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310" r:id="rId2"/>
    <p:sldId id="311" r:id="rId3"/>
    <p:sldId id="312" r:id="rId4"/>
    <p:sldId id="313" r:id="rId5"/>
    <p:sldId id="314" r:id="rId6"/>
    <p:sldId id="315" r:id="rId7"/>
    <p:sldId id="316" r:id="rId8"/>
    <p:sldId id="317" r:id="rId9"/>
    <p:sldId id="318" r:id="rId10"/>
    <p:sldId id="319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275" userDrawn="1">
          <p15:clr>
            <a:srgbClr val="A4A3A4"/>
          </p15:clr>
        </p15:guide>
        <p15:guide id="2" pos="2767" userDrawn="1">
          <p15:clr>
            <a:srgbClr val="A4A3A4"/>
          </p15:clr>
        </p15:guide>
        <p15:guide id="3" pos="2993" userDrawn="1">
          <p15:clr>
            <a:srgbClr val="A4A3A4"/>
          </p15:clr>
        </p15:guide>
        <p15:guide id="4" pos="5375" userDrawn="1">
          <p15:clr>
            <a:srgbClr val="A4A3A4"/>
          </p15:clr>
        </p15:guide>
        <p15:guide id="5" pos="385" userDrawn="1">
          <p15:clr>
            <a:srgbClr val="A4A3A4"/>
          </p15:clr>
        </p15:guide>
        <p15:guide id="6" orient="horz" pos="372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35" autoAdjust="0"/>
    <p:restoredTop sz="94660"/>
  </p:normalViewPr>
  <p:slideViewPr>
    <p:cSldViewPr snapToGrid="0" showGuides="1">
      <p:cViewPr>
        <p:scale>
          <a:sx n="141" d="100"/>
          <a:sy n="141" d="100"/>
        </p:scale>
        <p:origin x="-774" y="-72"/>
      </p:cViewPr>
      <p:guideLst>
        <p:guide orient="horz" pos="1275"/>
        <p:guide orient="horz" pos="3725"/>
        <p:guide pos="2767"/>
        <p:guide pos="2993"/>
        <p:guide pos="5375"/>
        <p:guide pos="38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101" d="100"/>
          <a:sy n="101" d="100"/>
        </p:scale>
        <p:origin x="-3576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50AC80-9589-41A1-8ED2-EC2076B0E8E8}" type="datetimeFigureOut">
              <a:rPr lang="de-DE" smtClean="0"/>
              <a:t>09.06.2017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83A726-01A3-41A5-8C71-74C8A626EA48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261616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492030-5346-4222-B1C0-77ABA51E04BA}" type="datetimeFigureOut">
              <a:rPr lang="de-DE" smtClean="0"/>
              <a:t>09.06.2017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1B39C8-6D5D-40E8-8D83-C1E41A39F5E0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643879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714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6286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0858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5430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002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188" y="1120779"/>
            <a:ext cx="5877529" cy="1050925"/>
          </a:xfrm>
        </p:spPr>
        <p:txBody>
          <a:bodyPr anchor="b"/>
          <a:lstStyle>
            <a:lvl1pPr algn="l">
              <a:defRPr sz="2200"/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1188" y="2583180"/>
            <a:ext cx="5886446" cy="3330258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400"/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 noProof="0" smtClean="0"/>
              <a:t>Click to edit Master subtitle style</a:t>
            </a:r>
            <a:endParaRPr lang="en-US" noProof="0" dirty="0"/>
          </a:p>
        </p:txBody>
      </p:sp>
      <p:pic>
        <p:nvPicPr>
          <p:cNvPr id="8" name="Grafik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8823" y="771527"/>
            <a:ext cx="1423988" cy="1422341"/>
          </a:xfrm>
          <a:prstGeom prst="rect">
            <a:avLst/>
          </a:prstGeom>
        </p:spPr>
      </p:pic>
      <p:pic>
        <p:nvPicPr>
          <p:cNvPr id="6" name="Grafik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374" y="6413956"/>
            <a:ext cx="2275200" cy="120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3763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Picture,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611188" y="2024067"/>
            <a:ext cx="5932487" cy="3889375"/>
          </a:xfrm>
          <a:noFill/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7" name="Textplatzhalt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11188" y="5913441"/>
            <a:ext cx="5932487" cy="241299"/>
          </a:xfrm>
        </p:spPr>
        <p:txBody>
          <a:bodyPr tIns="36000" rIns="0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pPr lvl="0"/>
            <a:r>
              <a:rPr lang="de-DE" dirty="0"/>
              <a:t>Caption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5"/>
          </p:nvPr>
        </p:nvSpPr>
        <p:spPr>
          <a:xfrm>
            <a:off x="6753224" y="2033593"/>
            <a:ext cx="1779590" cy="3879847"/>
          </a:xfrm>
        </p:spPr>
        <p:txBody>
          <a:bodyPr/>
          <a:lstStyle>
            <a:lvl1pPr marL="200020" indent="-200020">
              <a:defRPr sz="1050"/>
            </a:lvl1pPr>
            <a:lvl2pPr marL="407184" indent="-207164">
              <a:defRPr sz="1050"/>
            </a:lvl2pPr>
            <a:lvl3pPr marL="607204" indent="-200020">
              <a:defRPr sz="1050"/>
            </a:lvl3pPr>
            <a:lvl4pPr marL="742931" indent="-135728">
              <a:defRPr sz="1050"/>
            </a:lvl4pPr>
            <a:lvl5pPr marL="871517" indent="-128585"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900246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230362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hapter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188" y="1552576"/>
            <a:ext cx="7921626" cy="3814764"/>
          </a:xfrm>
        </p:spPr>
        <p:txBody>
          <a:bodyPr anchor="ctr"/>
          <a:lstStyle>
            <a:lvl1pPr>
              <a:defRPr sz="6300">
                <a:solidFill>
                  <a:schemeClr val="tx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1188" y="5448300"/>
            <a:ext cx="7921625" cy="574676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 marL="34289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24229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6411661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86143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ig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5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611188" y="2024066"/>
            <a:ext cx="7921625" cy="3889375"/>
          </a:xfrm>
          <a:noFill/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13508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611188" y="828678"/>
            <a:ext cx="7921625" cy="5084763"/>
          </a:xfrm>
          <a:noFill/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3" hasCustomPrompt="1"/>
          </p:nvPr>
        </p:nvSpPr>
        <p:spPr>
          <a:xfrm>
            <a:off x="611190" y="5913441"/>
            <a:ext cx="7921626" cy="241299"/>
          </a:xfrm>
        </p:spPr>
        <p:txBody>
          <a:bodyPr tIns="36000" rIns="0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pPr lvl="0"/>
            <a:r>
              <a:rPr lang="de-DE" dirty="0"/>
              <a:t>Caption</a:t>
            </a:r>
          </a:p>
        </p:txBody>
      </p:sp>
    </p:spTree>
    <p:extLst>
      <p:ext uri="{BB962C8B-B14F-4D97-AF65-F5344CB8AC3E}">
        <p14:creationId xmlns:p14="http://schemas.microsoft.com/office/powerpoint/2010/main" val="21240359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611187" y="1196979"/>
            <a:ext cx="3781425" cy="4716463"/>
          </a:xfrm>
          <a:noFill/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7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4751388" y="1196979"/>
            <a:ext cx="3781426" cy="4716463"/>
          </a:xfrm>
          <a:noFill/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8" name="Textplatzhalt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11188" y="5913441"/>
            <a:ext cx="3781428" cy="241299"/>
          </a:xfrm>
        </p:spPr>
        <p:txBody>
          <a:bodyPr tIns="36000" rIns="0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pPr lvl="0"/>
            <a:r>
              <a:rPr lang="de-DE" dirty="0"/>
              <a:t>Caption</a:t>
            </a:r>
          </a:p>
        </p:txBody>
      </p:sp>
      <p:sp>
        <p:nvSpPr>
          <p:cNvPr id="9" name="Textplatzhalter 4"/>
          <p:cNvSpPr>
            <a:spLocks noGrp="1"/>
          </p:cNvSpPr>
          <p:nvPr>
            <p:ph type="body" sz="quarter" idx="15" hasCustomPrompt="1"/>
          </p:nvPr>
        </p:nvSpPr>
        <p:spPr>
          <a:xfrm>
            <a:off x="4751387" y="5913441"/>
            <a:ext cx="3781427" cy="241299"/>
          </a:xfrm>
        </p:spPr>
        <p:txBody>
          <a:bodyPr tIns="36000" rIns="0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pPr lvl="0"/>
            <a:r>
              <a:rPr lang="de-DE" dirty="0"/>
              <a:t>Caption</a:t>
            </a:r>
          </a:p>
        </p:txBody>
      </p:sp>
    </p:spTree>
    <p:extLst>
      <p:ext uri="{BB962C8B-B14F-4D97-AF65-F5344CB8AC3E}">
        <p14:creationId xmlns:p14="http://schemas.microsoft.com/office/powerpoint/2010/main" val="1700034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611188" y="2024063"/>
            <a:ext cx="3781425" cy="3062288"/>
          </a:xfrm>
          <a:noFill/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7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4751388" y="2024063"/>
            <a:ext cx="3781425" cy="3062288"/>
          </a:xfrm>
          <a:noFill/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8" name="Textplatzhalt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11190" y="5086354"/>
            <a:ext cx="3781426" cy="241299"/>
          </a:xfrm>
        </p:spPr>
        <p:txBody>
          <a:bodyPr tIns="36000" rIns="0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pPr lvl="0"/>
            <a:r>
              <a:rPr lang="de-DE" dirty="0"/>
              <a:t>Caption</a:t>
            </a:r>
          </a:p>
        </p:txBody>
      </p:sp>
      <p:sp>
        <p:nvSpPr>
          <p:cNvPr id="9" name="Textplatzhalter 4"/>
          <p:cNvSpPr>
            <a:spLocks noGrp="1"/>
          </p:cNvSpPr>
          <p:nvPr>
            <p:ph type="body" sz="quarter" idx="15" hasCustomPrompt="1"/>
          </p:nvPr>
        </p:nvSpPr>
        <p:spPr>
          <a:xfrm>
            <a:off x="4751385" y="5086354"/>
            <a:ext cx="3781427" cy="241299"/>
          </a:xfrm>
        </p:spPr>
        <p:txBody>
          <a:bodyPr tIns="36000" rIns="0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pPr lvl="0"/>
            <a:r>
              <a:rPr lang="de-DE" dirty="0"/>
              <a:t>Caption</a:t>
            </a:r>
          </a:p>
        </p:txBody>
      </p:sp>
    </p:spTree>
    <p:extLst>
      <p:ext uri="{BB962C8B-B14F-4D97-AF65-F5344CB8AC3E}">
        <p14:creationId xmlns:p14="http://schemas.microsoft.com/office/powerpoint/2010/main" val="30082349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1188" y="712232"/>
            <a:ext cx="7921625" cy="78054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1187" y="2024067"/>
            <a:ext cx="7921625" cy="38893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noProof="0" dirty="0"/>
              <a:t>Level 1</a:t>
            </a:r>
          </a:p>
          <a:p>
            <a:pPr lvl="1"/>
            <a:r>
              <a:rPr lang="en-US" noProof="0" dirty="0"/>
              <a:t>Level 2</a:t>
            </a:r>
          </a:p>
          <a:p>
            <a:pPr lvl="2"/>
            <a:r>
              <a:rPr lang="en-US" noProof="0" dirty="0"/>
              <a:t>Level 3</a:t>
            </a:r>
          </a:p>
          <a:p>
            <a:pPr lvl="3"/>
            <a:r>
              <a:rPr lang="en-US" noProof="0" dirty="0"/>
              <a:t>Level 4</a:t>
            </a:r>
          </a:p>
          <a:p>
            <a:pPr lvl="4"/>
            <a:r>
              <a:rPr lang="en-US" noProof="0" dirty="0"/>
              <a:t>Level 5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8532814" y="293577"/>
            <a:ext cx="385763" cy="293798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/>
            <a:fld id="{A5DEC3FA-4FB7-4309-A077-6BB31CA8E81A}" type="slidenum">
              <a:rPr lang="en-US" sz="1600" noProof="0" smtClean="0"/>
              <a:pPr algn="r"/>
              <a:t>‹#›</a:t>
            </a:fld>
            <a:endParaRPr lang="en-US" sz="1600" noProof="0" dirty="0"/>
          </a:p>
        </p:txBody>
      </p:sp>
      <p:cxnSp>
        <p:nvCxnSpPr>
          <p:cNvPr id="11" name="Gerader Verbinder 10"/>
          <p:cNvCxnSpPr/>
          <p:nvPr/>
        </p:nvCxnSpPr>
        <p:spPr>
          <a:xfrm>
            <a:off x="611187" y="339297"/>
            <a:ext cx="3781426" cy="0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r Verbinder 12"/>
          <p:cNvCxnSpPr/>
          <p:nvPr/>
        </p:nvCxnSpPr>
        <p:spPr>
          <a:xfrm>
            <a:off x="4751388" y="339297"/>
            <a:ext cx="3781426" cy="0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hteck 6"/>
          <p:cNvSpPr/>
          <p:nvPr/>
        </p:nvSpPr>
        <p:spPr>
          <a:xfrm>
            <a:off x="611188" y="381001"/>
            <a:ext cx="3781425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Radiation Measurements For</a:t>
            </a:r>
            <a:r>
              <a:rPr lang="en-US" sz="8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Hutch Commissioning </a:t>
            </a:r>
            <a:r>
              <a:rPr lang="en-US" sz="8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lvl="0"/>
            <a:endParaRPr lang="en-US" sz="800" b="0" dirty="0"/>
          </a:p>
        </p:txBody>
      </p:sp>
      <p:sp>
        <p:nvSpPr>
          <p:cNvPr id="8" name="Rechteck 7"/>
          <p:cNvSpPr/>
          <p:nvPr/>
        </p:nvSpPr>
        <p:spPr>
          <a:xfrm>
            <a:off x="4751388" y="381001"/>
            <a:ext cx="3781425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sz="900" dirty="0" smtClean="0"/>
              <a:t>Eric Boyd, SASE</a:t>
            </a:r>
            <a:r>
              <a:rPr lang="en-US" sz="900" baseline="0" dirty="0" smtClean="0"/>
              <a:t> 1 Readiness, 09.06.2017</a:t>
            </a:r>
            <a:endParaRPr lang="en-US" sz="900" dirty="0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374" y="6413956"/>
            <a:ext cx="2275200" cy="120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006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6" r:id="rId4"/>
    <p:sldLayoutId id="2147483667" r:id="rId5"/>
    <p:sldLayoutId id="2147483673" r:id="rId6"/>
    <p:sldLayoutId id="2147483668" r:id="rId7"/>
    <p:sldLayoutId id="2147483669" r:id="rId8"/>
    <p:sldLayoutId id="2147483670" r:id="rId9"/>
    <p:sldLayoutId id="2147483671" r:id="rId10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685783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884" indent="-267884" algn="l" defTabSz="685783" rtl="0" eaLnBrk="1" latinLnBrk="0" hangingPunct="1">
        <a:lnSpc>
          <a:spcPct val="114000"/>
        </a:lnSpc>
        <a:spcBef>
          <a:spcPts val="1350"/>
        </a:spcBef>
        <a:buClr>
          <a:schemeClr val="bg2"/>
        </a:buClr>
        <a:buFontTx/>
        <a:buBlip>
          <a:blip r:embed="rId13"/>
        </a:buBlip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535768" indent="-267884" algn="l" defTabSz="685783" rtl="0" eaLnBrk="1" latinLnBrk="0" hangingPunct="1">
        <a:lnSpc>
          <a:spcPct val="114000"/>
        </a:lnSpc>
        <a:spcBef>
          <a:spcPts val="0"/>
        </a:spcBef>
        <a:buClr>
          <a:schemeClr val="accent2"/>
        </a:buClr>
        <a:buFontTx/>
        <a:buBlip>
          <a:blip r:embed="rId14"/>
        </a:buBlip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36979" indent="-201211" algn="l" defTabSz="685783" rtl="0" eaLnBrk="1" latinLnBrk="0" hangingPunct="1">
        <a:lnSpc>
          <a:spcPct val="114000"/>
        </a:lnSpc>
        <a:spcBef>
          <a:spcPts val="0"/>
        </a:spcBef>
        <a:buFont typeface="Arial" panose="020B0604020202020204" pitchFamily="34" charset="0"/>
        <a:buChar char="►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871517" indent="-129776" algn="l" defTabSz="685783" rtl="0" eaLnBrk="1" latinLnBrk="0" hangingPunct="1">
        <a:lnSpc>
          <a:spcPct val="114000"/>
        </a:lnSpc>
        <a:spcBef>
          <a:spcPts val="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010816" indent="-135728" algn="l" defTabSz="685783" rtl="0" eaLnBrk="1" latinLnBrk="0" hangingPunct="1">
        <a:lnSpc>
          <a:spcPct val="114000"/>
        </a:lnSpc>
        <a:spcBef>
          <a:spcPts val="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1275" userDrawn="1">
          <p15:clr>
            <a:srgbClr val="F26B43"/>
          </p15:clr>
        </p15:guide>
        <p15:guide id="2" pos="2767" userDrawn="1">
          <p15:clr>
            <a:srgbClr val="F26B43"/>
          </p15:clr>
        </p15:guide>
        <p15:guide id="3" pos="2993" userDrawn="1">
          <p15:clr>
            <a:srgbClr val="F26B43"/>
          </p15:clr>
        </p15:guide>
        <p15:guide id="4" pos="385" userDrawn="1">
          <p15:clr>
            <a:srgbClr val="F26B43"/>
          </p15:clr>
        </p15:guide>
        <p15:guide id="5" pos="5375" userDrawn="1">
          <p15:clr>
            <a:srgbClr val="F26B43"/>
          </p15:clr>
        </p15:guide>
        <p15:guide id="6" orient="horz" pos="372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Status Interlocks (09.06.2017)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57013" y="1591733"/>
            <a:ext cx="7965440" cy="439589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69875" indent="-269875">
              <a:lnSpc>
                <a:spcPct val="112000"/>
              </a:lnSpc>
              <a:buBlip>
                <a:blip r:embed="rId2"/>
              </a:buBlip>
            </a:pPr>
            <a:r>
              <a:rPr lang="en-US" sz="2000" dirty="0" smtClean="0"/>
              <a:t>Interlock Cabling work complete and electricity switched on to the system (02.06)</a:t>
            </a:r>
          </a:p>
          <a:p>
            <a:pPr marL="269875" indent="-269875">
              <a:lnSpc>
                <a:spcPct val="112000"/>
              </a:lnSpc>
              <a:buBlip>
                <a:blip r:embed="rId2"/>
              </a:buBlip>
            </a:pPr>
            <a:r>
              <a:rPr lang="en-US" sz="2000" dirty="0" smtClean="0"/>
              <a:t>Testing and Commissioning of Interlocks (Happening Now) </a:t>
            </a:r>
          </a:p>
          <a:p>
            <a:pPr marL="269875" indent="-269875">
              <a:lnSpc>
                <a:spcPct val="112000"/>
              </a:lnSpc>
              <a:buBlip>
                <a:blip r:embed="rId2"/>
              </a:buBlip>
            </a:pPr>
            <a:r>
              <a:rPr lang="en-US" sz="2000" dirty="0" smtClean="0"/>
              <a:t>Rehearsal of Interlock Test with DESY Radiation Protection Group (</a:t>
            </a:r>
            <a:r>
              <a:rPr lang="en-US" sz="2000" dirty="0" smtClean="0"/>
              <a:t>14.06</a:t>
            </a:r>
            <a:r>
              <a:rPr lang="en-US" sz="2000" dirty="0" smtClean="0"/>
              <a:t>)</a:t>
            </a:r>
          </a:p>
          <a:p>
            <a:pPr marL="269875" indent="-269875">
              <a:lnSpc>
                <a:spcPct val="112000"/>
              </a:lnSpc>
              <a:buBlip>
                <a:blip r:embed="rId2"/>
              </a:buBlip>
            </a:pPr>
            <a:r>
              <a:rPr lang="en-US" sz="2000" dirty="0" smtClean="0"/>
              <a:t>Test with TÜV (20.06</a:t>
            </a:r>
            <a:r>
              <a:rPr lang="en-US" sz="2000" dirty="0" smtClean="0"/>
              <a:t>)</a:t>
            </a:r>
            <a:endParaRPr lang="en-US" sz="2000" dirty="0" smtClean="0"/>
          </a:p>
        </p:txBody>
      </p:sp>
      <p:sp>
        <p:nvSpPr>
          <p:cNvPr id="4" name="TextBox 6"/>
          <p:cNvSpPr txBox="1"/>
          <p:nvPr/>
        </p:nvSpPr>
        <p:spPr>
          <a:xfrm>
            <a:off x="1854013" y="3931281"/>
            <a:ext cx="5279366" cy="966159"/>
          </a:xfrm>
          <a:prstGeom prst="rect">
            <a:avLst/>
          </a:prstGeom>
          <a:solidFill>
            <a:schemeClr val="accent3"/>
          </a:solidFill>
        </p:spPr>
        <p:txBody>
          <a:bodyPr wrap="square" rtlCol="0" anchor="ctr" anchorCtr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2000"/>
              </a:lnSpc>
            </a:pPr>
            <a:r>
              <a:rPr lang="en-US" sz="2000" b="1" dirty="0" smtClean="0">
                <a:solidFill>
                  <a:schemeClr val="bg1"/>
                </a:solidFill>
              </a:rPr>
              <a:t>Other work should not take place inside the Hutches on </a:t>
            </a:r>
            <a:r>
              <a:rPr lang="en-US" sz="2000" b="1" dirty="0" smtClean="0">
                <a:solidFill>
                  <a:schemeClr val="bg1"/>
                </a:solidFill>
              </a:rPr>
              <a:t>14</a:t>
            </a:r>
            <a:r>
              <a:rPr lang="en-US" sz="2000" b="1" baseline="30000" dirty="0" smtClean="0">
                <a:solidFill>
                  <a:schemeClr val="bg1"/>
                </a:solidFill>
              </a:rPr>
              <a:t>th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smtClean="0">
                <a:solidFill>
                  <a:schemeClr val="bg1"/>
                </a:solidFill>
              </a:rPr>
              <a:t>and 20</a:t>
            </a:r>
            <a:r>
              <a:rPr lang="en-US" sz="2000" b="1" baseline="30000" dirty="0" smtClean="0">
                <a:solidFill>
                  <a:schemeClr val="bg1"/>
                </a:solidFill>
              </a:rPr>
              <a:t>th</a:t>
            </a:r>
            <a:r>
              <a:rPr lang="en-US" sz="2000" b="1" dirty="0" smtClean="0">
                <a:solidFill>
                  <a:schemeClr val="bg1"/>
                </a:solidFill>
              </a:rPr>
              <a:t> for the tests</a:t>
            </a:r>
            <a:r>
              <a:rPr lang="en-US" sz="2000" b="1" dirty="0" smtClean="0">
                <a:solidFill>
                  <a:schemeClr val="bg1"/>
                </a:solidFill>
              </a:rPr>
              <a:t>. (9-12 am)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6303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Recording Measurements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2502" y="1693333"/>
            <a:ext cx="3502511" cy="450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55073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Status </a:t>
            </a:r>
            <a:r>
              <a:rPr lang="en-US" dirty="0" smtClean="0"/>
              <a:t>Shielding </a:t>
            </a:r>
            <a:r>
              <a:rPr lang="en-US" dirty="0"/>
              <a:t>(09.06.2017)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57013" y="1591733"/>
            <a:ext cx="7965440" cy="439589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69875" indent="-269875">
              <a:lnSpc>
                <a:spcPct val="112000"/>
              </a:lnSpc>
              <a:buBlip>
                <a:blip r:embed="rId2"/>
              </a:buBlip>
            </a:pPr>
            <a:r>
              <a:rPr lang="en-US" sz="2000" dirty="0" smtClean="0"/>
              <a:t> Final gaps to laser rooms to be sealed (13.06.2017)</a:t>
            </a:r>
          </a:p>
          <a:p>
            <a:pPr marL="727075" lvl="1" indent="-269875">
              <a:lnSpc>
                <a:spcPct val="112000"/>
              </a:lnSpc>
              <a:buBlip>
                <a:blip r:embed="rId2"/>
              </a:buBlip>
            </a:pPr>
            <a:r>
              <a:rPr lang="en-US" sz="2000" dirty="0"/>
              <a:t> </a:t>
            </a:r>
            <a:r>
              <a:rPr lang="en-US" sz="2000" dirty="0" smtClean="0"/>
              <a:t>Lead Collimated insert installed in FXE.</a:t>
            </a:r>
          </a:p>
          <a:p>
            <a:pPr marL="727075" lvl="1" indent="-269875">
              <a:lnSpc>
                <a:spcPct val="112000"/>
              </a:lnSpc>
              <a:buBlip>
                <a:blip r:embed="rId2"/>
              </a:buBlip>
            </a:pPr>
            <a:r>
              <a:rPr lang="en-US" sz="2000" dirty="0" smtClean="0"/>
              <a:t>Holes covered with Lead Sheets for SPB.</a:t>
            </a:r>
          </a:p>
        </p:txBody>
      </p:sp>
      <p:pic>
        <p:nvPicPr>
          <p:cNvPr id="4" name="Grafik 1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236" y="2203658"/>
            <a:ext cx="2513965" cy="215963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657013" y="3283475"/>
            <a:ext cx="5716693" cy="186425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69875" indent="-269875">
              <a:lnSpc>
                <a:spcPct val="112000"/>
              </a:lnSpc>
              <a:buBlip>
                <a:blip r:embed="rId2"/>
              </a:buBlip>
            </a:pPr>
            <a:r>
              <a:rPr lang="en-US" sz="2000" dirty="0" smtClean="0"/>
              <a:t> Walk through by Radiation Protection Officer and SPB and FXE (16.06)</a:t>
            </a:r>
          </a:p>
          <a:p>
            <a:pPr marL="727075" lvl="1" indent="-269875">
              <a:lnSpc>
                <a:spcPct val="112000"/>
              </a:lnSpc>
              <a:buBlip>
                <a:blip r:embed="rId2"/>
              </a:buBlip>
            </a:pPr>
            <a:r>
              <a:rPr lang="en-US" sz="2000" dirty="0" smtClean="0"/>
              <a:t>Tamper seals placed on all removable shielding.</a:t>
            </a:r>
          </a:p>
          <a:p>
            <a:pPr marL="727075" lvl="1" indent="-269875">
              <a:lnSpc>
                <a:spcPct val="112000"/>
              </a:lnSpc>
              <a:buBlip>
                <a:blip r:embed="rId2"/>
              </a:buBlip>
            </a:pPr>
            <a:r>
              <a:rPr lang="en-US" sz="2000" dirty="0" smtClean="0"/>
              <a:t>Signs on Chicanes</a:t>
            </a:r>
          </a:p>
          <a:p>
            <a:pPr marL="727075" lvl="1" indent="-269875">
              <a:lnSpc>
                <a:spcPct val="112000"/>
              </a:lnSpc>
              <a:buBlip>
                <a:blip r:embed="rId2"/>
              </a:buBlip>
            </a:pPr>
            <a:endParaRPr lang="en-US" sz="2000" dirty="0" err="1" smtClean="0"/>
          </a:p>
        </p:txBody>
      </p:sp>
    </p:spTree>
    <p:extLst>
      <p:ext uri="{BB962C8B-B14F-4D97-AF65-F5344CB8AC3E}">
        <p14:creationId xmlns:p14="http://schemas.microsoft.com/office/powerpoint/2010/main" val="3342869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Signs and Tamper seals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831457" y="1337094"/>
            <a:ext cx="301924" cy="4571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69875" indent="-269875">
              <a:lnSpc>
                <a:spcPct val="112000"/>
              </a:lnSpc>
              <a:buBlip>
                <a:blip r:embed="rId2"/>
              </a:buBlip>
            </a:pPr>
            <a:endParaRPr lang="en-US" sz="1400" dirty="0" err="1" smtClean="0"/>
          </a:p>
        </p:txBody>
      </p:sp>
      <p:sp>
        <p:nvSpPr>
          <p:cNvPr id="4" name="TextBox 3"/>
          <p:cNvSpPr txBox="1"/>
          <p:nvPr/>
        </p:nvSpPr>
        <p:spPr>
          <a:xfrm>
            <a:off x="652131" y="1581465"/>
            <a:ext cx="3485072" cy="41579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12000"/>
              </a:lnSpc>
            </a:pPr>
            <a:r>
              <a:rPr lang="en-US" sz="1200" dirty="0" smtClean="0"/>
              <a:t>Radiation Protection components ensure that there is no increased radiation in personnel access areas. These components are marked with yellow radiation protection stickers. </a:t>
            </a:r>
            <a:endParaRPr lang="en-US" sz="12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9530" y="1572839"/>
            <a:ext cx="2344470" cy="287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081" y="3683804"/>
            <a:ext cx="1869665" cy="1587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930896" y="5613700"/>
            <a:ext cx="1999060" cy="19840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69875" indent="-269875">
              <a:lnSpc>
                <a:spcPct val="112000"/>
              </a:lnSpc>
              <a:buBlip>
                <a:blip r:embed="rId2"/>
              </a:buBlip>
            </a:pPr>
            <a:endParaRPr lang="en-US" sz="1400" dirty="0" err="1" smtClean="0"/>
          </a:p>
        </p:txBody>
      </p:sp>
      <p:sp>
        <p:nvSpPr>
          <p:cNvPr id="8" name="TextBox 7"/>
          <p:cNvSpPr txBox="1"/>
          <p:nvPr/>
        </p:nvSpPr>
        <p:spPr>
          <a:xfrm>
            <a:off x="930896" y="5536061"/>
            <a:ext cx="2027208" cy="18978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12000"/>
              </a:lnSpc>
            </a:pPr>
            <a:r>
              <a:rPr lang="en-US" sz="1000" b="1" dirty="0" smtClean="0">
                <a:solidFill>
                  <a:schemeClr val="bg1">
                    <a:lumMod val="65000"/>
                  </a:schemeClr>
                </a:solidFill>
              </a:rPr>
              <a:t>Media Chicane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4465" y="3683804"/>
            <a:ext cx="3557344" cy="252351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534138" y="5712903"/>
            <a:ext cx="1716988" cy="40975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12000"/>
              </a:lnSpc>
            </a:pPr>
            <a:r>
              <a:rPr lang="en-US" sz="2400" b="1" dirty="0" smtClean="0">
                <a:latin typeface="Brush Script MT" panose="03060802040406070304" pitchFamily="66" charset="0"/>
              </a:rPr>
              <a:t>D.09 – S01</a:t>
            </a: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7203" y="1794294"/>
            <a:ext cx="2662327" cy="784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Oval 11"/>
          <p:cNvSpPr/>
          <p:nvPr/>
        </p:nvSpPr>
        <p:spPr>
          <a:xfrm>
            <a:off x="7392838" y="3605842"/>
            <a:ext cx="578927" cy="45933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txBody>
          <a:bodyPr rtlCol="0" anchor="ctr">
            <a:noAutofit/>
          </a:bodyPr>
          <a:lstStyle/>
          <a:p>
            <a:pPr algn="ctr">
              <a:lnSpc>
                <a:spcPct val="113000"/>
              </a:lnSpc>
            </a:pPr>
            <a:endParaRPr lang="en-US" sz="1400" dirty="0" err="1" smtClean="0"/>
          </a:p>
        </p:txBody>
      </p:sp>
      <p:cxnSp>
        <p:nvCxnSpPr>
          <p:cNvPr id="13" name="Straight Arrow Connector 12"/>
          <p:cNvCxnSpPr>
            <a:stCxn id="11" idx="2"/>
          </p:cNvCxnSpPr>
          <p:nvPr/>
        </p:nvCxnSpPr>
        <p:spPr>
          <a:xfrm>
            <a:off x="5468367" y="2578404"/>
            <a:ext cx="1924471" cy="111370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1201799" y="4584281"/>
            <a:ext cx="578927" cy="45933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txBody>
          <a:bodyPr rtlCol="0" anchor="ctr">
            <a:noAutofit/>
          </a:bodyPr>
          <a:lstStyle/>
          <a:p>
            <a:pPr algn="ctr">
              <a:lnSpc>
                <a:spcPct val="113000"/>
              </a:lnSpc>
            </a:pPr>
            <a:endParaRPr lang="en-US" sz="1400" dirty="0" err="1" smtClean="0"/>
          </a:p>
        </p:txBody>
      </p:sp>
      <p:cxnSp>
        <p:nvCxnSpPr>
          <p:cNvPr id="15" name="Straight Arrow Connector 14"/>
          <p:cNvCxnSpPr/>
          <p:nvPr/>
        </p:nvCxnSpPr>
        <p:spPr>
          <a:xfrm flipH="1" flipV="1">
            <a:off x="1843028" y="4813950"/>
            <a:ext cx="851437" cy="88339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675850" y="2254912"/>
            <a:ext cx="1716988" cy="40975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12000"/>
              </a:lnSpc>
            </a:pPr>
            <a:r>
              <a:rPr lang="en-US" sz="1600" b="1" dirty="0" smtClean="0">
                <a:latin typeface="Brush Script MT" panose="03060802040406070304" pitchFamily="66" charset="0"/>
              </a:rPr>
              <a:t>D.05 – 031</a:t>
            </a:r>
          </a:p>
        </p:txBody>
      </p:sp>
      <p:sp>
        <p:nvSpPr>
          <p:cNvPr id="17" name="TextBox 6"/>
          <p:cNvSpPr txBox="1"/>
          <p:nvPr/>
        </p:nvSpPr>
        <p:spPr>
          <a:xfrm>
            <a:off x="113266" y="2664667"/>
            <a:ext cx="5279366" cy="966159"/>
          </a:xfrm>
          <a:prstGeom prst="rect">
            <a:avLst/>
          </a:prstGeom>
          <a:solidFill>
            <a:schemeClr val="accent3"/>
          </a:solidFill>
        </p:spPr>
        <p:txBody>
          <a:bodyPr wrap="square" rtlCol="0" anchor="ctr" anchorCtr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2000"/>
              </a:lnSpc>
            </a:pPr>
            <a:r>
              <a:rPr lang="en-US" sz="2000" b="1" dirty="0">
                <a:solidFill>
                  <a:schemeClr val="bg1"/>
                </a:solidFill>
              </a:rPr>
              <a:t>MODIFICATIONS OF THE SHIELDING REQUIRS THE AUTHORIZATION OF THE RADIATION PROTECTION </a:t>
            </a:r>
            <a:r>
              <a:rPr lang="en-US" sz="2000" b="1" dirty="0" smtClean="0">
                <a:solidFill>
                  <a:schemeClr val="bg1"/>
                </a:solidFill>
              </a:rPr>
              <a:t>OFFICER.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5568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Permit for Work on Radiation Protection Equipment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2985" y="1729885"/>
            <a:ext cx="3652097" cy="4523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36693" y="1964267"/>
            <a:ext cx="3406987" cy="348149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69875" indent="-269875">
              <a:lnSpc>
                <a:spcPct val="112000"/>
              </a:lnSpc>
              <a:buBlip>
                <a:blip r:embed="rId3"/>
              </a:buBlip>
            </a:pPr>
            <a:r>
              <a:rPr lang="en-US" sz="1400" dirty="0" smtClean="0"/>
              <a:t>Once Stickers have been place you will need permission from SRP to open a chicane or to remove or modify any type of shielding</a:t>
            </a:r>
          </a:p>
          <a:p>
            <a:pPr marL="269875" indent="-269875">
              <a:lnSpc>
                <a:spcPct val="112000"/>
              </a:lnSpc>
              <a:buBlip>
                <a:blip r:embed="rId3"/>
              </a:buBlip>
            </a:pPr>
            <a:r>
              <a:rPr lang="en-US" sz="1400" dirty="0" smtClean="0"/>
              <a:t>Not required for user chicanes which are interlocked</a:t>
            </a:r>
          </a:p>
        </p:txBody>
      </p:sp>
    </p:spTree>
    <p:extLst>
      <p:ext uri="{BB962C8B-B14F-4D97-AF65-F5344CB8AC3E}">
        <p14:creationId xmlns:p14="http://schemas.microsoft.com/office/powerpoint/2010/main" val="3248870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Area Monitoring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02828" y="1855893"/>
            <a:ext cx="5120640" cy="400304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69875" indent="-269875">
              <a:lnSpc>
                <a:spcPct val="112000"/>
              </a:lnSpc>
              <a:buBlip>
                <a:blip r:embed="rId2"/>
              </a:buBlip>
            </a:pPr>
            <a:r>
              <a:rPr lang="en-US" sz="2000" dirty="0" smtClean="0"/>
              <a:t> Pandora Detectors are in place </a:t>
            </a:r>
          </a:p>
          <a:p>
            <a:pPr marL="269875" indent="-269875">
              <a:lnSpc>
                <a:spcPct val="112000"/>
              </a:lnSpc>
              <a:buBlip>
                <a:blip r:embed="rId2"/>
              </a:buBlip>
            </a:pPr>
            <a:r>
              <a:rPr lang="en-US" sz="2000" dirty="0" smtClean="0"/>
              <a:t>Temporary Pandora Detectors will be placed in the Radiation Hutches for commissioning</a:t>
            </a:r>
          </a:p>
          <a:p>
            <a:pPr marL="727075" lvl="1" indent="-269875">
              <a:lnSpc>
                <a:spcPct val="112000"/>
              </a:lnSpc>
              <a:buBlip>
                <a:blip r:embed="rId2"/>
              </a:buBlip>
            </a:pPr>
            <a:r>
              <a:rPr lang="en-US" sz="2000" dirty="0" smtClean="0"/>
              <a:t>Requires only a 220V outlet and an Ethernet cable </a:t>
            </a:r>
          </a:p>
          <a:p>
            <a:pPr marL="727075" lvl="1" indent="-269875">
              <a:lnSpc>
                <a:spcPct val="112000"/>
              </a:lnSpc>
              <a:buBlip>
                <a:blip r:embed="rId2"/>
              </a:buBlip>
            </a:pPr>
            <a:r>
              <a:rPr lang="en-US" sz="2000" dirty="0" smtClean="0"/>
              <a:t>Temp </a:t>
            </a:r>
            <a:r>
              <a:rPr lang="en-US" sz="2000" dirty="0" err="1" smtClean="0"/>
              <a:t>Pandoras</a:t>
            </a:r>
            <a:r>
              <a:rPr lang="en-US" sz="2000" dirty="0" smtClean="0"/>
              <a:t> not connected to any kind of inter lock</a:t>
            </a:r>
          </a:p>
          <a:p>
            <a:pPr marL="269875" indent="-269875">
              <a:lnSpc>
                <a:spcPct val="112000"/>
              </a:lnSpc>
              <a:buBlip>
                <a:blip r:embed="rId2"/>
              </a:buBlip>
            </a:pPr>
            <a:endParaRPr lang="en-US" sz="2000" dirty="0" smtClean="0"/>
          </a:p>
        </p:txBody>
      </p:sp>
      <p:sp>
        <p:nvSpPr>
          <p:cNvPr id="4" name="TextBox 6"/>
          <p:cNvSpPr txBox="1"/>
          <p:nvPr/>
        </p:nvSpPr>
        <p:spPr>
          <a:xfrm>
            <a:off x="2093407" y="4892774"/>
            <a:ext cx="5279366" cy="966159"/>
          </a:xfrm>
          <a:prstGeom prst="rect">
            <a:avLst/>
          </a:prstGeom>
          <a:solidFill>
            <a:schemeClr val="accent3"/>
          </a:solidFill>
        </p:spPr>
        <p:txBody>
          <a:bodyPr wrap="square" rtlCol="0" anchor="ctr" anchorCtr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2000"/>
              </a:lnSpc>
            </a:pPr>
            <a:r>
              <a:rPr lang="en-US" sz="2000" b="1" dirty="0">
                <a:solidFill>
                  <a:schemeClr val="bg1"/>
                </a:solidFill>
              </a:rPr>
              <a:t>THESE DOSIMETERS MUST </a:t>
            </a:r>
            <a:r>
              <a:rPr lang="en-US" sz="2000" b="1" u="sng" dirty="0">
                <a:solidFill>
                  <a:schemeClr val="bg1"/>
                </a:solidFill>
              </a:rPr>
              <a:t>NOT</a:t>
            </a:r>
            <a:r>
              <a:rPr lang="en-US" sz="2000" b="1" dirty="0">
                <a:solidFill>
                  <a:schemeClr val="bg1"/>
                </a:solidFill>
              </a:rPr>
              <a:t> BE MODIFIED, REMOVED OR SHIELDED.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1520" y="1138905"/>
            <a:ext cx="1198529" cy="1539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811520" y="2678553"/>
            <a:ext cx="2027208" cy="18978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12000"/>
              </a:lnSpc>
            </a:pPr>
            <a:r>
              <a:rPr lang="en-US" sz="1000" b="1" dirty="0" smtClean="0">
                <a:solidFill>
                  <a:schemeClr val="bg1">
                    <a:lumMod val="65000"/>
                  </a:schemeClr>
                </a:solidFill>
              </a:rPr>
              <a:t>Pandora Detector</a:t>
            </a:r>
          </a:p>
        </p:txBody>
      </p:sp>
    </p:spTree>
    <p:extLst>
      <p:ext uri="{BB962C8B-B14F-4D97-AF65-F5344CB8AC3E}">
        <p14:creationId xmlns:p14="http://schemas.microsoft.com/office/powerpoint/2010/main" val="3884024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Area Monitoring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02828" y="1855893"/>
            <a:ext cx="5120640" cy="400304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69875" indent="-269875">
              <a:lnSpc>
                <a:spcPct val="112000"/>
              </a:lnSpc>
              <a:buBlip>
                <a:blip r:embed="rId2"/>
              </a:buBlip>
            </a:pPr>
            <a:r>
              <a:rPr lang="en-US" sz="2000" dirty="0" smtClean="0"/>
              <a:t> EDIS dosimeters are placed at all areas adjacent to the shielding (21.06)</a:t>
            </a:r>
          </a:p>
        </p:txBody>
      </p:sp>
      <p:sp>
        <p:nvSpPr>
          <p:cNvPr id="4" name="TextBox 6"/>
          <p:cNvSpPr txBox="1"/>
          <p:nvPr/>
        </p:nvSpPr>
        <p:spPr>
          <a:xfrm>
            <a:off x="3697507" y="4000865"/>
            <a:ext cx="5279366" cy="966159"/>
          </a:xfrm>
          <a:prstGeom prst="rect">
            <a:avLst/>
          </a:prstGeom>
          <a:solidFill>
            <a:schemeClr val="accent3"/>
          </a:solidFill>
        </p:spPr>
        <p:txBody>
          <a:bodyPr wrap="square" rtlCol="0" anchor="ctr" anchorCtr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2000"/>
              </a:lnSpc>
            </a:pPr>
            <a:r>
              <a:rPr lang="en-US" sz="2000" b="1" dirty="0">
                <a:solidFill>
                  <a:schemeClr val="bg1"/>
                </a:solidFill>
              </a:rPr>
              <a:t>THESE DOSIMETERS MUST </a:t>
            </a:r>
            <a:r>
              <a:rPr lang="en-US" sz="2000" b="1" u="sng" dirty="0">
                <a:solidFill>
                  <a:schemeClr val="bg1"/>
                </a:solidFill>
              </a:rPr>
              <a:t>NOT</a:t>
            </a:r>
            <a:r>
              <a:rPr lang="en-US" sz="2000" b="1" dirty="0">
                <a:solidFill>
                  <a:schemeClr val="bg1"/>
                </a:solidFill>
              </a:rPr>
              <a:t> BE MODIFIED, REMOVED OR SHIELDED.</a:t>
            </a: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4159" y="1113346"/>
            <a:ext cx="1939147" cy="2371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895479" y="3510952"/>
            <a:ext cx="2027208" cy="18978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12000"/>
              </a:lnSpc>
            </a:pPr>
            <a:r>
              <a:rPr lang="en-US" sz="1000" b="1" dirty="0" smtClean="0">
                <a:solidFill>
                  <a:schemeClr val="bg1">
                    <a:lumMod val="65000"/>
                  </a:schemeClr>
                </a:solidFill>
              </a:rPr>
              <a:t>RADOS dosimeter</a:t>
            </a:r>
          </a:p>
        </p:txBody>
      </p:sp>
      <p:pic>
        <p:nvPicPr>
          <p:cNvPr id="9" name="Picture 8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811" y="2711760"/>
            <a:ext cx="3108961" cy="357389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31283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Initial Conditions Checklist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9984" y="1693333"/>
            <a:ext cx="3595642" cy="5097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976" y="3197013"/>
            <a:ext cx="2452158" cy="136895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" name="Straight Arrow Connector 3"/>
          <p:cNvCxnSpPr/>
          <p:nvPr/>
        </p:nvCxnSpPr>
        <p:spPr>
          <a:xfrm>
            <a:off x="3190134" y="4470400"/>
            <a:ext cx="2038773" cy="161205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887413" y="4572370"/>
            <a:ext cx="2384001" cy="30696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12000"/>
              </a:lnSpc>
            </a:pPr>
            <a:r>
              <a:rPr lang="en-US" sz="1100" dirty="0" smtClean="0"/>
              <a:t>SPB and FXE have copper blocks, SPB will receive another mounted in the holder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37976" y="5513493"/>
            <a:ext cx="3657917" cy="56896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12000"/>
              </a:lnSpc>
            </a:pPr>
            <a:r>
              <a:rPr lang="en-US" sz="1400" b="1" dirty="0" smtClean="0">
                <a:solidFill>
                  <a:srgbClr val="FF0000"/>
                </a:solidFill>
              </a:rPr>
              <a:t>START OF RADIATION MEASUREMENTS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4267200" y="5730240"/>
            <a:ext cx="961707" cy="67733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8175413" y="2248747"/>
            <a:ext cx="880534" cy="43891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12000"/>
              </a:lnSpc>
            </a:pPr>
            <a:r>
              <a:rPr lang="en-US" sz="800" dirty="0" smtClean="0">
                <a:solidFill>
                  <a:srgbClr val="FF0000"/>
                </a:solidFill>
                <a:latin typeface="+mj-lt"/>
              </a:rPr>
              <a:t>20.06</a:t>
            </a:r>
          </a:p>
          <a:p>
            <a:pPr>
              <a:lnSpc>
                <a:spcPct val="112000"/>
              </a:lnSpc>
            </a:pPr>
            <a:r>
              <a:rPr lang="en-US" sz="800" dirty="0" smtClean="0">
                <a:solidFill>
                  <a:srgbClr val="FF0000"/>
                </a:solidFill>
                <a:latin typeface="+mj-lt"/>
              </a:rPr>
              <a:t>Done</a:t>
            </a:r>
          </a:p>
          <a:p>
            <a:pPr>
              <a:lnSpc>
                <a:spcPct val="112000"/>
              </a:lnSpc>
            </a:pPr>
            <a:r>
              <a:rPr lang="en-US" sz="800" dirty="0" smtClean="0">
                <a:solidFill>
                  <a:srgbClr val="FF0000"/>
                </a:solidFill>
                <a:latin typeface="+mj-lt"/>
              </a:rPr>
              <a:t>Done</a:t>
            </a:r>
          </a:p>
          <a:p>
            <a:pPr>
              <a:lnSpc>
                <a:spcPct val="112000"/>
              </a:lnSpc>
            </a:pPr>
            <a:r>
              <a:rPr lang="en-US" sz="800" dirty="0" smtClean="0">
                <a:solidFill>
                  <a:srgbClr val="FF0000"/>
                </a:solidFill>
                <a:latin typeface="+mj-lt"/>
              </a:rPr>
              <a:t>Done</a:t>
            </a:r>
          </a:p>
          <a:p>
            <a:pPr>
              <a:lnSpc>
                <a:spcPct val="112000"/>
              </a:lnSpc>
            </a:pPr>
            <a:r>
              <a:rPr lang="en-US" sz="800" dirty="0" smtClean="0">
                <a:solidFill>
                  <a:srgbClr val="FF0000"/>
                </a:solidFill>
                <a:latin typeface="+mj-lt"/>
              </a:rPr>
              <a:t>26.06</a:t>
            </a:r>
            <a:endParaRPr lang="en-US" sz="800" dirty="0" smtClean="0">
              <a:solidFill>
                <a:srgbClr val="FF0000"/>
              </a:solidFill>
              <a:latin typeface="+mj-lt"/>
            </a:endParaRPr>
          </a:p>
          <a:p>
            <a:pPr>
              <a:lnSpc>
                <a:spcPct val="112000"/>
              </a:lnSpc>
            </a:pPr>
            <a:endParaRPr lang="en-US" sz="800" dirty="0">
              <a:solidFill>
                <a:srgbClr val="FF0000"/>
              </a:solidFill>
              <a:latin typeface="+mj-lt"/>
            </a:endParaRPr>
          </a:p>
          <a:p>
            <a:pPr>
              <a:lnSpc>
                <a:spcPct val="112000"/>
              </a:lnSpc>
            </a:pPr>
            <a:r>
              <a:rPr lang="en-US" sz="800" dirty="0" smtClean="0">
                <a:solidFill>
                  <a:srgbClr val="FF0000"/>
                </a:solidFill>
                <a:latin typeface="+mj-lt"/>
              </a:rPr>
              <a:t>21.06</a:t>
            </a:r>
          </a:p>
          <a:p>
            <a:pPr>
              <a:lnSpc>
                <a:spcPct val="112000"/>
              </a:lnSpc>
            </a:pPr>
            <a:endParaRPr lang="en-US" sz="800" dirty="0">
              <a:solidFill>
                <a:srgbClr val="FF0000"/>
              </a:solidFill>
              <a:latin typeface="+mj-lt"/>
            </a:endParaRPr>
          </a:p>
          <a:p>
            <a:pPr>
              <a:lnSpc>
                <a:spcPct val="112000"/>
              </a:lnSpc>
            </a:pPr>
            <a:r>
              <a:rPr lang="en-US" sz="800" dirty="0" smtClean="0">
                <a:solidFill>
                  <a:srgbClr val="FF0000"/>
                </a:solidFill>
                <a:latin typeface="+mj-lt"/>
              </a:rPr>
              <a:t>16.06</a:t>
            </a:r>
          </a:p>
          <a:p>
            <a:pPr>
              <a:lnSpc>
                <a:spcPct val="112000"/>
              </a:lnSpc>
            </a:pPr>
            <a:endParaRPr lang="en-US" sz="800" dirty="0">
              <a:solidFill>
                <a:srgbClr val="FF0000"/>
              </a:solidFill>
              <a:latin typeface="+mj-lt"/>
            </a:endParaRPr>
          </a:p>
          <a:p>
            <a:pPr>
              <a:lnSpc>
                <a:spcPct val="112000"/>
              </a:lnSpc>
            </a:pPr>
            <a:endParaRPr lang="en-US" sz="800" dirty="0" smtClean="0">
              <a:solidFill>
                <a:srgbClr val="FF0000"/>
              </a:solidFill>
              <a:latin typeface="+mj-lt"/>
            </a:endParaRPr>
          </a:p>
          <a:p>
            <a:pPr>
              <a:lnSpc>
                <a:spcPct val="112000"/>
              </a:lnSpc>
            </a:pPr>
            <a:endParaRPr lang="en-US" sz="800" dirty="0">
              <a:solidFill>
                <a:srgbClr val="FF0000"/>
              </a:solidFill>
              <a:latin typeface="+mj-lt"/>
            </a:endParaRPr>
          </a:p>
          <a:p>
            <a:pPr>
              <a:lnSpc>
                <a:spcPct val="112000"/>
              </a:lnSpc>
            </a:pPr>
            <a:r>
              <a:rPr lang="en-US" sz="800" dirty="0" smtClean="0">
                <a:solidFill>
                  <a:srgbClr val="FF0000"/>
                </a:solidFill>
                <a:latin typeface="+mj-lt"/>
              </a:rPr>
              <a:t>16.06</a:t>
            </a:r>
          </a:p>
          <a:p>
            <a:pPr>
              <a:lnSpc>
                <a:spcPct val="112000"/>
              </a:lnSpc>
            </a:pPr>
            <a:r>
              <a:rPr lang="en-US" sz="800" dirty="0" smtClean="0">
                <a:solidFill>
                  <a:srgbClr val="FF0000"/>
                </a:solidFill>
                <a:latin typeface="+mj-lt"/>
              </a:rPr>
              <a:t>16.06</a:t>
            </a:r>
          </a:p>
          <a:p>
            <a:pPr>
              <a:lnSpc>
                <a:spcPct val="112000"/>
              </a:lnSpc>
            </a:pPr>
            <a:endParaRPr lang="en-US" sz="800" dirty="0">
              <a:solidFill>
                <a:srgbClr val="FF0000"/>
              </a:solidFill>
              <a:latin typeface="+mj-lt"/>
            </a:endParaRPr>
          </a:p>
          <a:p>
            <a:pPr>
              <a:lnSpc>
                <a:spcPct val="112000"/>
              </a:lnSpc>
            </a:pPr>
            <a:r>
              <a:rPr lang="en-US" sz="800" dirty="0" smtClean="0">
                <a:solidFill>
                  <a:srgbClr val="FF0000"/>
                </a:solidFill>
                <a:latin typeface="+mj-lt"/>
              </a:rPr>
              <a:t>16.06</a:t>
            </a:r>
          </a:p>
          <a:p>
            <a:pPr>
              <a:lnSpc>
                <a:spcPct val="112000"/>
              </a:lnSpc>
            </a:pPr>
            <a:endParaRPr lang="en-US" sz="800" dirty="0">
              <a:solidFill>
                <a:srgbClr val="FF0000"/>
              </a:solidFill>
              <a:latin typeface="+mj-lt"/>
            </a:endParaRPr>
          </a:p>
          <a:p>
            <a:pPr>
              <a:lnSpc>
                <a:spcPct val="112000"/>
              </a:lnSpc>
            </a:pPr>
            <a:endParaRPr lang="en-US" sz="800" dirty="0" smtClean="0">
              <a:solidFill>
                <a:srgbClr val="FF0000"/>
              </a:solidFill>
              <a:latin typeface="+mj-lt"/>
            </a:endParaRPr>
          </a:p>
          <a:p>
            <a:pPr>
              <a:lnSpc>
                <a:spcPct val="112000"/>
              </a:lnSpc>
            </a:pPr>
            <a:endParaRPr lang="en-US" sz="800" dirty="0">
              <a:solidFill>
                <a:srgbClr val="FF0000"/>
              </a:solidFill>
              <a:latin typeface="+mj-lt"/>
            </a:endParaRPr>
          </a:p>
          <a:p>
            <a:pPr>
              <a:lnSpc>
                <a:spcPct val="112000"/>
              </a:lnSpc>
            </a:pPr>
            <a:r>
              <a:rPr lang="en-US" sz="800" dirty="0" smtClean="0">
                <a:solidFill>
                  <a:srgbClr val="FF0000"/>
                </a:solidFill>
                <a:latin typeface="+mj-lt"/>
              </a:rPr>
              <a:t>16.06</a:t>
            </a:r>
          </a:p>
          <a:p>
            <a:pPr>
              <a:lnSpc>
                <a:spcPct val="112000"/>
              </a:lnSpc>
            </a:pPr>
            <a:endParaRPr lang="en-US" sz="800" dirty="0">
              <a:solidFill>
                <a:srgbClr val="FF0000"/>
              </a:solidFill>
              <a:latin typeface="+mj-lt"/>
            </a:endParaRPr>
          </a:p>
          <a:p>
            <a:pPr>
              <a:lnSpc>
                <a:spcPct val="112000"/>
              </a:lnSpc>
            </a:pPr>
            <a:endParaRPr lang="en-US" sz="800" dirty="0" smtClean="0">
              <a:solidFill>
                <a:srgbClr val="FF0000"/>
              </a:solidFill>
              <a:latin typeface="+mj-lt"/>
            </a:endParaRPr>
          </a:p>
          <a:p>
            <a:pPr>
              <a:lnSpc>
                <a:spcPct val="112000"/>
              </a:lnSpc>
            </a:pPr>
            <a:r>
              <a:rPr lang="en-US" sz="800" dirty="0" smtClean="0">
                <a:solidFill>
                  <a:srgbClr val="FF0000"/>
                </a:solidFill>
                <a:latin typeface="+mj-lt"/>
              </a:rPr>
              <a:t>26.06</a:t>
            </a:r>
            <a:endParaRPr lang="en-US" sz="800" dirty="0" smtClean="0">
              <a:solidFill>
                <a:srgbClr val="FF0000"/>
              </a:solidFill>
              <a:latin typeface="+mj-lt"/>
            </a:endParaRPr>
          </a:p>
          <a:p>
            <a:pPr>
              <a:lnSpc>
                <a:spcPct val="112000"/>
              </a:lnSpc>
            </a:pPr>
            <a:r>
              <a:rPr lang="en-US" sz="800" dirty="0" smtClean="0">
                <a:solidFill>
                  <a:srgbClr val="FF0000"/>
                </a:solidFill>
                <a:latin typeface="+mj-lt"/>
              </a:rPr>
              <a:t>21.06</a:t>
            </a:r>
          </a:p>
          <a:p>
            <a:pPr>
              <a:lnSpc>
                <a:spcPct val="112000"/>
              </a:lnSpc>
            </a:pPr>
            <a:endParaRPr lang="en-US" sz="800" dirty="0">
              <a:solidFill>
                <a:srgbClr val="FF0000"/>
              </a:solidFill>
              <a:latin typeface="+mj-lt"/>
            </a:endParaRPr>
          </a:p>
          <a:p>
            <a:pPr>
              <a:lnSpc>
                <a:spcPct val="112000"/>
              </a:lnSpc>
            </a:pPr>
            <a:r>
              <a:rPr lang="en-US" sz="800" dirty="0" smtClean="0">
                <a:solidFill>
                  <a:srgbClr val="FF0000"/>
                </a:solidFill>
                <a:latin typeface="+mj-lt"/>
              </a:rPr>
              <a:t>26.06</a:t>
            </a:r>
            <a:endParaRPr lang="en-US" sz="800" dirty="0" smtClean="0">
              <a:solidFill>
                <a:srgbClr val="FF0000"/>
              </a:solidFill>
              <a:latin typeface="+mj-lt"/>
            </a:endParaRPr>
          </a:p>
          <a:p>
            <a:pPr>
              <a:lnSpc>
                <a:spcPct val="112000"/>
              </a:lnSpc>
            </a:pPr>
            <a:r>
              <a:rPr lang="en-US" sz="800" dirty="0" smtClean="0">
                <a:solidFill>
                  <a:srgbClr val="FF0000"/>
                </a:solidFill>
                <a:latin typeface="+mj-lt"/>
              </a:rPr>
              <a:t>16.06</a:t>
            </a:r>
          </a:p>
          <a:p>
            <a:pPr>
              <a:lnSpc>
                <a:spcPct val="112000"/>
              </a:lnSpc>
            </a:pPr>
            <a:endParaRPr lang="en-US" sz="800" dirty="0">
              <a:solidFill>
                <a:srgbClr val="FF0000"/>
              </a:solidFill>
              <a:latin typeface="+mj-lt"/>
            </a:endParaRPr>
          </a:p>
          <a:p>
            <a:pPr>
              <a:lnSpc>
                <a:spcPct val="112000"/>
              </a:lnSpc>
            </a:pPr>
            <a:r>
              <a:rPr lang="en-US" sz="800" dirty="0" smtClean="0">
                <a:solidFill>
                  <a:srgbClr val="FF0000"/>
                </a:solidFill>
                <a:latin typeface="+mj-lt"/>
              </a:rPr>
              <a:t>26.06</a:t>
            </a:r>
            <a:endParaRPr lang="en-US" sz="800" dirty="0" smtClean="0">
              <a:solidFill>
                <a:srgbClr val="FF0000"/>
              </a:solidFill>
              <a:latin typeface="+mj-lt"/>
            </a:endParaRPr>
          </a:p>
          <a:p>
            <a:pPr>
              <a:lnSpc>
                <a:spcPct val="112000"/>
              </a:lnSpc>
            </a:pPr>
            <a:endParaRPr lang="en-US" sz="800" dirty="0">
              <a:solidFill>
                <a:srgbClr val="FF0000"/>
              </a:solidFill>
              <a:latin typeface="+mj-lt"/>
            </a:endParaRPr>
          </a:p>
          <a:p>
            <a:pPr>
              <a:lnSpc>
                <a:spcPct val="112000"/>
              </a:lnSpc>
            </a:pPr>
            <a:r>
              <a:rPr lang="en-US" sz="800" dirty="0" smtClean="0">
                <a:solidFill>
                  <a:srgbClr val="FF0000"/>
                </a:solidFill>
                <a:latin typeface="+mj-lt"/>
              </a:rPr>
              <a:t>START OF Commissioning</a:t>
            </a:r>
          </a:p>
          <a:p>
            <a:pPr>
              <a:lnSpc>
                <a:spcPct val="112000"/>
              </a:lnSpc>
            </a:pPr>
            <a:endParaRPr lang="en-US" sz="800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65955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Radiation Measurements of the Hutches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51840" y="1977813"/>
            <a:ext cx="7159413" cy="356277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69875" indent="-269875">
              <a:lnSpc>
                <a:spcPct val="112000"/>
              </a:lnSpc>
              <a:buBlip>
                <a:blip r:embed="rId2"/>
              </a:buBlip>
            </a:pPr>
            <a:r>
              <a:rPr lang="en-US" sz="1400" dirty="0"/>
              <a:t>The actual Radiation Measurements performed by SRP on the radiation hutches will take approx. a half a work day for SPB OPT and an entire workday for SPB and FXE </a:t>
            </a:r>
            <a:r>
              <a:rPr lang="en-US" sz="1400" dirty="0" smtClean="0"/>
              <a:t>EXP</a:t>
            </a:r>
          </a:p>
          <a:p>
            <a:pPr marL="269875" indent="-269875">
              <a:lnSpc>
                <a:spcPct val="112000"/>
              </a:lnSpc>
              <a:buBlip>
                <a:blip r:embed="rId2"/>
              </a:buBlip>
            </a:pPr>
            <a:r>
              <a:rPr lang="en-US" sz="1400" dirty="0"/>
              <a:t>In total 3 days should be accounted for in the schedule for Radiation Protection Measurements, starting from the point when </a:t>
            </a:r>
            <a:r>
              <a:rPr lang="en-US" sz="1400" dirty="0" smtClean="0"/>
              <a:t>the beam is verified hitting the target</a:t>
            </a:r>
          </a:p>
          <a:p>
            <a:pPr marL="269875" indent="-269875">
              <a:lnSpc>
                <a:spcPct val="112000"/>
              </a:lnSpc>
              <a:buBlip>
                <a:blip r:embed="rId2"/>
              </a:buBlip>
            </a:pPr>
            <a:r>
              <a:rPr lang="en-US" sz="1400" dirty="0" smtClean="0"/>
              <a:t>During radiation measurements no one is allowed in the adjacent areas of the hutch including control rooms.</a:t>
            </a:r>
          </a:p>
          <a:p>
            <a:pPr marL="269875" indent="-269875">
              <a:lnSpc>
                <a:spcPct val="112000"/>
              </a:lnSpc>
              <a:buBlip>
                <a:blip r:embed="rId2"/>
              </a:buBlip>
            </a:pPr>
            <a:r>
              <a:rPr lang="en-US" sz="1400" dirty="0" smtClean="0"/>
              <a:t>All lead surfaces have to be measured and recorded</a:t>
            </a:r>
          </a:p>
          <a:p>
            <a:pPr marL="727075" lvl="1" indent="-269875">
              <a:lnSpc>
                <a:spcPct val="112000"/>
              </a:lnSpc>
              <a:buBlip>
                <a:blip r:embed="rId2"/>
              </a:buBlip>
            </a:pPr>
            <a:r>
              <a:rPr lang="en-US" sz="1400" dirty="0" smtClean="0"/>
              <a:t>Needs to be a way to reach high up places</a:t>
            </a:r>
          </a:p>
        </p:txBody>
      </p:sp>
    </p:spTree>
    <p:extLst>
      <p:ext uri="{BB962C8B-B14F-4D97-AF65-F5344CB8AC3E}">
        <p14:creationId xmlns:p14="http://schemas.microsoft.com/office/powerpoint/2010/main" val="174479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Recording Measurements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5344" y="684107"/>
            <a:ext cx="4170135" cy="5801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84107" y="1910080"/>
            <a:ext cx="3542453" cy="18491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69875" indent="-269875">
              <a:lnSpc>
                <a:spcPct val="112000"/>
              </a:lnSpc>
              <a:buBlip>
                <a:blip r:embed="rId3"/>
              </a:buBlip>
            </a:pPr>
            <a:r>
              <a:rPr lang="en-US" sz="1400" dirty="0" smtClean="0"/>
              <a:t>Example of form used at Petra</a:t>
            </a:r>
          </a:p>
          <a:p>
            <a:pPr marL="269875" indent="-269875">
              <a:lnSpc>
                <a:spcPct val="112000"/>
              </a:lnSpc>
              <a:buBlip>
                <a:blip r:embed="rId3"/>
              </a:buBlip>
            </a:pPr>
            <a:r>
              <a:rPr lang="en-US" sz="1400" dirty="0" smtClean="0"/>
              <a:t>Experiences at Peta have not found radiation leaks in any of their lead hutches during commissioning.</a:t>
            </a:r>
          </a:p>
        </p:txBody>
      </p:sp>
    </p:spTree>
    <p:extLst>
      <p:ext uri="{BB962C8B-B14F-4D97-AF65-F5344CB8AC3E}">
        <p14:creationId xmlns:p14="http://schemas.microsoft.com/office/powerpoint/2010/main" val="1648907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theme/theme1.xml><?xml version="1.0" encoding="utf-8"?>
<a:theme xmlns:a="http://schemas.openxmlformats.org/drawingml/2006/main" name="European_XFEL_Template_Presentation_4x3">
  <a:themeElements>
    <a:clrScheme name="Benutzerdefiniert 59">
      <a:dk1>
        <a:srgbClr val="000000"/>
      </a:dk1>
      <a:lt1>
        <a:sysClr val="window" lastClr="FFFFFF"/>
      </a:lt1>
      <a:dk2>
        <a:srgbClr val="B2B2B2"/>
      </a:dk2>
      <a:lt2>
        <a:srgbClr val="F39200"/>
      </a:lt2>
      <a:accent1>
        <a:srgbClr val="0D1546"/>
      </a:accent1>
      <a:accent2>
        <a:srgbClr val="559DBB"/>
      </a:accent2>
      <a:accent3>
        <a:srgbClr val="81B0C8"/>
      </a:accent3>
      <a:accent4>
        <a:srgbClr val="A4C3D6"/>
      </a:accent4>
      <a:accent5>
        <a:srgbClr val="C5D6E4"/>
      </a:accent5>
      <a:accent6>
        <a:srgbClr val="E3EBF2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6"/>
        </a:solidFill>
      </a:spPr>
      <a:bodyPr rtlCol="0" anchor="ctr">
        <a:noAutofit/>
      </a:bodyPr>
      <a:lstStyle>
        <a:defPPr algn="ctr">
          <a:lnSpc>
            <a:spcPct val="113000"/>
          </a:lnSpc>
          <a:defRPr sz="1400" dirty="0" err="1" smtClean="0"/>
        </a:defPPr>
      </a:lstStyle>
    </a:spDef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noAutofit/>
      </a:bodyPr>
      <a:lstStyle>
        <a:defPPr marL="269875" indent="-269875">
          <a:lnSpc>
            <a:spcPct val="112000"/>
          </a:lnSpc>
          <a:buBlip>
            <a:blip xmlns:r="http://schemas.openxmlformats.org/officeDocument/2006/relationships" r:embed="rId1"/>
          </a:buBlip>
          <a:defRPr sz="1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XFEL_PowerPoint_4x3.potx" id="{BC191F8A-93AC-4D54-B0A3-61F02C6C23C2}" vid="{3786C33C-45D4-4C30-B0CA-267E7E457705}"/>
    </a:ext>
  </a:extLst>
</a:theme>
</file>

<file path=ppt/theme/theme2.xml><?xml version="1.0" encoding="utf-8"?>
<a:theme xmlns:a="http://schemas.openxmlformats.org/drawingml/2006/main" name="Office">
  <a:themeElements>
    <a:clrScheme name="Benutzerdefiniert 59">
      <a:dk1>
        <a:srgbClr val="000000"/>
      </a:dk1>
      <a:lt1>
        <a:sysClr val="window" lastClr="FFFFFF"/>
      </a:lt1>
      <a:dk2>
        <a:srgbClr val="B2B2B2"/>
      </a:dk2>
      <a:lt2>
        <a:srgbClr val="F39200"/>
      </a:lt2>
      <a:accent1>
        <a:srgbClr val="0D1546"/>
      </a:accent1>
      <a:accent2>
        <a:srgbClr val="559DBB"/>
      </a:accent2>
      <a:accent3>
        <a:srgbClr val="81B0C8"/>
      </a:accent3>
      <a:accent4>
        <a:srgbClr val="A4C3D6"/>
      </a:accent4>
      <a:accent5>
        <a:srgbClr val="C5D6E4"/>
      </a:accent5>
      <a:accent6>
        <a:srgbClr val="E3EBF2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Benutzerdefiniert 59">
      <a:dk1>
        <a:srgbClr val="000000"/>
      </a:dk1>
      <a:lt1>
        <a:sysClr val="window" lastClr="FFFFFF"/>
      </a:lt1>
      <a:dk2>
        <a:srgbClr val="B2B2B2"/>
      </a:dk2>
      <a:lt2>
        <a:srgbClr val="F39200"/>
      </a:lt2>
      <a:accent1>
        <a:srgbClr val="0D1546"/>
      </a:accent1>
      <a:accent2>
        <a:srgbClr val="559DBB"/>
      </a:accent2>
      <a:accent3>
        <a:srgbClr val="81B0C8"/>
      </a:accent3>
      <a:accent4>
        <a:srgbClr val="A4C3D6"/>
      </a:accent4>
      <a:accent5>
        <a:srgbClr val="C5D6E4"/>
      </a:accent5>
      <a:accent6>
        <a:srgbClr val="E3EBF2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European_XFEL_Template_Presentation_4x3</Template>
  <TotalTime>0</TotalTime>
  <Words>469</Words>
  <Application>Microsoft Office PowerPoint</Application>
  <PresentationFormat>On-screen Show (4:3)</PresentationFormat>
  <Paragraphs>77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European_XFEL_Template_Presentation_4x3</vt:lpstr>
      <vt:lpstr>Current Status Interlocks (09.06.2017)</vt:lpstr>
      <vt:lpstr>Current Status Shielding (09.06.2017)</vt:lpstr>
      <vt:lpstr>Signs and Tamper seals</vt:lpstr>
      <vt:lpstr>Permit for Work on Radiation Protection Equipment</vt:lpstr>
      <vt:lpstr>Area Monitoring</vt:lpstr>
      <vt:lpstr>Area Monitoring</vt:lpstr>
      <vt:lpstr> Initial Conditions Checklist</vt:lpstr>
      <vt:lpstr>Radiation Measurements of the Hutches</vt:lpstr>
      <vt:lpstr>Recording Measurements</vt:lpstr>
      <vt:lpstr>Recording Measurements</vt:lpstr>
    </vt:vector>
  </TitlesOfParts>
  <Company>DESY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Safety Protection against 100 J and 100 TW Lasers Used in European XFEL HED Experiment</dc:title>
  <dc:creator>Boyd, Eric</dc:creator>
  <cp:lastModifiedBy>Boyd, Eric</cp:lastModifiedBy>
  <cp:revision>39</cp:revision>
  <dcterms:created xsi:type="dcterms:W3CDTF">2017-04-04T10:59:06Z</dcterms:created>
  <dcterms:modified xsi:type="dcterms:W3CDTF">2017-06-09T13:07:28Z</dcterms:modified>
</cp:coreProperties>
</file>