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6"/>
  </p:notesMasterIdLst>
  <p:sldIdLst>
    <p:sldId id="256" r:id="rId2"/>
    <p:sldId id="257" r:id="rId3"/>
    <p:sldId id="323" r:id="rId4"/>
    <p:sldId id="324" r:id="rId5"/>
    <p:sldId id="325" r:id="rId6"/>
    <p:sldId id="326" r:id="rId7"/>
    <p:sldId id="334" r:id="rId8"/>
    <p:sldId id="335" r:id="rId9"/>
    <p:sldId id="338" r:id="rId10"/>
    <p:sldId id="336" r:id="rId11"/>
    <p:sldId id="350" r:id="rId12"/>
    <p:sldId id="339" r:id="rId13"/>
    <p:sldId id="351" r:id="rId14"/>
    <p:sldId id="361" r:id="rId15"/>
    <p:sldId id="288" r:id="rId16"/>
    <p:sldId id="355" r:id="rId17"/>
    <p:sldId id="353" r:id="rId18"/>
    <p:sldId id="337" r:id="rId19"/>
    <p:sldId id="348" r:id="rId20"/>
    <p:sldId id="354" r:id="rId21"/>
    <p:sldId id="340" r:id="rId22"/>
    <p:sldId id="341" r:id="rId23"/>
    <p:sldId id="356" r:id="rId24"/>
    <p:sldId id="342" r:id="rId25"/>
    <p:sldId id="343" r:id="rId26"/>
    <p:sldId id="344" r:id="rId27"/>
    <p:sldId id="345" r:id="rId28"/>
    <p:sldId id="357" r:id="rId29"/>
    <p:sldId id="358" r:id="rId30"/>
    <p:sldId id="359" r:id="rId31"/>
    <p:sldId id="360" r:id="rId32"/>
    <p:sldId id="327" r:id="rId33"/>
    <p:sldId id="328" r:id="rId34"/>
    <p:sldId id="346" r:id="rId35"/>
    <p:sldId id="330" r:id="rId36"/>
    <p:sldId id="331" r:id="rId37"/>
    <p:sldId id="365" r:id="rId38"/>
    <p:sldId id="363" r:id="rId39"/>
    <p:sldId id="364" r:id="rId40"/>
    <p:sldId id="367" r:id="rId41"/>
    <p:sldId id="366" r:id="rId42"/>
    <p:sldId id="332" r:id="rId43"/>
    <p:sldId id="333" r:id="rId44"/>
    <p:sldId id="34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12" autoAdjust="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C5DB-6716-4AC6-8DE7-8401BCC861F7}" type="datetimeFigureOut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8A9D-1151-4DB4-8EB8-43D17240F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FA99-8008-461C-B4BA-38628B573E59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3A7-7C66-477A-BCA6-70821F713CBA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7501-695E-4FAA-8841-6A585C8BD070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9DBB-A682-44D9-9C96-59C33F6BA22C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6A9-70D6-406C-9944-4163E792DE89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159-0286-4486-A262-D5600421A72F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5F65-46B4-4187-9356-22F89E482B22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10AD-9D1A-4502-B435-112497E70E2D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5556-5BBD-406E-A34A-36B2E5A7E1D0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5A0-0271-4B0F-92F2-88CD634B3BF3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932-4AF1-45D9-B1CA-20EB0027C814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74F9-2D0E-48AD-9AB0-A1DB5F3D64FD}" type="datetime1">
              <a:rPr lang="en-US" smtClean="0"/>
              <a:pPr/>
              <a:t>7/7/2009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100276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</a:t>
            </a:r>
            <a:endParaRPr lang="en-US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tx1"/>
                </a:solidFill>
                <a:latin typeface="Comic Sans MS" pitchFamily="66" charset="0"/>
              </a:rPr>
              <a:t>Rainer Stamen</a:t>
            </a:r>
          </a:p>
          <a:p>
            <a:r>
              <a:rPr lang="de-DE" sz="2800" dirty="0" smtClean="0">
                <a:solidFill>
                  <a:schemeClr val="tx1"/>
                </a:solidFill>
                <a:latin typeface="Comic Sans MS" pitchFamily="66" charset="0"/>
              </a:rPr>
              <a:t>Kirchhoff-Institut für Physik</a:t>
            </a:r>
          </a:p>
          <a:p>
            <a:r>
              <a:rPr lang="de-DE" sz="2800" dirty="0" smtClean="0">
                <a:solidFill>
                  <a:schemeClr val="tx1"/>
                </a:solidFill>
                <a:latin typeface="Comic Sans MS" pitchFamily="66" charset="0"/>
              </a:rPr>
              <a:t>Universität Heidelberg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stamen\atlas\talks\ral_0309\Heidelberg_Uni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357430"/>
            <a:ext cx="1643074" cy="16495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857496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Comic Sans MS" pitchFamily="66" charset="0"/>
              </a:rPr>
              <a:t>DESY, 2.7.2009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0803011_05-A4-at-144-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1786461" cy="21431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Concept of a Level 1 Trigger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571612"/>
            <a:ext cx="2143140" cy="121444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FF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7158" y="2143116"/>
            <a:ext cx="200026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57422" y="2143116"/>
            <a:ext cx="200026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928794" y="1714488"/>
            <a:ext cx="428628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2071670" y="1857364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321703" y="1750207"/>
            <a:ext cx="35719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928794" y="2143116"/>
            <a:ext cx="357190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179621" y="2393149"/>
            <a:ext cx="35639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57422" y="2214554"/>
            <a:ext cx="35719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14612" y="250030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286116" y="2857496"/>
            <a:ext cx="1357322" cy="572298"/>
            <a:chOff x="4929190" y="5643578"/>
            <a:chExt cx="1357322" cy="572298"/>
          </a:xfrm>
        </p:grpSpPr>
        <p:sp>
          <p:nvSpPr>
            <p:cNvPr id="30" name="Rectangle 29"/>
            <p:cNvSpPr/>
            <p:nvPr/>
          </p:nvSpPr>
          <p:spPr>
            <a:xfrm>
              <a:off x="4929190" y="5643578"/>
              <a:ext cx="1357322" cy="57150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4786314" y="5929330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9387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911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2435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959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5483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7007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53114" y="592853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 rot="5400000">
            <a:off x="1393803" y="4178305"/>
            <a:ext cx="2786082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28794" y="5572140"/>
            <a:ext cx="1785950" cy="85725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0" y="5572140"/>
            <a:ext cx="1785950" cy="85725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hape 45"/>
          <p:cNvCxnSpPr>
            <a:stCxn id="28" idx="2"/>
            <a:endCxn id="30" idx="1"/>
          </p:cNvCxnSpPr>
          <p:nvPr/>
        </p:nvCxnSpPr>
        <p:spPr>
          <a:xfrm rot="16200000" flipH="1">
            <a:off x="2839628" y="2696760"/>
            <a:ext cx="428628" cy="464347"/>
          </a:xfrm>
          <a:prstGeom prst="bent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86116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41" idx="3"/>
            <a:endCxn id="42" idx="1"/>
          </p:cNvCxnSpPr>
          <p:nvPr/>
        </p:nvCxnSpPr>
        <p:spPr>
          <a:xfrm>
            <a:off x="3714744" y="6000768"/>
            <a:ext cx="85725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2" idx="0"/>
          </p:cNvCxnSpPr>
          <p:nvPr/>
        </p:nvCxnSpPr>
        <p:spPr>
          <a:xfrm rot="16200000" flipV="1">
            <a:off x="3839761" y="3946926"/>
            <a:ext cx="2071702" cy="1178726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86248" y="2385948"/>
            <a:ext cx="4017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Pipeline memory for every channel  </a:t>
            </a:r>
          </a:p>
          <a:p>
            <a:r>
              <a:rPr lang="de-DE" sz="2000" dirty="0" smtClean="0"/>
              <a:t>        on detector (analogue or digital)</a:t>
            </a:r>
          </a:p>
          <a:p>
            <a:r>
              <a:rPr lang="de-DE" sz="2000" dirty="0" smtClean="0"/>
              <a:t>         depth = 100-128 (2.5 – 3 </a:t>
            </a:r>
            <a:r>
              <a:rPr lang="de-DE" sz="2000" dirty="0" smtClean="0">
                <a:latin typeface="Symbol" pitchFamily="18" charset="2"/>
              </a:rPr>
              <a:t>m</a:t>
            </a:r>
            <a:r>
              <a:rPr lang="de-DE" sz="2000" dirty="0" smtClean="0"/>
              <a:t>s)</a:t>
            </a:r>
            <a:endParaRPr lang="en-US" sz="2000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4214810" y="3713958"/>
            <a:ext cx="42862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29124" y="3929066"/>
            <a:ext cx="142876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72198" y="3714752"/>
            <a:ext cx="106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Readout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1928794" y="5650072"/>
            <a:ext cx="1850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L1 Trigger</a:t>
            </a:r>
          </a:p>
          <a:p>
            <a:pPr algn="ctr"/>
            <a:r>
              <a:rPr lang="de-DE" sz="2000" dirty="0" smtClean="0"/>
              <a:t>e.g. Calo Trigger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4648058" y="5650072"/>
            <a:ext cx="170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Central Trigger</a:t>
            </a:r>
          </a:p>
          <a:p>
            <a:r>
              <a:rPr lang="de-DE" sz="2000" dirty="0" smtClean="0"/>
              <a:t>Global Trigger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3500430" y="1428736"/>
            <a:ext cx="2598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your favourite detector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285720" y="3000372"/>
            <a:ext cx="2069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 cell of your </a:t>
            </a:r>
          </a:p>
          <a:p>
            <a:r>
              <a:rPr lang="de-DE" sz="2000" dirty="0" smtClean="0"/>
              <a:t>favourite detector</a:t>
            </a:r>
            <a:endParaRPr lang="en-US" sz="2000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785918" y="2643182"/>
            <a:ext cx="857256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428992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571868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714744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857620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071934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224334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376734" y="2857496"/>
            <a:ext cx="14287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643570" y="4500570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2400" dirty="0" smtClean="0"/>
              <a:t> Long cables</a:t>
            </a:r>
          </a:p>
          <a:p>
            <a:pPr>
              <a:buFontTx/>
              <a:buChar char="-"/>
            </a:pPr>
            <a:r>
              <a:rPr lang="de-DE" sz="2400" dirty="0" smtClean="0"/>
              <a:t> L1 decision time: ~1</a:t>
            </a:r>
            <a:r>
              <a:rPr lang="de-DE" sz="2400" dirty="0" smtClean="0">
                <a:latin typeface="Symbol" pitchFamily="18" charset="2"/>
              </a:rPr>
              <a:t>m</a:t>
            </a:r>
            <a:r>
              <a:rPr lang="de-DE" sz="2400" dirty="0" smtClean="0"/>
              <a:t>s</a:t>
            </a:r>
            <a:endParaRPr lang="en-US" sz="2400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8" grpId="0" animBg="1"/>
      <p:bldP spid="48" grpId="1" animBg="1"/>
      <p:bldP spid="56" grpId="0"/>
      <p:bldP spid="71" grpId="0"/>
      <p:bldP spid="72" grpId="0"/>
      <p:bldP spid="76" grpId="0"/>
      <p:bldP spid="83" grpId="0" animBg="1"/>
      <p:bldP spid="83" grpId="1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Systems: CMS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7" descr="cmsl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14488"/>
            <a:ext cx="5086352" cy="36112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44" y="1500174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Level 1 triggers on: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4 highest E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 e</a:t>
            </a:r>
            <a:r>
              <a:rPr lang="en-GB" sz="2400" baseline="30000" dirty="0" smtClean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/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4 highest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central jets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4 highest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forward jets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4 highest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tau-jets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4 highest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muons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ym typeface="Symbol" pitchFamily="18" charset="2"/>
              </a:rPr>
              <a:t>For each of these objects the rapidity, , and  are also transmitted to GT so HLT can seed on them.</a:t>
            </a:r>
          </a:p>
          <a:p>
            <a:r>
              <a:rPr lang="en-GB" sz="2400" dirty="0" smtClean="0">
                <a:sym typeface="Symbol" pitchFamily="18" charset="2"/>
              </a:rPr>
              <a:t>In addition we trigger on inclusive triggers: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</a:rPr>
              <a:t>t </a:t>
            </a:r>
            <a:r>
              <a:rPr lang="en-GB" sz="2400" dirty="0" smtClean="0">
                <a:solidFill>
                  <a:srgbClr val="FF0000"/>
                </a:solidFill>
              </a:rPr>
              <a:t>, MET, H</a:t>
            </a:r>
            <a:r>
              <a:rPr lang="en-GB" sz="2400" baseline="-25000" dirty="0" smtClean="0">
                <a:solidFill>
                  <a:srgbClr val="FF0000"/>
                </a:solidFill>
              </a:rPr>
              <a:t>t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systems: </a:t>
            </a:r>
            <a:b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CMS Calorimeter Trigger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7500990" cy="47565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4313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Highly granular projective towers</a:t>
            </a:r>
          </a:p>
          <a:p>
            <a:r>
              <a:rPr lang="de-DE" sz="2400" dirty="0" smtClean="0">
                <a:latin typeface="Symbol" pitchFamily="18" charset="2"/>
              </a:rPr>
              <a:t>h</a:t>
            </a:r>
            <a:r>
              <a:rPr lang="de-DE" sz="2400" dirty="0" smtClean="0">
                <a:latin typeface="+mj-lt"/>
              </a:rPr>
              <a:t>x</a:t>
            </a:r>
            <a:r>
              <a:rPr lang="de-DE" sz="2400" dirty="0" smtClean="0">
                <a:latin typeface="Symbol" pitchFamily="18" charset="2"/>
              </a:rPr>
              <a:t>f</a:t>
            </a:r>
            <a:r>
              <a:rPr lang="de-DE" sz="2400" dirty="0" smtClean="0"/>
              <a:t>: 0.087x0.087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systems: CMS Calorimeter Trigger: Algorithms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85790" y="1633542"/>
            <a:ext cx="7486672" cy="2938466"/>
            <a:chOff x="144" y="624"/>
            <a:chExt cx="5232" cy="23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24"/>
              <a:ext cx="2648" cy="232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624"/>
              <a:ext cx="2544" cy="231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4300" y="4662510"/>
            <a:ext cx="50292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14300" indent="-114300">
              <a:lnSpc>
                <a:spcPct val="80000"/>
              </a:lnSpc>
              <a:spcBef>
                <a:spcPct val="30000"/>
              </a:spcBef>
            </a:pPr>
            <a:r>
              <a:rPr lang="en-US" sz="1800" b="1" dirty="0">
                <a:solidFill>
                  <a:srgbClr val="ED181E"/>
                </a:solidFill>
                <a:latin typeface="Helvetica" pitchFamily="1" charset="0"/>
              </a:rPr>
              <a:t>Jet or </a:t>
            </a:r>
            <a:r>
              <a:rPr lang="en-US" sz="2000" b="1" dirty="0">
                <a:solidFill>
                  <a:srgbClr val="ED181E"/>
                </a:solidFill>
                <a:latin typeface="Symbol" pitchFamily="1" charset="2"/>
                <a:sym typeface="Symbol" pitchFamily="1" charset="2"/>
              </a:rPr>
              <a:t></a:t>
            </a:r>
            <a:r>
              <a:rPr lang="en-US" sz="1800" b="1" dirty="0">
                <a:solidFill>
                  <a:srgbClr val="ED181E"/>
                </a:solidFill>
                <a:latin typeface="Helvetica" pitchFamily="1" charset="0"/>
              </a:rPr>
              <a:t> E</a:t>
            </a:r>
            <a:r>
              <a:rPr lang="en-US" sz="1800" b="1" baseline="-25000" dirty="0">
                <a:solidFill>
                  <a:srgbClr val="ED181E"/>
                </a:solidFill>
                <a:latin typeface="Helvetica" pitchFamily="1" charset="0"/>
              </a:rPr>
              <a:t>T</a:t>
            </a:r>
            <a:endParaRPr lang="en-US" sz="1800" b="1" dirty="0">
              <a:solidFill>
                <a:srgbClr val="ED181E"/>
              </a:solidFill>
              <a:latin typeface="Helvetica" pitchFamily="1" charset="0"/>
            </a:endParaRPr>
          </a:p>
          <a:p>
            <a:pPr marL="342900" lvl="1" indent="-1143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 b="1" dirty="0">
                <a:solidFill>
                  <a:srgbClr val="1822CD"/>
                </a:solidFill>
                <a:latin typeface="Helvetica" pitchFamily="1" charset="0"/>
              </a:rPr>
              <a:t>12x12 trig. tower 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E</a:t>
            </a:r>
            <a:r>
              <a:rPr lang="en-US" sz="1800" b="1" baseline="-25000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T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 sliding in 4x4 steps w/central 4x4 E</a:t>
            </a:r>
            <a:r>
              <a:rPr lang="en-US" sz="1800" b="1" baseline="-25000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T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 &gt; others</a:t>
            </a:r>
          </a:p>
          <a:p>
            <a:pPr marL="114300" indent="-114300">
              <a:lnSpc>
                <a:spcPct val="80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ED181E"/>
                </a:solidFill>
                <a:latin typeface="Symbol" pitchFamily="1" charset="2"/>
                <a:sym typeface="Symbol" pitchFamily="1" charset="2"/>
              </a:rPr>
              <a:t></a:t>
            </a:r>
            <a:r>
              <a:rPr lang="en-US" sz="1800" b="1" dirty="0">
                <a:solidFill>
                  <a:srgbClr val="ED181E"/>
                </a:solidFill>
                <a:latin typeface="Helvetica" pitchFamily="1" charset="0"/>
              </a:rPr>
              <a:t>: isolated narrow energy deposits</a:t>
            </a:r>
          </a:p>
          <a:p>
            <a:pPr marL="342900" lvl="1" indent="-1143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 b="1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Energy outside </a:t>
            </a:r>
            <a:r>
              <a:rPr lang="en-US" sz="1800" b="1" dirty="0">
                <a:solidFill>
                  <a:srgbClr val="1822CD"/>
                </a:solidFill>
                <a:latin typeface="Symbol" pitchFamily="1" charset="2"/>
                <a:sym typeface="Symbol" pitchFamily="1" charset="2"/>
              </a:rPr>
              <a:t>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</a:rPr>
              <a:t> veto pattern sets veto</a:t>
            </a:r>
            <a:endParaRPr lang="en-US" sz="1800" b="1" dirty="0">
              <a:solidFill>
                <a:srgbClr val="1822CD"/>
              </a:solidFill>
              <a:latin typeface="Helvetica" pitchFamily="1" charset="0"/>
              <a:sym typeface="Symbol" pitchFamily="1" charset="2"/>
            </a:endParaRPr>
          </a:p>
          <a:p>
            <a:pPr marL="342900" lvl="1" indent="-11430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 b="1" dirty="0">
                <a:solidFill>
                  <a:srgbClr val="1822CD"/>
                </a:solidFill>
                <a:latin typeface="Helvetica" pitchFamily="1" charset="0"/>
                <a:sym typeface="Symbol" pitchFamily="1" charset="2"/>
              </a:rPr>
              <a:t>Jet  </a:t>
            </a:r>
            <a:r>
              <a:rPr lang="en-US" sz="1800" b="1" dirty="0">
                <a:solidFill>
                  <a:srgbClr val="1822CD"/>
                </a:solidFill>
                <a:latin typeface="Symbol" pitchFamily="1" charset="2"/>
                <a:sym typeface="Symbol" pitchFamily="1" charset="2"/>
              </a:rPr>
              <a:t></a:t>
            </a:r>
            <a:r>
              <a:rPr lang="en-US" sz="1800" b="1" dirty="0">
                <a:solidFill>
                  <a:srgbClr val="1822CD"/>
                </a:solidFill>
                <a:latin typeface="Symbol" pitchFamily="1" charset="2"/>
              </a:rPr>
              <a:t> 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</a:rPr>
              <a:t>if all 9 4x4 region </a:t>
            </a:r>
            <a:r>
              <a:rPr lang="en-US" sz="1800" b="1" dirty="0">
                <a:solidFill>
                  <a:srgbClr val="1822CD"/>
                </a:solidFill>
                <a:latin typeface="Symbol" pitchFamily="1" charset="2"/>
                <a:sym typeface="Symbol" pitchFamily="1" charset="2"/>
              </a:rPr>
              <a:t></a:t>
            </a:r>
            <a:r>
              <a:rPr lang="en-US" sz="1800" b="1" dirty="0">
                <a:solidFill>
                  <a:srgbClr val="1822CD"/>
                </a:solidFill>
                <a:latin typeface="Helvetica" pitchFamily="1" charset="0"/>
              </a:rPr>
              <a:t> vetoes off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3276600" y="3962400"/>
            <a:ext cx="228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153400" y="4648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52400" y="4729186"/>
            <a:ext cx="41148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181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Electron (Hit Tower + Max)</a:t>
            </a:r>
          </a:p>
          <a:p>
            <a:pPr marL="342900" marR="0" lvl="1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2-tower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E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 +  Hit tower H/E</a:t>
            </a:r>
          </a:p>
          <a:p>
            <a:pPr marL="342900" marR="0" lvl="1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Hit  tower 2x5-crystal strips &gt;90%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 in 5x5 (Fine Grain)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/>
              <a:sym typeface="Symbol" pitchFamily="1" charset="2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181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Isolated Electron (3x3 Tower)</a:t>
            </a:r>
          </a:p>
          <a:p>
            <a:pPr marL="342900" marR="0" lvl="1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Quiet neighbors: all towers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pass Fine Grain &amp; H/E</a:t>
            </a:r>
          </a:p>
          <a:p>
            <a:pPr marL="342900" marR="0" lvl="1" indent="-1143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One group of 5 EM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  <a:sym typeface="Symbol" pitchFamily="1" charset="2"/>
              </a:rPr>
              <a:t>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&lt;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Thr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Trigger simulation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285860"/>
            <a:ext cx="83883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429264"/>
            <a:ext cx="9286908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5643578"/>
            <a:ext cx="867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Currently both experiments perform extensive simulations, to chose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the thresholds for day 1 (many large uncertainties involved)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072362" cy="5295841"/>
          </a:xfrm>
          <a:prstGeom prst="rect">
            <a:avLst/>
          </a:prstGeom>
          <a:noFill/>
          <a:ln w="18000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efficiencies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40" y="5935824"/>
            <a:ext cx="7406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These are efficiencies which you will see in one or two years from not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At the beginning this will be much worth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Topological L1-Triggers</a:t>
            </a:r>
            <a:b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(CMS only)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552600"/>
            <a:ext cx="7913687" cy="5376862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6019800"/>
            <a:ext cx="2362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42908" y="6000768"/>
            <a:ext cx="964413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5929330"/>
            <a:ext cx="786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Can be very powerful, however needs good understanding of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performance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Systems: ATLAS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58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049634"/>
            <a:ext cx="8405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Calorimeter Trigger ans Muon Trigger run in parallel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Level  1 receives information: </a:t>
            </a:r>
            <a:r>
              <a:rPr lang="de-DE" sz="2000" dirty="0" smtClean="0"/>
              <a:t>(How often has a threshold being passed)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400" dirty="0" smtClean="0"/>
              <a:t>Calorimeter Trigger:</a:t>
            </a:r>
          </a:p>
          <a:p>
            <a:pPr lvl="1"/>
            <a:r>
              <a:rPr lang="de-DE" sz="2400" dirty="0" smtClean="0"/>
              <a:t>8 Jet, 8 electron, 8 tau, 4 MET, 4 E</a:t>
            </a:r>
            <a:r>
              <a:rPr lang="de-DE" sz="2400" baseline="-25000" dirty="0" smtClean="0"/>
              <a:t>Tsum</a:t>
            </a:r>
            <a:r>
              <a:rPr lang="de-DE" sz="2400" dirty="0" smtClean="0"/>
              <a:t>, 4 E</a:t>
            </a:r>
            <a:r>
              <a:rPr lang="de-DE" sz="2400" baseline="-25000" dirty="0" smtClean="0"/>
              <a:t>TsumJets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Muon Trigger</a:t>
            </a:r>
          </a:p>
          <a:p>
            <a:r>
              <a:rPr lang="de-DE" sz="2400" dirty="0" smtClean="0"/>
              <a:t>      6 pt thresholds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systems: </a:t>
            </a:r>
            <a:b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(ATLAS: L1 Muon-Trigger)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stamen\transfer011106\stamen\old\talks\bonn_241105\Bil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53001"/>
            <a:ext cx="6143668" cy="4462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2014357"/>
            <a:ext cx="27649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Predefined patterns </a:t>
            </a:r>
          </a:p>
          <a:p>
            <a:r>
              <a:rPr lang="de-DE" sz="2400" dirty="0" smtClean="0"/>
              <a:t> - special Trigger </a:t>
            </a:r>
          </a:p>
          <a:p>
            <a:r>
              <a:rPr lang="de-DE" sz="2400" dirty="0" smtClean="0"/>
              <a:t>   layers</a:t>
            </a:r>
          </a:p>
          <a:p>
            <a:r>
              <a:rPr lang="de-DE" sz="2400" dirty="0" smtClean="0"/>
              <a:t> - seeded from </a:t>
            </a:r>
          </a:p>
          <a:p>
            <a:r>
              <a:rPr lang="de-DE" sz="2400" dirty="0" smtClean="0"/>
              <a:t>   middle layer</a:t>
            </a:r>
          </a:p>
          <a:p>
            <a:r>
              <a:rPr lang="de-DE" sz="2400" dirty="0" smtClean="0"/>
              <a:t> - different hardware</a:t>
            </a:r>
          </a:p>
          <a:p>
            <a:r>
              <a:rPr lang="de-DE" sz="2400" dirty="0" smtClean="0"/>
              <a:t> - overlap removal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Higher-Level-Trigger 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Level 1 uses only coarse granularity information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Objects found by Level 1 can still be very much refined using information of finer granularity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ATLAS and CMS choose two different approaches:</a:t>
            </a:r>
          </a:p>
          <a:p>
            <a:pPr lvl="1"/>
            <a:r>
              <a:rPr lang="de-DE" dirty="0" smtClean="0"/>
              <a:t>ATLAS employs consequently the RoI approach (small amount of data transfer, more complicated structure)</a:t>
            </a:r>
          </a:p>
          <a:p>
            <a:pPr lvl="1"/>
            <a:r>
              <a:rPr lang="de-DE" dirty="0" smtClean="0"/>
              <a:t>CMS uses massive network capabilities (massive data transfer, easier structure in principle)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Content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latin typeface="Comic Sans MS" pitchFamily="66" charset="0"/>
              </a:rPr>
              <a:t>The Trigger Challenge</a:t>
            </a:r>
          </a:p>
          <a:p>
            <a:r>
              <a:rPr lang="de-DE" dirty="0" smtClean="0">
                <a:latin typeface="Comic Sans MS" pitchFamily="66" charset="0"/>
              </a:rPr>
              <a:t>Basic Requirements, Concepts and Realisations</a:t>
            </a:r>
          </a:p>
          <a:p>
            <a:pPr lvl="1"/>
            <a:r>
              <a:rPr lang="de-DE" dirty="0" smtClean="0">
                <a:latin typeface="Comic Sans MS" pitchFamily="66" charset="0"/>
              </a:rPr>
              <a:t>L1</a:t>
            </a:r>
          </a:p>
          <a:p>
            <a:pPr lvl="1"/>
            <a:r>
              <a:rPr lang="de-DE" dirty="0" smtClean="0">
                <a:latin typeface="Comic Sans MS" pitchFamily="66" charset="0"/>
              </a:rPr>
              <a:t>HLT</a:t>
            </a:r>
          </a:p>
          <a:p>
            <a:r>
              <a:rPr lang="de-DE" dirty="0" smtClean="0">
                <a:latin typeface="Comic Sans MS" pitchFamily="66" charset="0"/>
              </a:rPr>
              <a:t>Trigger shopping list for physics analysis:</a:t>
            </a:r>
          </a:p>
          <a:p>
            <a:pPr lvl="1"/>
            <a:r>
              <a:rPr lang="de-DE" dirty="0" smtClean="0">
                <a:latin typeface="Comic Sans MS" pitchFamily="66" charset="0"/>
              </a:rPr>
              <a:t>Before data taking</a:t>
            </a:r>
          </a:p>
          <a:p>
            <a:pPr lvl="1"/>
            <a:r>
              <a:rPr lang="de-DE" dirty="0" smtClean="0">
                <a:latin typeface="Comic Sans MS" pitchFamily="66" charset="0"/>
              </a:rPr>
              <a:t>During data taking</a:t>
            </a:r>
          </a:p>
          <a:p>
            <a:pPr lvl="1"/>
            <a:r>
              <a:rPr lang="de-DE" dirty="0" smtClean="0">
                <a:latin typeface="Comic Sans MS" pitchFamily="66" charset="0"/>
              </a:rPr>
              <a:t>During physics analysis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The Region of Interest Concept (RoI)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7601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3714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000" dirty="0" smtClean="0">
                <a:solidFill>
                  <a:srgbClr val="0000FF"/>
                </a:solidFill>
              </a:rPr>
              <a:t> RoI found by L1 transfered to L2</a:t>
            </a:r>
          </a:p>
          <a:p>
            <a:pPr>
              <a:buFontTx/>
              <a:buChar char="-"/>
            </a:pPr>
            <a:r>
              <a:rPr lang="de-DE" sz="2000" dirty="0" smtClean="0">
                <a:solidFill>
                  <a:srgbClr val="0000FF"/>
                </a:solidFill>
              </a:rPr>
              <a:t> L2 uses only data within the RoI </a:t>
            </a:r>
          </a:p>
          <a:p>
            <a:r>
              <a:rPr lang="de-DE" sz="2000" dirty="0" smtClean="0">
                <a:solidFill>
                  <a:srgbClr val="0000FF"/>
                </a:solidFill>
              </a:rPr>
              <a:t>  (2% of total amount of data)</a:t>
            </a:r>
          </a:p>
          <a:p>
            <a:pPr>
              <a:buFontTx/>
              <a:buChar char="-"/>
            </a:pPr>
            <a:r>
              <a:rPr lang="de-DE" sz="2000" dirty="0" smtClean="0">
                <a:solidFill>
                  <a:srgbClr val="0000FF"/>
                </a:solidFill>
              </a:rPr>
              <a:t> used in full conseqence by ATLAS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97005"/>
            <a:ext cx="3571900" cy="341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00562" y="5715016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In principle also available in CMS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The massive approach (CMS)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6" descr="CMSD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43866" cy="3620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500702"/>
            <a:ext cx="742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Network distributes events to PC Farm at 100kHz (1 MB/s)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Full event available for HLT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Chains/Paths and           Stepwise Processing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24479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00892" y="1643050"/>
            <a:ext cx="12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Hardware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3078" y="2528824"/>
            <a:ext cx="160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L2 cluster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229" y="3314642"/>
            <a:ext cx="142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L2 track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5229" y="4243336"/>
            <a:ext cx="161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cluster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8817" y="5029154"/>
            <a:ext cx="143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track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786454"/>
            <a:ext cx="185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Bremsstrahl. </a:t>
            </a:r>
          </a:p>
          <a:p>
            <a:r>
              <a:rPr lang="de-DE" sz="2000" dirty="0" smtClean="0">
                <a:solidFill>
                  <a:srgbClr val="0000FF"/>
                </a:solidFill>
              </a:rPr>
              <a:t>recovery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41344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2400" dirty="0" smtClean="0"/>
              <a:t>The Trigger processes the </a:t>
            </a:r>
          </a:p>
          <a:p>
            <a:r>
              <a:rPr lang="de-DE" sz="2400" dirty="0" smtClean="0"/>
              <a:t>  data in Chains/Paths </a:t>
            </a:r>
          </a:p>
          <a:p>
            <a:pPr>
              <a:buFontTx/>
              <a:buChar char="-"/>
            </a:pPr>
            <a:r>
              <a:rPr lang="de-DE" sz="2400" dirty="0" smtClean="0"/>
              <a:t> Decisions are taken after </a:t>
            </a:r>
          </a:p>
          <a:p>
            <a:r>
              <a:rPr lang="de-DE" sz="2400" dirty="0" smtClean="0"/>
              <a:t>  each step and chains/paths </a:t>
            </a:r>
          </a:p>
          <a:p>
            <a:r>
              <a:rPr lang="de-DE" sz="2400" dirty="0" smtClean="0"/>
              <a:t>  are stopped and eventually </a:t>
            </a:r>
          </a:p>
          <a:p>
            <a:r>
              <a:rPr lang="de-DE" sz="2400" dirty="0" smtClean="0"/>
              <a:t>  events are rejected </a:t>
            </a:r>
          </a:p>
          <a:p>
            <a:pPr>
              <a:buFontTx/>
              <a:buChar char="-"/>
            </a:pPr>
            <a:r>
              <a:rPr lang="de-DE" sz="2400" dirty="0" smtClean="0"/>
              <a:t> Effectively you divide the </a:t>
            </a:r>
          </a:p>
          <a:p>
            <a:r>
              <a:rPr lang="de-DE" sz="2400" dirty="0" smtClean="0"/>
              <a:t>  HLT into a N-level Trigger </a:t>
            </a:r>
          </a:p>
          <a:p>
            <a:r>
              <a:rPr lang="de-DE" sz="2400" dirty="0" smtClean="0"/>
              <a:t>  system</a:t>
            </a:r>
          </a:p>
          <a:p>
            <a:pPr>
              <a:buFontTx/>
              <a:buChar char="-"/>
            </a:pPr>
            <a:r>
              <a:rPr lang="de-DE" sz="2400" dirty="0" smtClean="0"/>
              <a:t> You gain lots of performance</a:t>
            </a:r>
          </a:p>
          <a:p>
            <a:r>
              <a:rPr lang="de-DE" sz="2400" dirty="0" smtClean="0"/>
              <a:t>   w.r.t a system where you fully </a:t>
            </a:r>
          </a:p>
          <a:p>
            <a:r>
              <a:rPr lang="de-DE" sz="2400" dirty="0" smtClean="0"/>
              <a:t>   reconstruct the event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Splitting of Trigger Chains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stamen\transfer011106\stamen\old\talks\bonn_241105\triggerelements_1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" y="1609744"/>
            <a:ext cx="9848850" cy="45339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HLT Algorithms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-&gt; As close to offline as possible, but still fast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9580"/>
            <a:ext cx="8643966" cy="47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42908" y="1785926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60710">
            <a:off x="447848" y="4013017"/>
            <a:ext cx="52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Outdated, just for illustrational purpose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HLT CMS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089025"/>
            <a:ext cx="6324600" cy="278765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“Level-2” electron: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match to Level-1 trigger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1-tower margin around 4x4-tower trigger region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Bremsstrahlung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recovery “super-clustering”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highest 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cluster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Bremsstrahlung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recovery: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 along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" charset="2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— in narrow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Symbol" pitchFamily="1" charset="2"/>
              </a:rPr>
              <a:t>-window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 seed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all sub-clusters in road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" charset="2"/>
              </a:rPr>
              <a:t> “super-cluster”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" charset="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550" y="1179513"/>
            <a:ext cx="2101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70313"/>
            <a:ext cx="57150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24600" y="3429000"/>
            <a:ext cx="2667000" cy="2886075"/>
            <a:chOff x="3828" y="2064"/>
            <a:chExt cx="1788" cy="1914"/>
          </a:xfrm>
        </p:grpSpPr>
        <p:pic>
          <p:nvPicPr>
            <p:cNvPr id="8" name="Picture 7" descr="superclu-ga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8" y="2064"/>
              <a:ext cx="1788" cy="1914"/>
            </a:xfrm>
            <a:prstGeom prst="rect">
              <a:avLst/>
            </a:prstGeom>
            <a:noFill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84" y="2716"/>
              <a:ext cx="88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GB" sz="1600">
                  <a:latin typeface="Arial" charset="0"/>
                </a:rPr>
                <a:t>basic cluster</a:t>
              </a:r>
              <a:endParaRPr kumimoji="1" lang="en-US" sz="1600"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376" y="2236"/>
              <a:ext cx="93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GB" sz="1600">
                  <a:latin typeface="Arial" charset="0"/>
                </a:rPr>
                <a:t>super-cluster</a:t>
              </a:r>
              <a:endParaRPr kumimoji="1" lang="en-US" sz="1600">
                <a:latin typeface="Arial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292" y="2880"/>
              <a:ext cx="26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992" y="2400"/>
              <a:ext cx="22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strategy and Trigger menu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Bring everything together</a:t>
            </a:r>
          </a:p>
          <a:p>
            <a:pPr lvl="1"/>
            <a:r>
              <a:rPr lang="de-DE" dirty="0" smtClean="0"/>
              <a:t>Trigger Objects</a:t>
            </a:r>
          </a:p>
          <a:p>
            <a:pPr lvl="1"/>
            <a:r>
              <a:rPr lang="de-DE" dirty="0" smtClean="0"/>
              <a:t>Physics selection (importance of signatures)</a:t>
            </a:r>
          </a:p>
          <a:p>
            <a:pPr lvl="1"/>
            <a:r>
              <a:rPr lang="de-DE" dirty="0" smtClean="0"/>
              <a:t>Calibration Triggers</a:t>
            </a:r>
          </a:p>
          <a:p>
            <a:pPr lvl="1"/>
            <a:r>
              <a:rPr lang="de-DE" dirty="0" smtClean="0"/>
              <a:t>Monitor Triggers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menu L1 (ATLAS)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stamen\transfer011106\stamen\old\talks\bonn_241105\Bild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816263"/>
            <a:ext cx="7208861" cy="4684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763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Outdated, just for illustration purposes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menu HLT (ATLAS)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stamen\transfer011106\stamen\old\talks\bonn_241105\Bild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199313" cy="434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763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Outdated, just for illustration purposes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rates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3" descr="Pages from E-18_Eckweiler_Page_1_Im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6215106" cy="462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1500174"/>
            <a:ext cx="246452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Thresholds in Trigger </a:t>
            </a:r>
          </a:p>
          <a:p>
            <a:r>
              <a:rPr lang="de-DE" sz="2000" dirty="0" smtClean="0"/>
              <a:t>Menus are currently </a:t>
            </a:r>
          </a:p>
          <a:p>
            <a:r>
              <a:rPr lang="de-DE" sz="2000" dirty="0" smtClean="0"/>
              <a:t>optimised using MC </a:t>
            </a:r>
          </a:p>
          <a:p>
            <a:r>
              <a:rPr lang="de-DE" sz="2000" dirty="0" smtClean="0"/>
              <a:t>simulations</a:t>
            </a:r>
          </a:p>
          <a:p>
            <a:endParaRPr lang="de-DE" dirty="0" smtClean="0"/>
          </a:p>
          <a:p>
            <a:r>
              <a:rPr lang="de-DE" sz="2000" dirty="0" smtClean="0"/>
              <a:t>Overall rate is mostly </a:t>
            </a:r>
          </a:p>
          <a:p>
            <a:r>
              <a:rPr lang="de-DE" sz="2000" dirty="0" smtClean="0"/>
              <a:t>dominated from QCD </a:t>
            </a:r>
          </a:p>
          <a:p>
            <a:r>
              <a:rPr lang="de-DE" sz="2000" dirty="0" smtClean="0"/>
              <a:t>dijets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6000768"/>
            <a:ext cx="8875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-&gt; Study different triggers and different physics processes to optimize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    all thresholds and to construct the full menu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Some warning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This is NOT a: „All that that you need to know about Triggering crash course“.</a:t>
            </a:r>
          </a:p>
          <a:p>
            <a:r>
              <a:rPr lang="de-DE" dirty="0" smtClean="0"/>
              <a:t>I am only going to introduce the basic concepts and I will only show a few non representative examples.</a:t>
            </a:r>
          </a:p>
          <a:p>
            <a:r>
              <a:rPr lang="de-DE" dirty="0" smtClean="0"/>
              <a:t>The main part of „learning“ comes when you are back home .</a:t>
            </a:r>
          </a:p>
          <a:p>
            <a:r>
              <a:rPr lang="de-DE" dirty="0" smtClean="0"/>
              <a:t>I can only give you some advice what you need to learn and what you need to care about.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This lecture is about concepts. Don‘t quote me on numbers, performance figures, etc. (most of the plots which I am showing are outdated anyway)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Prescales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" name="Picture 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1"/>
            <a:ext cx="58296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928926" y="1500174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different lumi scenarios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29322" y="1441724"/>
            <a:ext cx="264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How to handle high </a:t>
            </a:r>
          </a:p>
          <a:p>
            <a:r>
              <a:rPr lang="de-DE" sz="2000" dirty="0" smtClean="0"/>
              <a:t>rates of low ET objects?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32803" y="2435362"/>
            <a:ext cx="2851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-&gt; introduce low thresh-</a:t>
            </a:r>
          </a:p>
          <a:p>
            <a:r>
              <a:rPr lang="de-DE" sz="2000" dirty="0" smtClean="0"/>
              <a:t>holds and apply prescales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75679" y="3721246"/>
            <a:ext cx="262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Prescale P  -&gt; only take </a:t>
            </a:r>
          </a:p>
          <a:p>
            <a:r>
              <a:rPr lang="de-DE" sz="2000" dirty="0" smtClean="0"/>
              <a:t>every Pth event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8" y="5929330"/>
            <a:ext cx="7548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Powerful tool to keep low ET physics (reduced rate, low effective lumi),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-&gt; calibration triggers, monitor triggers, etc ...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5241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7834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49271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750925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892213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1106527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7554" y="4641858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71736" y="4498982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43042" y="435610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2976" y="4143380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00100" y="4000504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5786" y="3857628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7554" y="4643446"/>
            <a:ext cx="13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unprescaled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14939" y="3488296"/>
            <a:ext cx="10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prescaled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214554"/>
            <a:ext cx="6367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0000FF"/>
                </a:solidFill>
                <a:latin typeface="Comic Sans MS" pitchFamily="66" charset="0"/>
              </a:rPr>
              <a:t>The Trigger shopping list </a:t>
            </a:r>
          </a:p>
          <a:p>
            <a:pPr algn="ctr"/>
            <a:r>
              <a:rPr lang="de-DE" sz="4000" dirty="0" smtClean="0">
                <a:solidFill>
                  <a:srgbClr val="0000FF"/>
                </a:solidFill>
                <a:latin typeface="Comic Sans MS" pitchFamily="66" charset="0"/>
              </a:rPr>
              <a:t>for physics analysis</a:t>
            </a:r>
          </a:p>
          <a:p>
            <a:pPr algn="ctr"/>
            <a:r>
              <a:rPr lang="de-DE" sz="2000" dirty="0" smtClean="0">
                <a:latin typeface="+mj-lt"/>
              </a:rPr>
              <a:t>(there will be a lot of text from </a:t>
            </a:r>
          </a:p>
          <a:p>
            <a:pPr algn="ctr"/>
            <a:r>
              <a:rPr lang="de-DE" sz="2000" dirty="0" smtClean="0">
                <a:latin typeface="+mj-lt"/>
              </a:rPr>
              <a:t>now on, but it is important, At least I think)</a:t>
            </a:r>
            <a:endParaRPr lang="en-US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General remarks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The Trigger is the most critical component in the experiment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Mistakes are not recoverable</a:t>
            </a:r>
          </a:p>
          <a:p>
            <a:r>
              <a:rPr lang="de-DE" dirty="0" smtClean="0"/>
              <a:t>Mistakes/bugs/errors in some reconstruction software can be painful but recoverable (e.g. reprocessing of data)</a:t>
            </a:r>
            <a:endParaRPr lang="en-US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If you want to have the data, you better make sure that you get the data!!!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There are many ways to loose data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Bugs (should not happen, but does)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High prescales (e.g. introduced to satisfy the rate budget)                        -&gt; basically switches off your trigger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Raised threshholds (e.g. introduced to satisfy the rate budget)                    -&gt; can cut into the physics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Changed trigger algorithm (e.g. For stability reasons)                                   -&gt; can reject a special type of events (maybe yours)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Before beam: Setting up the trigger strategy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Is the trigger menu good enough for your data analysis?</a:t>
            </a:r>
          </a:p>
          <a:p>
            <a:pPr lvl="1"/>
            <a:r>
              <a:rPr lang="de-DE" dirty="0" smtClean="0"/>
              <a:t>How does your event selection look like?</a:t>
            </a:r>
          </a:p>
          <a:p>
            <a:pPr lvl="1"/>
            <a:r>
              <a:rPr lang="de-DE" dirty="0" smtClean="0"/>
              <a:t>What are the highest E</a:t>
            </a:r>
            <a:r>
              <a:rPr lang="de-DE" baseline="-25000" dirty="0" smtClean="0"/>
              <a:t>T</a:t>
            </a:r>
            <a:r>
              <a:rPr lang="de-DE" dirty="0" smtClean="0"/>
              <a:t> objects of your analysis?</a:t>
            </a:r>
          </a:p>
          <a:p>
            <a:pPr lvl="1"/>
            <a:r>
              <a:rPr lang="de-DE" dirty="0" smtClean="0"/>
              <a:t>What amount of data do I need/expect?</a:t>
            </a:r>
          </a:p>
          <a:p>
            <a:pPr lvl="1"/>
            <a:r>
              <a:rPr lang="de-DE" dirty="0" smtClean="0"/>
              <a:t>Can I live with a prescale? (which might allow a lower threshhold)</a:t>
            </a:r>
          </a:p>
          <a:p>
            <a:pPr lvl="1"/>
            <a:r>
              <a:rPr lang="de-DE" dirty="0" smtClean="0"/>
              <a:t>Do you need special beam conditions (e.g. low pile up)?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You need to understand the forseen trigger in detail</a:t>
            </a:r>
          </a:p>
          <a:p>
            <a:pPr lvl="1"/>
            <a:r>
              <a:rPr lang="de-DE" dirty="0" smtClean="0"/>
              <a:t>Electrons in SUSY events are not the same as electrons in Z-&gt; ee</a:t>
            </a:r>
          </a:p>
          <a:p>
            <a:pPr lvl="1"/>
            <a:r>
              <a:rPr lang="de-DE" dirty="0" smtClean="0"/>
              <a:t>Oth order check: run the trigger simulation on your signal MC</a:t>
            </a:r>
          </a:p>
          <a:p>
            <a:pPr lvl="1"/>
            <a:r>
              <a:rPr lang="de-DE" dirty="0" smtClean="0"/>
              <a:t>Each trigger has „hidden variables“ (e.g. Noise cuts)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How can the trigger menu potentially be changed?</a:t>
            </a:r>
          </a:p>
          <a:p>
            <a:pPr lvl="1"/>
            <a:r>
              <a:rPr lang="de-DE" dirty="0" smtClean="0"/>
              <a:t>Threshold, prescale, algorithm change,...</a:t>
            </a:r>
          </a:p>
          <a:p>
            <a:pPr lvl="1"/>
            <a:r>
              <a:rPr lang="de-DE" dirty="0" smtClean="0"/>
              <a:t>Remember, you are not the only person usng the trigger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How to decide for the best trigger for your analysis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915" y="1550582"/>
            <a:ext cx="4728209" cy="34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571612"/>
            <a:ext cx="83172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You should aim for the simplest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possible trigger which still gives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you  enough statistics </a:t>
            </a:r>
            <a:r>
              <a:rPr lang="de-DE" sz="2400" dirty="0" smtClean="0"/>
              <a:t>(you need </a:t>
            </a:r>
          </a:p>
          <a:p>
            <a:r>
              <a:rPr lang="de-DE" sz="2400" dirty="0" smtClean="0"/>
              <a:t>to understand all trigger effects </a:t>
            </a:r>
          </a:p>
          <a:p>
            <a:r>
              <a:rPr lang="de-DE" sz="2400" dirty="0" smtClean="0"/>
              <a:t>in your offline analysis)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90% efficieny and simple is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better than 95% efficiency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and complicated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However what you need  depends really on what you want to do: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e.g. W -&gt; e</a:t>
            </a:r>
            <a:r>
              <a:rPr lang="de-DE" sz="2400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de-DE" sz="2400" dirty="0" smtClean="0">
                <a:solidFill>
                  <a:srgbClr val="0000FF"/>
                </a:solidFill>
              </a:rPr>
              <a:t> events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000FF"/>
                </a:solidFill>
              </a:rPr>
              <a:t> Calibration: can afford higher lepton pT threshold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000FF"/>
                </a:solidFill>
              </a:rPr>
              <a:t> Precise mass measurement: needs low thresh. (fitting range)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During beam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You need to follow all developments in the trigger area:</a:t>
            </a:r>
          </a:p>
          <a:p>
            <a:pPr lvl="1"/>
            <a:r>
              <a:rPr lang="de-DE" dirty="0" smtClean="0"/>
              <a:t>Prescales of YOUR trigger</a:t>
            </a:r>
          </a:p>
          <a:p>
            <a:pPr lvl="1"/>
            <a:r>
              <a:rPr lang="de-DE" dirty="0" smtClean="0"/>
              <a:t>Efficiency of YOUR trigger</a:t>
            </a:r>
          </a:p>
          <a:p>
            <a:pPr lvl="1"/>
            <a:r>
              <a:rPr lang="de-DE" dirty="0" smtClean="0"/>
              <a:t>Underlying Hardware problems/changes of YOUR trigger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Understand all the implications of changes  on your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8662" y="5286388"/>
            <a:ext cx="3571900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8" y="5286388"/>
            <a:ext cx="3571900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7"/>
            <a:endCxn id="6" idx="5"/>
          </p:cNvCxnSpPr>
          <p:nvPr/>
        </p:nvCxnSpPr>
        <p:spPr>
          <a:xfrm rot="16200000" flipH="1">
            <a:off x="7544292" y="6000768"/>
            <a:ext cx="1010286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8794" y="5643578"/>
            <a:ext cx="115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electrons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0348" y="5643578"/>
            <a:ext cx="1283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electrons</a:t>
            </a:r>
          </a:p>
          <a:p>
            <a:r>
              <a:rPr lang="de-DE" sz="2000" dirty="0" smtClean="0"/>
              <a:t>after mod.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7429520" y="5572140"/>
            <a:ext cx="121444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6116" y="5643578"/>
            <a:ext cx="121444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7554" y="5743534"/>
            <a:ext cx="1202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your elec.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072462" y="4929198"/>
            <a:ext cx="71438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During data analysis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No time to relax</a:t>
            </a:r>
          </a:p>
          <a:p>
            <a:r>
              <a:rPr lang="de-DE" dirty="0" smtClean="0"/>
              <a:t>The trigger efficiency correction is often a very critical part of the analysis</a:t>
            </a:r>
          </a:p>
          <a:p>
            <a:r>
              <a:rPr lang="de-DE" dirty="0" smtClean="0"/>
              <a:t>Understanding Trigger efficiencies can be a major part of </a:t>
            </a:r>
            <a:r>
              <a:rPr lang="de-DE" smtClean="0"/>
              <a:t>your work </a:t>
            </a:r>
            <a:endParaRPr lang="de-DE" dirty="0" smtClean="0"/>
          </a:p>
          <a:p>
            <a:pPr lvl="1"/>
            <a:r>
              <a:rPr lang="de-DE" dirty="0" smtClean="0"/>
              <a:t>Precision measurement</a:t>
            </a:r>
          </a:p>
          <a:p>
            <a:pPr lvl="1"/>
            <a:r>
              <a:rPr lang="de-DE" dirty="0" smtClean="0"/>
              <a:t>Pathological point in phase space</a:t>
            </a:r>
          </a:p>
          <a:p>
            <a:pPr lvl="1"/>
            <a:r>
              <a:rPr lang="de-DE" dirty="0" smtClean="0"/>
              <a:t>Combination of very different data sets (high lumi and low lumi) </a:t>
            </a:r>
          </a:p>
          <a:p>
            <a:pPr lvl="1"/>
            <a:r>
              <a:rPr lang="de-DE" dirty="0" smtClean="0"/>
              <a:t>Combination of many triggers </a:t>
            </a:r>
          </a:p>
          <a:p>
            <a:pPr lvl="1">
              <a:buNone/>
            </a:pPr>
            <a:r>
              <a:rPr lang="de-DE" dirty="0" smtClean="0"/>
              <a:t>   (e.g. Leptoquarks -&gt; e jet, full detector acceptance)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Measuring Trigger efficiencies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437059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1428736"/>
            <a:ext cx="455971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00FF"/>
                </a:solidFill>
              </a:rPr>
              <a:t>Tag and probe</a:t>
            </a:r>
            <a:r>
              <a:rPr lang="de-DE" sz="2400" dirty="0" smtClean="0"/>
              <a:t>: Z-&gt; </a:t>
            </a:r>
            <a:r>
              <a:rPr lang="de-DE" sz="2400" dirty="0" smtClean="0">
                <a:latin typeface="Symbol" pitchFamily="18" charset="2"/>
              </a:rPr>
              <a:t>mm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- take events with two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rec. offline muons AND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triggered by a single muon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trigger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- determine the number of events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N</a:t>
            </a:r>
            <a:r>
              <a:rPr lang="de-DE" sz="2400" baseline="-25000" dirty="0" smtClean="0">
                <a:latin typeface="+mj-lt"/>
              </a:rPr>
              <a:t>1</a:t>
            </a:r>
            <a:r>
              <a:rPr lang="de-DE" sz="2400" dirty="0" smtClean="0">
                <a:latin typeface="+mj-lt"/>
              </a:rPr>
              <a:t>(N</a:t>
            </a:r>
            <a:r>
              <a:rPr lang="de-DE" sz="2400" baseline="-25000" dirty="0" smtClean="0">
                <a:latin typeface="+mj-lt"/>
              </a:rPr>
              <a:t>2</a:t>
            </a:r>
            <a:r>
              <a:rPr lang="de-DE" sz="2400" dirty="0" smtClean="0">
                <a:latin typeface="+mj-lt"/>
              </a:rPr>
              <a:t>)where 1(2) muons issued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the trigger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- Fit to the e.g Z mass (including </a:t>
            </a:r>
          </a:p>
          <a:p>
            <a:pPr>
              <a:buFont typeface="Symbol"/>
              <a:buChar char=" "/>
            </a:pPr>
            <a:r>
              <a:rPr lang="de-DE" sz="2400" dirty="0" smtClean="0">
                <a:latin typeface="+mj-lt"/>
              </a:rPr>
              <a:t>   background B</a:t>
            </a:r>
            <a:r>
              <a:rPr lang="de-DE" sz="2400" baseline="-25000" dirty="0" smtClean="0">
                <a:latin typeface="+mj-lt"/>
              </a:rPr>
              <a:t>1,2 </a:t>
            </a:r>
            <a:r>
              <a:rPr lang="de-DE" sz="2400" dirty="0" smtClean="0">
                <a:latin typeface="+mj-lt"/>
              </a:rPr>
              <a:t>determination)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572140"/>
            <a:ext cx="4067184" cy="8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Measuring Trigger efficiencies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974246" cy="44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1643050"/>
            <a:ext cx="43797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Triggering b-jets using muons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Another way of tag and probe</a:t>
            </a:r>
          </a:p>
          <a:p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 Reconstruct bb events</a:t>
            </a:r>
          </a:p>
          <a:p>
            <a:pPr>
              <a:buFontTx/>
              <a:buChar char="-"/>
            </a:pPr>
            <a:r>
              <a:rPr lang="de-DE" sz="2400" dirty="0" smtClean="0"/>
              <a:t> 1. side muon decay</a:t>
            </a:r>
          </a:p>
          <a:p>
            <a:pPr>
              <a:buFontTx/>
              <a:buChar char="-"/>
            </a:pPr>
            <a:r>
              <a:rPr lang="de-DE" sz="2400" dirty="0" smtClean="0"/>
              <a:t> 2. side electron decay</a:t>
            </a:r>
          </a:p>
          <a:p>
            <a:pPr>
              <a:buFontTx/>
              <a:buChar char="-"/>
            </a:pPr>
            <a:r>
              <a:rPr lang="de-DE" sz="2400" dirty="0" smtClean="0"/>
              <a:t> Select electron triggered  events</a:t>
            </a:r>
          </a:p>
          <a:p>
            <a:pPr>
              <a:buFontTx/>
              <a:buChar char="-"/>
            </a:pPr>
            <a:r>
              <a:rPr lang="de-DE" sz="2400" dirty="0" smtClean="0"/>
              <a:t> Determine how often the </a:t>
            </a:r>
          </a:p>
          <a:p>
            <a:r>
              <a:rPr lang="de-DE" sz="2400" dirty="0" smtClean="0"/>
              <a:t>  muon has issued the trigger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929330"/>
            <a:ext cx="799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  <a:latin typeface="Symbol" pitchFamily="18" charset="2"/>
              </a:rPr>
              <a:t>e </a:t>
            </a:r>
            <a:r>
              <a:rPr lang="de-DE" sz="2000" dirty="0" smtClean="0">
                <a:solidFill>
                  <a:srgbClr val="0000FF"/>
                </a:solidFill>
              </a:rPr>
              <a:t>= (# events with muon triggers) / (total # events (satisfying the selection))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Measuring Trigger efficiencies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267982" cy="45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15074" y="1357298"/>
            <a:ext cx="3061992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There might be case where </a:t>
            </a:r>
          </a:p>
          <a:p>
            <a:r>
              <a:rPr lang="de-DE" sz="2000" dirty="0" smtClean="0"/>
              <a:t>you don‘t have an</a:t>
            </a:r>
          </a:p>
          <a:p>
            <a:r>
              <a:rPr lang="de-DE" sz="2000" dirty="0" smtClean="0"/>
              <a:t>independent trigger</a:t>
            </a:r>
          </a:p>
          <a:p>
            <a:endParaRPr lang="de-DE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Bootstrapping</a:t>
            </a:r>
          </a:p>
          <a:p>
            <a:pPr>
              <a:buFontTx/>
              <a:buChar char="-"/>
            </a:pPr>
            <a:r>
              <a:rPr lang="de-DE" sz="2000" dirty="0" smtClean="0"/>
              <a:t> Determine the trigger </a:t>
            </a:r>
          </a:p>
          <a:p>
            <a:r>
              <a:rPr lang="de-DE" sz="2000" dirty="0" smtClean="0"/>
              <a:t>  efficiency of your lowest </a:t>
            </a:r>
          </a:p>
          <a:p>
            <a:r>
              <a:rPr lang="de-DE" sz="2000" dirty="0" smtClean="0"/>
              <a:t>  (jet) threshold </a:t>
            </a:r>
          </a:p>
          <a:p>
            <a:r>
              <a:rPr lang="de-DE" sz="2000" dirty="0" smtClean="0"/>
              <a:t>  (e.g. using Min bias)</a:t>
            </a:r>
          </a:p>
          <a:p>
            <a:pPr>
              <a:buFontTx/>
              <a:buChar char="-"/>
            </a:pPr>
            <a:r>
              <a:rPr lang="de-DE" sz="2000" dirty="0" smtClean="0"/>
              <a:t> Determine  the efficiency </a:t>
            </a:r>
          </a:p>
          <a:p>
            <a:r>
              <a:rPr lang="de-DE" sz="2000" dirty="0" smtClean="0"/>
              <a:t>  of the next higher </a:t>
            </a:r>
          </a:p>
          <a:p>
            <a:r>
              <a:rPr lang="de-DE" sz="2000" dirty="0" smtClean="0"/>
              <a:t>  threshold by using the </a:t>
            </a:r>
          </a:p>
          <a:p>
            <a:r>
              <a:rPr lang="de-DE" sz="2000" dirty="0" smtClean="0"/>
              <a:t>  lower threshold as </a:t>
            </a:r>
          </a:p>
          <a:p>
            <a:r>
              <a:rPr lang="de-DE" sz="2000" dirty="0" smtClean="0"/>
              <a:t>  reference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072206"/>
            <a:ext cx="756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Symbol" pitchFamily="18" charset="2"/>
              </a:rPr>
              <a:t>e </a:t>
            </a:r>
            <a:r>
              <a:rPr lang="de-DE" dirty="0" smtClean="0">
                <a:solidFill>
                  <a:srgbClr val="0000FF"/>
                </a:solidFill>
              </a:rPr>
              <a:t>= ((# events thresh 1 and thresh 2) / (# events thresh 1)) * (# events thresh 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The Trigger Challange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869" y="1500174"/>
            <a:ext cx="2074171" cy="185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fujitsu45347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11" y="5100663"/>
            <a:ext cx="1502046" cy="1328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214422"/>
            <a:ext cx="348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 luminosity: L</a:t>
            </a:r>
            <a:r>
              <a:rPr lang="de-DE" baseline="-25000" dirty="0" smtClean="0"/>
              <a:t>inst</a:t>
            </a:r>
            <a:r>
              <a:rPr lang="de-DE" dirty="0" smtClean="0"/>
              <a:t> = 10</a:t>
            </a:r>
            <a:r>
              <a:rPr lang="de-DE" baseline="30000" dirty="0" smtClean="0"/>
              <a:t>34</a:t>
            </a:r>
            <a:r>
              <a:rPr lang="de-DE" dirty="0" smtClean="0"/>
              <a:t> cm</a:t>
            </a:r>
            <a:r>
              <a:rPr lang="de-DE" baseline="30000" dirty="0" smtClean="0"/>
              <a:t>-1</a:t>
            </a:r>
            <a:r>
              <a:rPr lang="de-DE" dirty="0" smtClean="0"/>
              <a:t>s</a:t>
            </a:r>
            <a:r>
              <a:rPr lang="de-DE" baseline="30000" dirty="0" smtClean="0"/>
              <a:t>-1</a:t>
            </a:r>
            <a:endParaRPr lang="en-US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17" y="1571612"/>
            <a:ext cx="439474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1108051" y="3964785"/>
            <a:ext cx="45005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5323" y="1500174"/>
            <a:ext cx="21058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Eventrate</a:t>
            </a:r>
          </a:p>
          <a:p>
            <a:r>
              <a:rPr lang="de-DE" dirty="0" smtClean="0"/>
              <a:t>  - 40 MHz (BX rate)</a:t>
            </a:r>
          </a:p>
          <a:p>
            <a:r>
              <a:rPr lang="de-DE" dirty="0" smtClean="0"/>
              <a:t>    (20 events per BX)</a:t>
            </a:r>
          </a:p>
          <a:p>
            <a:r>
              <a:rPr lang="de-DE" dirty="0" smtClean="0"/>
              <a:t>Datarate</a:t>
            </a:r>
          </a:p>
          <a:p>
            <a:r>
              <a:rPr lang="de-DE" dirty="0" smtClean="0"/>
              <a:t>  - 60TB/s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9571" y="5072074"/>
            <a:ext cx="2284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 Storage (forseen)</a:t>
            </a:r>
          </a:p>
          <a:p>
            <a:r>
              <a:rPr lang="de-DE" dirty="0" smtClean="0"/>
              <a:t>~ 200 Events/s</a:t>
            </a:r>
          </a:p>
          <a:p>
            <a:r>
              <a:rPr lang="de-DE" dirty="0" smtClean="0"/>
              <a:t> ~ 300 MB/s</a:t>
            </a:r>
          </a:p>
          <a:p>
            <a:r>
              <a:rPr lang="de-DE" dirty="0" smtClean="0"/>
              <a:t>(limited by offline</a:t>
            </a:r>
          </a:p>
          <a:p>
            <a:r>
              <a:rPr lang="de-DE" dirty="0" smtClean="0"/>
              <a:t>ressources)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59340" y="4179099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8067" y="3786190"/>
            <a:ext cx="221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Reduction: 1/200 000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928662" y="3857628"/>
            <a:ext cx="300039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928663" y="2143115"/>
            <a:ext cx="300039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2" y="1142984"/>
            <a:ext cx="61673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500098" y="5357826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7945" y="1785926"/>
            <a:ext cx="3468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Trigger efficiencies are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dependent on the physics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process which you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5565" y="3286124"/>
            <a:ext cx="3298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e.g. Isolation criteria are  </a:t>
            </a:r>
          </a:p>
          <a:p>
            <a:r>
              <a:rPr lang="de-DE" sz="2000" dirty="0" smtClean="0"/>
              <a:t>critical for high activity events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2234" y="5857892"/>
            <a:ext cx="688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In principle you need  to use your sample to correctly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determine </a:t>
            </a:r>
            <a:r>
              <a:rPr lang="de-DE" sz="2400" smtClean="0">
                <a:solidFill>
                  <a:srgbClr val="FF0000"/>
                </a:solidFill>
              </a:rPr>
              <a:t>the </a:t>
            </a:r>
            <a:r>
              <a:rPr lang="de-DE" sz="2400" smtClean="0">
                <a:solidFill>
                  <a:srgbClr val="FF0000"/>
                </a:solidFill>
              </a:rPr>
              <a:t>efficieny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868478"/>
          </a:xfrm>
        </p:spPr>
        <p:txBody>
          <a:bodyPr>
            <a:noAutofit/>
          </a:bodyPr>
          <a:lstStyle/>
          <a:p>
            <a:r>
              <a:rPr lang="de-DE" sz="8800" dirty="0" smtClean="0">
                <a:solidFill>
                  <a:srgbClr val="FF0000"/>
                </a:solidFill>
                <a:latin typeface="Comic Sans MS" pitchFamily="66" charset="0"/>
              </a:rPr>
              <a:t>Warning!!!</a:t>
            </a:r>
            <a:endParaRPr lang="en-US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Combining Triggers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There are cases where you need to use more than one trigger to select your events</a:t>
            </a:r>
          </a:p>
          <a:p>
            <a:pPr lvl="1"/>
            <a:r>
              <a:rPr lang="de-DE" dirty="0" smtClean="0"/>
              <a:t>Covering the full phase space</a:t>
            </a:r>
          </a:p>
          <a:p>
            <a:pPr lvl="1"/>
            <a:r>
              <a:rPr lang="de-DE" dirty="0" smtClean="0"/>
              <a:t>Covering the full detector acceptance</a:t>
            </a:r>
          </a:p>
          <a:p>
            <a:pPr lvl="1"/>
            <a:r>
              <a:rPr lang="de-DE" dirty="0" smtClean="0"/>
              <a:t>Recover some statistics if your main trigger is prescales</a:t>
            </a:r>
          </a:p>
          <a:p>
            <a:pPr lvl="1"/>
            <a:r>
              <a:rPr lang="de-DE" dirty="0" smtClean="0"/>
              <a:t>...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You need to correct for prescales and efficiency, which is (relatively) simple in the one trigger case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Combining Triggers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928938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14884"/>
            <a:ext cx="2838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49" y="2928934"/>
            <a:ext cx="2771775" cy="16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1428736"/>
            <a:ext cx="6507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Assume 1 Trigger and 1 Trigger Level: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You loose events due to prescale d and efficiency </a:t>
            </a:r>
            <a:r>
              <a:rPr lang="de-DE" sz="24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4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500306"/>
            <a:ext cx="629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 order to calculate the „true“ number of events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5286388"/>
            <a:ext cx="212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Your measured </a:t>
            </a:r>
          </a:p>
          <a:p>
            <a:r>
              <a:rPr lang="de-DE" sz="2400" dirty="0" smtClean="0"/>
              <a:t>cross section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9885" y="3610277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with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286644" y="3429000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15206" y="3500438"/>
            <a:ext cx="92869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16" y="4071942"/>
            <a:ext cx="2143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6578" y="4286256"/>
            <a:ext cx="2143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Combining Triggers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Assume more than one Trigger and assume a multi level Trigger 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933" y="2643182"/>
            <a:ext cx="79682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328612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1/w =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286388"/>
            <a:ext cx="337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-&gt; It gets complicated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5857892"/>
            <a:ext cx="617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info here ( V. Lendermann et al. NIM A 604,707-718,2009)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Last Slide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Mastering the Trigger is very challanging (for everybody, even long time experts) </a:t>
            </a:r>
          </a:p>
          <a:p>
            <a:r>
              <a:rPr lang="de-DE" dirty="0" smtClean="0"/>
              <a:t>Instead of risking to loose data you should better annoy people with your questions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You should start thinking about the trigger Before Data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The Trigger Challange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488" y="3000372"/>
            <a:ext cx="3214710" cy="1643074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3214686"/>
            <a:ext cx="3040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Trigger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Online event selection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5720" y="1571612"/>
            <a:ext cx="3286148" cy="1571636"/>
            <a:chOff x="285720" y="1571612"/>
            <a:chExt cx="3286148" cy="1571636"/>
          </a:xfrm>
        </p:grpSpPr>
        <p:sp>
          <p:nvSpPr>
            <p:cNvPr id="7" name="Oval 6"/>
            <p:cNvSpPr/>
            <p:nvPr/>
          </p:nvSpPr>
          <p:spPr>
            <a:xfrm>
              <a:off x="285720" y="1571612"/>
              <a:ext cx="3214710" cy="928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596" y="1785926"/>
              <a:ext cx="284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Technical Possibilities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2857488" y="2428868"/>
              <a:ext cx="714380" cy="71438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429256" y="1571612"/>
            <a:ext cx="3214710" cy="1571635"/>
            <a:chOff x="5429256" y="1571612"/>
            <a:chExt cx="3214710" cy="1571635"/>
          </a:xfrm>
        </p:grpSpPr>
        <p:sp>
          <p:nvSpPr>
            <p:cNvPr id="12" name="Oval 11"/>
            <p:cNvSpPr/>
            <p:nvPr/>
          </p:nvSpPr>
          <p:spPr>
            <a:xfrm>
              <a:off x="5429256" y="1571612"/>
              <a:ext cx="3214710" cy="928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9322" y="1785926"/>
              <a:ext cx="2292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Physics Selection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5429256" y="2428868"/>
              <a:ext cx="857256" cy="71437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429256" y="4500570"/>
            <a:ext cx="3214710" cy="1785950"/>
            <a:chOff x="5429256" y="4500570"/>
            <a:chExt cx="3214710" cy="1785950"/>
          </a:xfrm>
        </p:grpSpPr>
        <p:sp>
          <p:nvSpPr>
            <p:cNvPr id="14" name="Oval 13"/>
            <p:cNvSpPr/>
            <p:nvPr/>
          </p:nvSpPr>
          <p:spPr>
            <a:xfrm>
              <a:off x="5429256" y="5357826"/>
              <a:ext cx="3214710" cy="928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7884" y="5572140"/>
              <a:ext cx="2466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Stable Data Taking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5357817" y="4572009"/>
              <a:ext cx="928696" cy="78581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14282" y="4500571"/>
            <a:ext cx="3286147" cy="1857387"/>
            <a:chOff x="214282" y="4500571"/>
            <a:chExt cx="3286147" cy="1857387"/>
          </a:xfrm>
        </p:grpSpPr>
        <p:sp>
          <p:nvSpPr>
            <p:cNvPr id="13" name="Oval 12"/>
            <p:cNvSpPr/>
            <p:nvPr/>
          </p:nvSpPr>
          <p:spPr>
            <a:xfrm>
              <a:off x="214282" y="5429264"/>
              <a:ext cx="3214710" cy="928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268" y="5681979"/>
              <a:ext cx="2455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Easy Data Analysis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2643173" y="4643448"/>
              <a:ext cx="1000134" cy="71437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20527290">
            <a:off x="785786" y="3323235"/>
            <a:ext cx="7529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  <a:latin typeface="Comic Sans MS" pitchFamily="66" charset="0"/>
              </a:rPr>
              <a:t>Multi Dimensional Boundary Conditions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Physics Objects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6006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88855" y="1500174"/>
            <a:ext cx="34864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Objects needed for </a:t>
            </a:r>
          </a:p>
          <a:p>
            <a:pPr algn="ctr"/>
            <a:r>
              <a:rPr lang="de-DE" sz="2400" dirty="0" smtClean="0"/>
              <a:t>event selection</a:t>
            </a:r>
          </a:p>
          <a:p>
            <a:pPr algn="ctr"/>
            <a:r>
              <a:rPr lang="de-DE" sz="2400" dirty="0" smtClean="0"/>
              <a:t>-&gt; also needed for Trigger:</a:t>
            </a:r>
          </a:p>
          <a:p>
            <a:r>
              <a:rPr lang="de-DE" sz="2400" dirty="0" smtClean="0"/>
              <a:t>  - Electrons</a:t>
            </a:r>
          </a:p>
          <a:p>
            <a:r>
              <a:rPr lang="de-DE" sz="2400" dirty="0" smtClean="0"/>
              <a:t>  - Photons</a:t>
            </a:r>
          </a:p>
          <a:p>
            <a:r>
              <a:rPr lang="de-DE" sz="2400" dirty="0" smtClean="0"/>
              <a:t>  - Muons</a:t>
            </a:r>
          </a:p>
          <a:p>
            <a:r>
              <a:rPr lang="de-DE" sz="2400" dirty="0" smtClean="0"/>
              <a:t>  - Jets</a:t>
            </a:r>
          </a:p>
          <a:p>
            <a:r>
              <a:rPr lang="de-DE" sz="2400" dirty="0" smtClean="0"/>
              <a:t>  - b-Jets</a:t>
            </a:r>
          </a:p>
          <a:p>
            <a:r>
              <a:rPr lang="de-DE" sz="2400" dirty="0" smtClean="0"/>
              <a:t>  - forward jets </a:t>
            </a:r>
            <a:endParaRPr lang="en-US" sz="2400" dirty="0" smtClean="0"/>
          </a:p>
          <a:p>
            <a:r>
              <a:rPr lang="de-DE" sz="2400" dirty="0" smtClean="0"/>
              <a:t>  - Taus</a:t>
            </a:r>
          </a:p>
          <a:p>
            <a:r>
              <a:rPr lang="de-DE" sz="2400" dirty="0" smtClean="0"/>
              <a:t>  - Missing Energy</a:t>
            </a:r>
          </a:p>
          <a:p>
            <a:r>
              <a:rPr lang="de-DE" sz="2400" dirty="0" smtClean="0"/>
              <a:t>  - (B-physics triggers)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6215082"/>
            <a:ext cx="709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Trigger object close to  offline Physics objects required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Realisation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Complete data readout not possible      (60TB/s (already with zero supression))</a:t>
            </a:r>
          </a:p>
          <a:p>
            <a:r>
              <a:rPr lang="de-DE" dirty="0" smtClean="0"/>
              <a:t>Need quick decision based on reduced information</a:t>
            </a:r>
          </a:p>
          <a:p>
            <a:r>
              <a:rPr lang="de-DE" dirty="0" smtClean="0"/>
              <a:t>Then readout data and perform refined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Generic Trigger Design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643050"/>
            <a:ext cx="2143140" cy="407196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571612"/>
            <a:ext cx="2286016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14678" y="3000372"/>
            <a:ext cx="2286016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14678" y="4429132"/>
            <a:ext cx="2286016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86446" y="1571612"/>
            <a:ext cx="2286016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86446" y="3000372"/>
            <a:ext cx="2286016" cy="271464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357158" y="1643050"/>
            <a:ext cx="2143140" cy="4071966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357159" y="1643050"/>
            <a:ext cx="2143140" cy="4071966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785926"/>
            <a:ext cx="1763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Event rate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Data volume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514687"/>
            <a:ext cx="2210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           Available</a:t>
            </a:r>
          </a:p>
          <a:p>
            <a:r>
              <a:rPr lang="de-DE" sz="2400" dirty="0" smtClean="0"/>
              <a:t>        ressources</a:t>
            </a:r>
          </a:p>
          <a:p>
            <a:r>
              <a:rPr lang="de-DE" sz="2400" dirty="0" smtClean="0"/>
              <a:t>Prozessing time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82" y="592933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ATLAS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63077" y="592933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CMS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5079" y="1714488"/>
            <a:ext cx="2245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Level 1</a:t>
            </a:r>
          </a:p>
          <a:p>
            <a:pPr algn="ctr"/>
            <a:r>
              <a:rPr lang="de-DE" sz="2000" dirty="0" smtClean="0"/>
              <a:t>Hardware</a:t>
            </a:r>
          </a:p>
          <a:p>
            <a:pPr algn="ctr"/>
            <a:r>
              <a:rPr lang="de-DE" sz="2000" dirty="0" smtClean="0"/>
              <a:t>Calorimeter, Muons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26847" y="1714488"/>
            <a:ext cx="2245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Level 1</a:t>
            </a:r>
          </a:p>
          <a:p>
            <a:pPr algn="ctr"/>
            <a:r>
              <a:rPr lang="de-DE" sz="2000" dirty="0" smtClean="0"/>
              <a:t>Hardware</a:t>
            </a:r>
          </a:p>
          <a:p>
            <a:pPr algn="ctr"/>
            <a:r>
              <a:rPr lang="de-DE" sz="2000" dirty="0" smtClean="0"/>
              <a:t>Calorimeter, Muons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458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Level 2</a:t>
            </a:r>
          </a:p>
          <a:p>
            <a:pPr algn="ctr"/>
            <a:r>
              <a:rPr lang="de-DE" sz="2000" dirty="0" smtClean="0"/>
              <a:t>CPU-Farm</a:t>
            </a:r>
          </a:p>
          <a:p>
            <a:pPr algn="ctr"/>
            <a:r>
              <a:rPr lang="de-DE" sz="2000" dirty="0" smtClean="0"/>
              <a:t>All detector </a:t>
            </a:r>
          </a:p>
          <a:p>
            <a:pPr algn="ctr"/>
            <a:r>
              <a:rPr lang="de-DE" sz="2000" dirty="0" smtClean="0"/>
              <a:t>(RoI based)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7554" y="4429132"/>
            <a:ext cx="2021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Event Filter</a:t>
            </a:r>
          </a:p>
          <a:p>
            <a:pPr algn="ctr"/>
            <a:r>
              <a:rPr lang="de-DE" sz="2000" dirty="0" smtClean="0"/>
              <a:t>CPU-Farm</a:t>
            </a:r>
          </a:p>
          <a:p>
            <a:pPr algn="ctr"/>
            <a:r>
              <a:rPr lang="de-DE" sz="2000" dirty="0" smtClean="0"/>
              <a:t>All detector </a:t>
            </a:r>
          </a:p>
          <a:p>
            <a:pPr algn="ctr"/>
            <a:r>
              <a:rPr lang="de-DE" sz="2000" dirty="0" smtClean="0"/>
              <a:t>(partly RoI based)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7884" y="3677197"/>
            <a:ext cx="22443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Higher Level Trigger</a:t>
            </a:r>
          </a:p>
          <a:p>
            <a:pPr algn="ctr"/>
            <a:r>
              <a:rPr lang="de-DE" sz="2000" dirty="0" smtClean="0"/>
              <a:t>CPU-Farm</a:t>
            </a:r>
          </a:p>
          <a:p>
            <a:pPr algn="ctr"/>
            <a:r>
              <a:rPr lang="de-DE" sz="2000" dirty="0" smtClean="0"/>
              <a:t>All detector </a:t>
            </a:r>
          </a:p>
          <a:p>
            <a:pPr algn="ctr"/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286776" y="200024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L1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86776" y="3857628"/>
            <a:ext cx="71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HLT</a:t>
            </a:r>
            <a:endParaRPr lang="en-US" sz="2800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and Data Acquisition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47908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MSD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57364"/>
            <a:ext cx="5410200" cy="2562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5572140"/>
            <a:ext cx="5709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In Reality the Trigger is intimately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connected with the Data Acquisition System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35729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ATLAS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8501" y="135729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CMS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22579</TotalTime>
  <Words>2137</Words>
  <Application>Microsoft Office PowerPoint</Application>
  <PresentationFormat>On-screen Show (4:3)</PresentationFormat>
  <Paragraphs>412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Trigger</vt:lpstr>
      <vt:lpstr>Content</vt:lpstr>
      <vt:lpstr>Some warning</vt:lpstr>
      <vt:lpstr>The Trigger Challange</vt:lpstr>
      <vt:lpstr>The Trigger Challange</vt:lpstr>
      <vt:lpstr>Physics Objects</vt:lpstr>
      <vt:lpstr>Realisation</vt:lpstr>
      <vt:lpstr>Generic Trigger Design</vt:lpstr>
      <vt:lpstr>Trigger and Data Acquisition</vt:lpstr>
      <vt:lpstr>Concept of a Level 1 Trigger</vt:lpstr>
      <vt:lpstr>Level 1 Systems: CMS</vt:lpstr>
      <vt:lpstr>Level 1 systems:  CMS Calorimeter Trigger</vt:lpstr>
      <vt:lpstr>Level 1 systems: CMS Calorimeter Trigger: Algorithms</vt:lpstr>
      <vt:lpstr>Level 1 Trigger simulation</vt:lpstr>
      <vt:lpstr>Trigger efficiencies</vt:lpstr>
      <vt:lpstr>Topological L1-Triggers (CMS only)</vt:lpstr>
      <vt:lpstr>Level 1 Systems: ATLAS</vt:lpstr>
      <vt:lpstr>Level 1 systems:  (ATLAS: L1 Muon-Trigger)</vt:lpstr>
      <vt:lpstr>Higher-Level-Trigger </vt:lpstr>
      <vt:lpstr>The Region of Interest Concept (RoI)</vt:lpstr>
      <vt:lpstr>The massive approach (CMS)</vt:lpstr>
      <vt:lpstr>Trigger Chains/Paths and           Stepwise Processing</vt:lpstr>
      <vt:lpstr>Splitting of Trigger Chains</vt:lpstr>
      <vt:lpstr>HLT Algorithms</vt:lpstr>
      <vt:lpstr>HLT CMS</vt:lpstr>
      <vt:lpstr>Trigger strategy and Trigger menu</vt:lpstr>
      <vt:lpstr>Trigger menu L1 (ATLAS)</vt:lpstr>
      <vt:lpstr>Trigger menu HLT (ATLAS)</vt:lpstr>
      <vt:lpstr>Trigger rates</vt:lpstr>
      <vt:lpstr>Prescales</vt:lpstr>
      <vt:lpstr>Slide 31</vt:lpstr>
      <vt:lpstr>General remarks</vt:lpstr>
      <vt:lpstr>Before beam: Setting up the trigger strategy</vt:lpstr>
      <vt:lpstr>How to decide for the best trigger for your analysis</vt:lpstr>
      <vt:lpstr>During beam</vt:lpstr>
      <vt:lpstr>During data analysis</vt:lpstr>
      <vt:lpstr>Measuring Trigger efficiencies</vt:lpstr>
      <vt:lpstr>Measuring Trigger efficiencies</vt:lpstr>
      <vt:lpstr>Measuring Trigger efficiencies</vt:lpstr>
      <vt:lpstr>Warning!!!</vt:lpstr>
      <vt:lpstr>Combining Triggers</vt:lpstr>
      <vt:lpstr>Combining Triggers</vt:lpstr>
      <vt:lpstr>Combining Triggers</vt:lpstr>
      <vt:lpstr>Last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Beginn einer neuen Ära Die Inbetriebnahme des ATLAS Experiments</dc:title>
  <dc:creator> </dc:creator>
  <cp:lastModifiedBy> </cp:lastModifiedBy>
  <cp:revision>150</cp:revision>
  <dcterms:created xsi:type="dcterms:W3CDTF">2009-06-10T15:19:53Z</dcterms:created>
  <dcterms:modified xsi:type="dcterms:W3CDTF">2009-07-07T11:28:06Z</dcterms:modified>
</cp:coreProperties>
</file>