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3" r:id="rId4"/>
    <p:sldId id="297" r:id="rId5"/>
    <p:sldId id="317" r:id="rId6"/>
    <p:sldId id="302" r:id="rId7"/>
    <p:sldId id="303" r:id="rId8"/>
    <p:sldId id="309" r:id="rId9"/>
    <p:sldId id="310" r:id="rId10"/>
    <p:sldId id="289" r:id="rId11"/>
    <p:sldId id="291" r:id="rId12"/>
    <p:sldId id="287" r:id="rId13"/>
    <p:sldId id="288" r:id="rId14"/>
    <p:sldId id="311" r:id="rId15"/>
    <p:sldId id="312" r:id="rId16"/>
    <p:sldId id="313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389" autoAdjust="0"/>
  </p:normalViewPr>
  <p:slideViewPr>
    <p:cSldViewPr>
      <p:cViewPr varScale="1">
        <p:scale>
          <a:sx n="87" d="100"/>
          <a:sy n="87" d="100"/>
        </p:scale>
        <p:origin x="16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A3D9DF-A40C-4C9F-83B5-A18E80371A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08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2BF34E-3E08-4718-B0CE-5DE99595BB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4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55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4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488238" cy="5048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1075"/>
            <a:ext cx="7561263" cy="9350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676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26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73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el_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91995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G_LOGO_weissaufbla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945188"/>
            <a:ext cx="15382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5125" y="5148263"/>
            <a:ext cx="7159625" cy="549275"/>
          </a:xfrm>
        </p:spPr>
        <p:txBody>
          <a:bodyPr anchor="ctr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0363" y="5551488"/>
            <a:ext cx="7164387" cy="541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UNTERTITELBEREICH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360363" y="60848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Berlin, </a:t>
            </a:r>
            <a:fld id="{9970F4FB-6CAA-4F8E-81F0-B9C1A9DD8DA7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28/08/2017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900000"/>
          </a:xfrm>
        </p:spPr>
        <p:txBody>
          <a:bodyPr anchor="ctr"/>
          <a:lstStyle>
            <a:lvl1pPr algn="l">
              <a:lnSpc>
                <a:spcPct val="100000"/>
              </a:lnSpc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548000"/>
            <a:ext cx="8280000" cy="4320000"/>
          </a:xfrm>
        </p:spPr>
        <p:txBody>
          <a:bodyPr/>
          <a:lstStyle>
            <a:lvl1pPr marL="270000" indent="-270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1pPr>
            <a:lvl2pPr marL="5397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2pPr>
            <a:lvl3pPr marL="8064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3pPr>
            <a:lvl4pPr marL="8001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4pPr>
            <a:lvl5pPr marL="1338263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6031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900000"/>
          </a:xfrm>
        </p:spPr>
        <p:txBody>
          <a:bodyPr anchor="ctr"/>
          <a:lstStyle>
            <a:lvl1pPr algn="l">
              <a:lnSpc>
                <a:spcPct val="100000"/>
              </a:lnSpc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548000"/>
            <a:ext cx="8280000" cy="4320000"/>
          </a:xfrm>
        </p:spPr>
        <p:txBody>
          <a:bodyPr/>
          <a:lstStyle>
            <a:lvl1pPr marL="270000" indent="-270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1pPr>
            <a:lvl2pPr marL="5397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2pPr>
            <a:lvl3pPr marL="8064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3pPr>
            <a:lvl4pPr marL="8001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4pPr>
            <a:lvl5pPr marL="1338263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743700"/>
            <a:ext cx="3035300" cy="1143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endParaRPr lang="de-DE" sz="2400" smtClean="0">
              <a:solidFill>
                <a:srgbClr val="51515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2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5525"/>
            <a:ext cx="9144000" cy="31686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8633" y="260402"/>
            <a:ext cx="2082170" cy="9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6444208" y="4780954"/>
            <a:ext cx="25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white"/>
                </a:solidFill>
                <a:latin typeface="Source Sans Pro Semibold" panose="020B0603030403020204" pitchFamily="34" charset="0"/>
              </a:rPr>
              <a:t>HELMHOLTZ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71A7F2"/>
                </a:solidFill>
                <a:latin typeface="Source Sans Pro Semibold" panose="020B0603030403020204" pitchFamily="34" charset="0"/>
              </a:rPr>
              <a:t>FROM DATA TO KNOWLEDGE</a:t>
            </a:r>
            <a:endParaRPr lang="de-DE" sz="1400" dirty="0">
              <a:solidFill>
                <a:srgbClr val="71A7F2"/>
              </a:solidFill>
              <a:latin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8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0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32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1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9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76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3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270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03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6453188"/>
            <a:ext cx="5762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1E62C92-5264-4DFD-BD51-4FA3DA7749EB}" type="slidenum">
              <a:rPr lang="de-DE" sz="11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‹Nr.›</a:t>
            </a:fld>
            <a:endParaRPr lang="de-DE" sz="1100" b="1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6453188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chemeClr val="bg1"/>
                </a:solidFill>
              </a:rPr>
              <a:t>29.08.2017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2339975" y="6453188"/>
            <a:ext cx="28082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smtClean="0">
                <a:solidFill>
                  <a:schemeClr val="bg1"/>
                </a:solidFill>
              </a:rPr>
              <a:t>Achim Streit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6011863" y="6453188"/>
            <a:ext cx="3024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chemeClr val="bg1"/>
                </a:solidFill>
              </a:rPr>
              <a:t>KIT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2320" y="6013137"/>
            <a:ext cx="1433928" cy="6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olien_foo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</a:t>
            </a:r>
            <a:br>
              <a:rPr lang="de-DE" altLang="de-DE" smtClean="0"/>
            </a:br>
            <a:r>
              <a:rPr lang="de-DE" altLang="de-DE" smtClean="0"/>
              <a:t>Unterzeile manuell auf Seite umfärben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61925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Als weitere Sekundärfarben ergänzen drei Grautöne Seriosität und Neutralität.</a:t>
            </a:r>
          </a:p>
          <a:p>
            <a:pPr lvl="1"/>
            <a:r>
              <a:rPr lang="de-DE" alt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altLang="de-DE" dirty="0" smtClean="0"/>
              <a:t>Punkt x</a:t>
            </a:r>
          </a:p>
          <a:p>
            <a:pPr lvl="2"/>
            <a:r>
              <a:rPr lang="de-DE" altLang="de-DE" dirty="0" smtClean="0"/>
              <a:t>Punkt y</a:t>
            </a:r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6A89ACA-1E48-4C21-AAD0-D4D8DAEF91EC}" type="slidenum">
              <a:rPr lang="de-DE" altLang="de-DE" smtClean="0">
                <a:solidFill>
                  <a:prstClr val="white"/>
                </a:solidFill>
                <a:latin typeface="Arial" panose="020B0604020202020204" pitchFamily="34" charset="0"/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anose="05000000000000000000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conferenceDisplay.py?confId=1812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emf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emf"/><Relationship Id="rId24" Type="http://schemas.openxmlformats.org/officeDocument/2006/relationships/image" Target="../media/image50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75903"/>
            <a:ext cx="7920880" cy="504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“The </a:t>
            </a:r>
            <a:r>
              <a:rPr lang="en-US" sz="3200" dirty="0"/>
              <a:t>Challenge of Big Data in </a:t>
            </a:r>
            <a:r>
              <a:rPr lang="en-US" sz="3200" dirty="0" smtClean="0"/>
              <a:t>Science”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484784"/>
            <a:ext cx="7846594" cy="108012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b="1" smtClean="0"/>
              <a:t>Opening</a:t>
            </a:r>
            <a:endParaRPr lang="de-DE" b="1" dirty="0" smtClean="0"/>
          </a:p>
          <a:p>
            <a:pPr eaLnBrk="1" hangingPunct="1">
              <a:spcBef>
                <a:spcPct val="0"/>
              </a:spcBef>
            </a:pPr>
            <a:endParaRPr lang="de-DE" b="1" dirty="0" smtClean="0"/>
          </a:p>
          <a:p>
            <a:pPr eaLnBrk="1" hangingPunct="1">
              <a:spcBef>
                <a:spcPct val="0"/>
              </a:spcBef>
            </a:pPr>
            <a:r>
              <a:rPr lang="de-DE" sz="2000" b="1" smtClean="0"/>
              <a:t>Achim Streit</a:t>
            </a:r>
            <a:endParaRPr lang="de-DE" sz="2000" b="1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2773139"/>
            <a:ext cx="9144000" cy="30321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724128" y="1692735"/>
            <a:ext cx="3240359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Tx/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The 6</a:t>
            </a:r>
            <a:r>
              <a:rPr lang="en-US" baseline="30000" dirty="0" smtClean="0"/>
              <a:t>th</a:t>
            </a:r>
            <a:r>
              <a:rPr lang="en-US" dirty="0" smtClean="0"/>
              <a:t> International </a:t>
            </a:r>
            <a:br>
              <a:rPr lang="en-US" dirty="0" smtClean="0"/>
            </a:br>
            <a:r>
              <a:rPr lang="en-US" dirty="0" smtClean="0"/>
              <a:t>LSDMA Symposium</a:t>
            </a:r>
            <a:endParaRPr lang="de-DE" dirty="0"/>
          </a:p>
        </p:txBody>
      </p:sp>
      <p:pic>
        <p:nvPicPr>
          <p:cNvPr id="6" name="Picture 92" descr="HG_LOGO_S_ENG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" y="5968876"/>
            <a:ext cx="1911573" cy="8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8313" y="1351310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plan to collect the slides and provide them on the Symposium webpage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indico.desy.de/conferenceDisplay.py?confId=18126</a:t>
            </a:r>
            <a:endParaRPr lang="en-GB" sz="1800" dirty="0" smtClean="0"/>
          </a:p>
          <a:p>
            <a:endParaRPr lang="en-GB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 for Today – cont‘d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18185"/>
              </p:ext>
            </p:extLst>
          </p:nvPr>
        </p:nvGraphicFramePr>
        <p:xfrm>
          <a:off x="468312" y="1700808"/>
          <a:ext cx="8208145" cy="2844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7424"/>
                <a:gridCol w="4192095"/>
                <a:gridCol w="22886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11:50 – 12:50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Lunch break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12:50</a:t>
                      </a:r>
                      <a:r>
                        <a:rPr lang="de-DE" b="1" baseline="0" dirty="0" smtClean="0"/>
                        <a:t> – 13:20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Accelerating Storage System Research Through a Common Framework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Michael Kuhn</a:t>
                      </a:r>
                      <a:r>
                        <a:rPr lang="de-DE" b="1" baseline="0" dirty="0" smtClean="0"/>
                        <a:t> (University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Hamburg)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13:20 – 13:50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Data and Management in Environmental Sciences - Characteristics, Status and Challenges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Lars</a:t>
                      </a:r>
                      <a:r>
                        <a:rPr lang="de-DE" b="1" baseline="0" dirty="0" smtClean="0"/>
                        <a:t> Bernard </a:t>
                      </a:r>
                      <a:br>
                        <a:rPr lang="de-DE" b="1" baseline="0" dirty="0" smtClean="0"/>
                      </a:br>
                      <a:r>
                        <a:rPr lang="de-DE" b="1" baseline="0" dirty="0" smtClean="0"/>
                        <a:t>(TU Dresden)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13:50 –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Conclusion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Achim Streit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Logistics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Breaks</a:t>
            </a:r>
          </a:p>
          <a:p>
            <a:pPr lvl="1"/>
            <a:r>
              <a:rPr lang="en-GB" dirty="0" smtClean="0"/>
              <a:t>Coffee break at 10:20 with </a:t>
            </a:r>
            <a:r>
              <a:rPr lang="en-GB" dirty="0"/>
              <a:t>coffee, tea, water, juice, fruits and </a:t>
            </a:r>
            <a:r>
              <a:rPr lang="en-GB" dirty="0" smtClean="0"/>
              <a:t>cookies</a:t>
            </a:r>
          </a:p>
          <a:p>
            <a:pPr lvl="1"/>
            <a:r>
              <a:rPr lang="en-GB" dirty="0" smtClean="0"/>
              <a:t>Lunch break from 11:50-12:50 with </a:t>
            </a:r>
            <a:r>
              <a:rPr lang="en-GB" dirty="0" err="1" smtClean="0"/>
              <a:t>fingerfood</a:t>
            </a:r>
            <a:r>
              <a:rPr lang="en-GB" dirty="0" smtClean="0"/>
              <a:t> here in the FTU</a:t>
            </a:r>
          </a:p>
          <a:p>
            <a:r>
              <a:rPr lang="en-GB" dirty="0" smtClean="0"/>
              <a:t>WIFI</a:t>
            </a:r>
          </a:p>
          <a:p>
            <a:pPr lvl="1"/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eduroam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Guest account info in your conference </a:t>
            </a:r>
            <a:r>
              <a:rPr lang="en-GB" dirty="0" smtClean="0"/>
              <a:t>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organising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pPr lvl="1"/>
            <a:r>
              <a:rPr lang="de-DE" dirty="0" smtClean="0"/>
              <a:t>Melanie Ernst</a:t>
            </a:r>
          </a:p>
          <a:p>
            <a:pPr lvl="1"/>
            <a:r>
              <a:rPr lang="de-DE" dirty="0" smtClean="0"/>
              <a:t>Manuel </a:t>
            </a:r>
            <a:r>
              <a:rPr lang="de-DE" dirty="0" err="1"/>
              <a:t>Giffels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/>
              <a:t>Diana Gudu </a:t>
            </a:r>
          </a:p>
          <a:p>
            <a:pPr lvl="1"/>
            <a:r>
              <a:rPr lang="de-DE" dirty="0" smtClean="0"/>
              <a:t>Christoph </a:t>
            </a:r>
            <a:r>
              <a:rPr lang="de-DE" dirty="0" err="1"/>
              <a:t>Heidecker</a:t>
            </a:r>
            <a:r>
              <a:rPr lang="de-DE" dirty="0"/>
              <a:t> </a:t>
            </a:r>
          </a:p>
          <a:p>
            <a:pPr lvl="1"/>
            <a:r>
              <a:rPr lang="de-DE" dirty="0" smtClean="0"/>
              <a:t>Jörg Meyer</a:t>
            </a:r>
          </a:p>
          <a:p>
            <a:pPr lvl="1"/>
            <a:r>
              <a:rPr lang="de-DE" dirty="0"/>
              <a:t>Ingrid </a:t>
            </a:r>
            <a:r>
              <a:rPr lang="de-DE" dirty="0" err="1"/>
              <a:t>Schäffner</a:t>
            </a:r>
            <a:r>
              <a:rPr lang="de-DE" dirty="0"/>
              <a:t> </a:t>
            </a:r>
          </a:p>
          <a:p>
            <a:pPr lvl="1"/>
            <a:r>
              <a:rPr lang="de-DE" dirty="0" smtClean="0"/>
              <a:t>Matthias </a:t>
            </a:r>
            <a:r>
              <a:rPr lang="de-DE" dirty="0" err="1"/>
              <a:t>Schnepf</a:t>
            </a:r>
            <a:r>
              <a:rPr lang="de-DE" dirty="0"/>
              <a:t> </a:t>
            </a:r>
          </a:p>
          <a:p>
            <a:pPr lvl="1"/>
            <a:r>
              <a:rPr lang="de-DE" dirty="0" smtClean="0"/>
              <a:t>Gabriel </a:t>
            </a:r>
            <a:r>
              <a:rPr lang="de-DE" dirty="0" err="1" smtClean="0"/>
              <a:t>Zachmann</a:t>
            </a:r>
            <a:endParaRPr lang="de-DE" dirty="0"/>
          </a:p>
        </p:txBody>
      </p:sp>
      <p:sp>
        <p:nvSpPr>
          <p:cNvPr id="4" name="AutoShape 2" descr="imap://achim%2Estreit@imap.kit.edu:993/fetch%3EUID%3E/INBOX%3E47732?part=1.1.2.2&amp;filename=cbbfebb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86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14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Helmholtz Data Federation (HDF)</a:t>
            </a:r>
            <a:endParaRPr lang="en-GB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Helmholtz Association is developing a </a:t>
            </a:r>
            <a:r>
              <a:rPr lang="en-GB" b="1" dirty="0">
                <a:solidFill>
                  <a:srgbClr val="00589C"/>
                </a:solidFill>
              </a:rPr>
              <a:t>federated research data infrastructure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in Germany for the benefit of and </a:t>
            </a:r>
            <a:r>
              <a:rPr lang="en-GB" b="1" dirty="0">
                <a:solidFill>
                  <a:srgbClr val="00589C"/>
                </a:solidFill>
              </a:rPr>
              <a:t>open to the full German science </a:t>
            </a:r>
            <a:r>
              <a:rPr lang="en-GB" b="1" dirty="0" smtClean="0">
                <a:solidFill>
                  <a:srgbClr val="00589C"/>
                </a:solidFill>
              </a:rPr>
              <a:t>system </a:t>
            </a:r>
            <a:r>
              <a:rPr lang="en-GB" dirty="0" smtClean="0"/>
              <a:t>to promote and foster excellent science</a:t>
            </a:r>
            <a:endParaRPr lang="en-GB" dirty="0"/>
          </a:p>
          <a:p>
            <a:pPr lvl="1"/>
            <a:r>
              <a:rPr lang="en-GB" dirty="0"/>
              <a:t>Addressing community-specific requirements</a:t>
            </a:r>
          </a:p>
          <a:p>
            <a:pPr lvl="1"/>
            <a:r>
              <a:rPr lang="en-GB" dirty="0"/>
              <a:t>Finding, accessing, linking, analysing scientific multi-disciplinary data</a:t>
            </a:r>
          </a:p>
          <a:p>
            <a:pPr lvl="1"/>
            <a:r>
              <a:rPr lang="en-GB" dirty="0"/>
              <a:t>Long-term preservation, curation, availability and usability of research data</a:t>
            </a:r>
          </a:p>
          <a:p>
            <a:pPr lvl="1"/>
            <a:r>
              <a:rPr lang="en-GB" dirty="0"/>
              <a:t>Data ownership remains with the scientific disciplines</a:t>
            </a:r>
          </a:p>
          <a:p>
            <a:pPr lvl="1"/>
            <a:r>
              <a:rPr lang="en-GB" dirty="0"/>
              <a:t>Secure federation of existing data centres with uplinks to EU/Intl.</a:t>
            </a:r>
          </a:p>
          <a:p>
            <a:r>
              <a:rPr lang="en-GB" dirty="0" smtClean="0"/>
              <a:t>Comprising </a:t>
            </a:r>
            <a:r>
              <a:rPr lang="en-GB" dirty="0"/>
              <a:t>three elements</a:t>
            </a:r>
          </a:p>
          <a:p>
            <a:pPr lvl="1"/>
            <a:r>
              <a:rPr lang="en-GB" dirty="0"/>
              <a:t>1) Innovative </a:t>
            </a:r>
            <a:r>
              <a:rPr lang="en-GB" b="1" dirty="0">
                <a:solidFill>
                  <a:srgbClr val="00589C"/>
                </a:solidFill>
              </a:rPr>
              <a:t>software</a:t>
            </a:r>
            <a:r>
              <a:rPr lang="en-GB" dirty="0">
                <a:solidFill>
                  <a:srgbClr val="00589C"/>
                </a:solidFill>
              </a:rPr>
              <a:t> </a:t>
            </a:r>
            <a:r>
              <a:rPr lang="en-GB" dirty="0"/>
              <a:t>technologies for data </a:t>
            </a:r>
            <a:r>
              <a:rPr lang="en-GB" dirty="0" smtClean="0"/>
              <a:t>management</a:t>
            </a:r>
            <a:endParaRPr lang="en-GB" dirty="0"/>
          </a:p>
          <a:p>
            <a:pPr lvl="1"/>
            <a:r>
              <a:rPr lang="en-GB" dirty="0"/>
              <a:t>2) Excellent user </a:t>
            </a:r>
            <a:r>
              <a:rPr lang="en-GB" b="1" dirty="0">
                <a:solidFill>
                  <a:srgbClr val="00589C"/>
                </a:solidFill>
              </a:rPr>
              <a:t>support</a:t>
            </a:r>
            <a:r>
              <a:rPr lang="en-GB" dirty="0">
                <a:solidFill>
                  <a:srgbClr val="00589C"/>
                </a:solidFill>
              </a:rPr>
              <a:t> </a:t>
            </a:r>
            <a:r>
              <a:rPr lang="en-GB" dirty="0"/>
              <a:t>and joint R&amp;D</a:t>
            </a:r>
          </a:p>
          <a:p>
            <a:pPr lvl="1"/>
            <a:r>
              <a:rPr lang="en-GB" dirty="0"/>
              <a:t>3) Leading-edge storage and analysis </a:t>
            </a:r>
            <a:r>
              <a:rPr lang="en-GB" b="1" dirty="0">
                <a:solidFill>
                  <a:srgbClr val="00589C"/>
                </a:solidFill>
              </a:rPr>
              <a:t>hardware</a:t>
            </a:r>
          </a:p>
          <a:p>
            <a:r>
              <a:rPr lang="en-GB" dirty="0" smtClean="0"/>
              <a:t>National </a:t>
            </a:r>
            <a:r>
              <a:rPr lang="en-GB" dirty="0"/>
              <a:t>building block for </a:t>
            </a:r>
            <a:r>
              <a:rPr lang="en-GB" dirty="0" smtClean="0"/>
              <a:t>the </a:t>
            </a:r>
            <a:r>
              <a:rPr lang="en-GB" b="1" dirty="0" smtClean="0">
                <a:solidFill>
                  <a:srgbClr val="00589C"/>
                </a:solidFill>
              </a:rPr>
              <a:t>European Open Science Cloud (EOSC)</a:t>
            </a:r>
            <a:endParaRPr lang="en-GB" b="1" dirty="0">
              <a:solidFill>
                <a:srgbClr val="00589C"/>
              </a:solidFill>
            </a:endParaRP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503" y="366415"/>
            <a:ext cx="1403097" cy="4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15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Helmholtz Data Federation (HDF)</a:t>
            </a:r>
            <a:br>
              <a:rPr lang="de-DE" dirty="0" smtClean="0"/>
            </a:b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set of scientific cases identified</a:t>
            </a:r>
            <a:br>
              <a:rPr lang="en-US" dirty="0"/>
            </a:br>
            <a:r>
              <a:rPr lang="en-US" dirty="0"/>
              <a:t>by the 6 Helmholtz partners</a:t>
            </a:r>
          </a:p>
          <a:p>
            <a:endParaRPr lang="en-US" dirty="0" smtClean="0"/>
          </a:p>
          <a:p>
            <a:r>
              <a:rPr lang="en-US" dirty="0" smtClean="0"/>
              <a:t>Reviewer </a:t>
            </a:r>
            <a:r>
              <a:rPr lang="en-US" dirty="0"/>
              <a:t>statements:</a:t>
            </a:r>
          </a:p>
          <a:p>
            <a:pPr lvl="1"/>
            <a:r>
              <a:rPr lang="en-US" dirty="0"/>
              <a:t>“Sharing of infrastructure,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datasets </a:t>
            </a:r>
            <a:r>
              <a:rPr lang="en-US" dirty="0"/>
              <a:t>opens the way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589C"/>
                </a:solidFill>
              </a:rPr>
              <a:t>improved cross-disciplinary </a:t>
            </a:r>
            <a:br>
              <a:rPr lang="en-US" b="1" dirty="0" smtClean="0">
                <a:solidFill>
                  <a:srgbClr val="00589C"/>
                </a:solidFill>
              </a:rPr>
            </a:br>
            <a:r>
              <a:rPr lang="en-US" b="1" dirty="0" smtClean="0">
                <a:solidFill>
                  <a:srgbClr val="00589C"/>
                </a:solidFill>
              </a:rPr>
              <a:t>working </a:t>
            </a:r>
            <a:r>
              <a:rPr lang="en-US" b="1" dirty="0">
                <a:solidFill>
                  <a:srgbClr val="00589C"/>
                </a:solidFill>
              </a:rPr>
              <a:t>and re-use of data</a:t>
            </a:r>
            <a:r>
              <a:rPr lang="en-US" dirty="0"/>
              <a:t>.”</a:t>
            </a:r>
          </a:p>
          <a:p>
            <a:pPr lvl="1"/>
            <a:r>
              <a:rPr lang="en-US" dirty="0" smtClean="0"/>
              <a:t>“…</a:t>
            </a:r>
            <a:r>
              <a:rPr lang="en-US" dirty="0"/>
              <a:t>will be a </a:t>
            </a:r>
            <a:r>
              <a:rPr lang="en-US" b="1" dirty="0">
                <a:solidFill>
                  <a:srgbClr val="00589C"/>
                </a:solidFill>
              </a:rPr>
              <a:t>first example of a </a:t>
            </a:r>
            <a:br>
              <a:rPr lang="en-US" b="1" dirty="0">
                <a:solidFill>
                  <a:srgbClr val="00589C"/>
                </a:solidFill>
              </a:rPr>
            </a:br>
            <a:r>
              <a:rPr lang="en-US" b="1" dirty="0">
                <a:solidFill>
                  <a:srgbClr val="00589C"/>
                </a:solidFill>
              </a:rPr>
              <a:t>national shared research data </a:t>
            </a:r>
            <a:br>
              <a:rPr lang="en-US" b="1" dirty="0">
                <a:solidFill>
                  <a:srgbClr val="00589C"/>
                </a:solidFill>
              </a:rPr>
            </a:br>
            <a:r>
              <a:rPr lang="en-US" b="1" dirty="0">
                <a:solidFill>
                  <a:srgbClr val="00589C"/>
                </a:solidFill>
              </a:rPr>
              <a:t>infrastructure in Europe</a:t>
            </a:r>
            <a:r>
              <a:rPr lang="en-US" dirty="0"/>
              <a:t>.”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85" y="1052771"/>
            <a:ext cx="4007760" cy="51845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503" y="366415"/>
            <a:ext cx="1403097" cy="4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16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Helmholtz Incubator </a:t>
            </a:r>
            <a:br>
              <a:rPr lang="en-GB" dirty="0" smtClean="0"/>
            </a:br>
            <a:r>
              <a:rPr lang="en-GB" sz="2400" dirty="0" smtClean="0"/>
              <a:t>“Information &amp; Data Science”</a:t>
            </a:r>
            <a:endParaRPr lang="en-GB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of the 6 future topics of the Helmholtz Association (besides energy, personalized medicine, etc.) is to achieve an international leading position in the field of „Information &amp; Data Science“</a:t>
            </a:r>
          </a:p>
          <a:p>
            <a:endParaRPr lang="en-GB" dirty="0" smtClean="0"/>
          </a:p>
          <a:p>
            <a:r>
              <a:rPr lang="en-GB" dirty="0" smtClean="0"/>
              <a:t>HGF-President </a:t>
            </a:r>
            <a:r>
              <a:rPr lang="en-GB" i="1" dirty="0" err="1" smtClean="0"/>
              <a:t>Otmar</a:t>
            </a:r>
            <a:r>
              <a:rPr lang="en-GB" i="1" dirty="0" smtClean="0"/>
              <a:t> D. </a:t>
            </a:r>
            <a:r>
              <a:rPr lang="en-GB" i="1" dirty="0" err="1" smtClean="0"/>
              <a:t>Wiestler</a:t>
            </a:r>
            <a:r>
              <a:rPr lang="en-GB" i="1" dirty="0" smtClean="0"/>
              <a:t> </a:t>
            </a:r>
            <a:r>
              <a:rPr lang="en-GB" dirty="0" smtClean="0"/>
              <a:t>has initiated the Incubator „Information &amp; Data Science“ with experts from all 18 centres</a:t>
            </a:r>
          </a:p>
          <a:p>
            <a:pPr lvl="1"/>
            <a:r>
              <a:rPr lang="en-GB" dirty="0" smtClean="0"/>
              <a:t>Helmholtz has Big Data in all research fields</a:t>
            </a:r>
          </a:p>
          <a:p>
            <a:pPr lvl="1"/>
            <a:r>
              <a:rPr lang="en-GB" dirty="0" smtClean="0"/>
              <a:t>High demand on interdisciplinary collaboration and joint R&amp;D</a:t>
            </a:r>
          </a:p>
          <a:p>
            <a:endParaRPr lang="en-GB" dirty="0" smtClean="0"/>
          </a:p>
          <a:p>
            <a:r>
              <a:rPr lang="en-GB" dirty="0" smtClean="0"/>
              <a:t>Aims of the Incubator:</a:t>
            </a:r>
          </a:p>
          <a:p>
            <a:pPr lvl="1"/>
            <a:r>
              <a:rPr lang="en-GB" dirty="0" smtClean="0"/>
              <a:t>Networking of the relevant actors in Helmholtz</a:t>
            </a:r>
          </a:p>
          <a:p>
            <a:pPr lvl="1"/>
            <a:r>
              <a:rPr lang="en-GB" dirty="0" smtClean="0"/>
              <a:t>Identification of the most </a:t>
            </a:r>
            <a:r>
              <a:rPr lang="en-GB" b="1" dirty="0" smtClean="0">
                <a:solidFill>
                  <a:srgbClr val="00589C"/>
                </a:solidFill>
              </a:rPr>
              <a:t>interesting topics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589C"/>
                </a:solidFill>
              </a:rPr>
              <a:t>pilot projects</a:t>
            </a:r>
          </a:p>
          <a:p>
            <a:pPr lvl="1"/>
            <a:r>
              <a:rPr lang="en-GB" dirty="0" smtClean="0"/>
              <a:t>Developing an education platform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17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Helmholtz Analytics Framework (HAF)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589C"/>
                </a:solidFill>
              </a:rPr>
              <a:t>Goals</a:t>
            </a:r>
            <a:endParaRPr lang="en-GB" dirty="0" smtClean="0"/>
          </a:p>
          <a:p>
            <a:pPr lvl="1"/>
            <a:r>
              <a:rPr lang="en-GB" dirty="0" smtClean="0"/>
              <a:t>Foster data science in Helmholtz</a:t>
            </a:r>
          </a:p>
          <a:p>
            <a:pPr lvl="1"/>
            <a:r>
              <a:rPr lang="en-GB" dirty="0" smtClean="0"/>
              <a:t>Develop and exploit the </a:t>
            </a:r>
            <a:br>
              <a:rPr lang="en-GB" dirty="0" smtClean="0"/>
            </a:br>
            <a:r>
              <a:rPr lang="en-GB" dirty="0" smtClean="0"/>
              <a:t>Helmholtz Data Federation (HDF)</a:t>
            </a:r>
          </a:p>
          <a:p>
            <a:endParaRPr lang="en-GB" b="1" dirty="0" smtClean="0">
              <a:solidFill>
                <a:srgbClr val="00589C"/>
              </a:solidFill>
            </a:endParaRPr>
          </a:p>
          <a:p>
            <a:r>
              <a:rPr lang="en-GB" b="1" dirty="0" smtClean="0">
                <a:solidFill>
                  <a:srgbClr val="00589C"/>
                </a:solidFill>
              </a:rPr>
              <a:t>Objectives</a:t>
            </a:r>
          </a:p>
          <a:p>
            <a:pPr lvl="1"/>
            <a:r>
              <a:rPr lang="en-GB" dirty="0"/>
              <a:t>Create data analytics techniques </a:t>
            </a:r>
            <a:br>
              <a:rPr lang="en-GB" dirty="0"/>
            </a:br>
            <a:r>
              <a:rPr lang="en-GB" dirty="0"/>
              <a:t>in a systematic manner</a:t>
            </a:r>
          </a:p>
          <a:p>
            <a:pPr lvl="2"/>
            <a:r>
              <a:rPr lang="en-GB" dirty="0"/>
              <a:t>Domain-specific as well as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generalizable and </a:t>
            </a:r>
            <a:r>
              <a:rPr lang="en-GB" dirty="0"/>
              <a:t>standardized</a:t>
            </a:r>
          </a:p>
          <a:p>
            <a:pPr lvl="1"/>
            <a:r>
              <a:rPr lang="en-GB" dirty="0" smtClean="0"/>
              <a:t>Use case driven co-design between</a:t>
            </a:r>
            <a:br>
              <a:rPr lang="en-GB" dirty="0" smtClean="0"/>
            </a:br>
            <a:r>
              <a:rPr lang="en-GB" dirty="0" smtClean="0"/>
              <a:t>domain scientists, data experts and</a:t>
            </a:r>
            <a:br>
              <a:rPr lang="en-GB" dirty="0" smtClean="0"/>
            </a:br>
            <a:r>
              <a:rPr lang="en-GB" dirty="0" smtClean="0"/>
              <a:t>infrastructure professionals</a:t>
            </a:r>
          </a:p>
          <a:p>
            <a:endParaRPr lang="en-GB" dirty="0"/>
          </a:p>
        </p:txBody>
      </p:sp>
      <p:pic>
        <p:nvPicPr>
          <p:cNvPr id="5" name="Picture 9" descr="FZJ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23165"/>
            <a:ext cx="16954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21356" r="5421" b="21356"/>
          <a:stretch/>
        </p:blipFill>
        <p:spPr bwMode="auto">
          <a:xfrm>
            <a:off x="6228184" y="4379404"/>
            <a:ext cx="2611016" cy="3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32" y="3233256"/>
            <a:ext cx="1011068" cy="8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06" y="2590923"/>
            <a:ext cx="285389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17762"/>
            <a:ext cx="597392" cy="5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hiu.kit.edu/img/kit_logo_de_farbe_positi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013152"/>
            <a:ext cx="1346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18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Helmholtz Analytics Framework</a:t>
            </a:r>
            <a:br>
              <a:rPr lang="en-GB" dirty="0" smtClean="0"/>
            </a:br>
            <a:r>
              <a:rPr lang="en-GB" sz="2400" dirty="0" smtClean="0"/>
              <a:t>Integration in Helmholtz Activities</a:t>
            </a:r>
            <a:endParaRPr lang="en-GB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ustomShape 3"/>
          <p:cNvSpPr/>
          <p:nvPr/>
        </p:nvSpPr>
        <p:spPr>
          <a:xfrm>
            <a:off x="0" y="2631660"/>
            <a:ext cx="9132248" cy="180242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48235"/>
              </a:gs>
              <a:gs pos="100000">
                <a:srgbClr val="2E75B6"/>
              </a:gs>
            </a:gsLst>
            <a:lin ang="5400000"/>
          </a:gra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wordArtVert" lIns="0" tIns="81000" rIns="0" bIns="33750" anchorCtr="1"/>
          <a:lstStyle/>
          <a:p>
            <a:pPr algn="ctr">
              <a:lnSpc>
                <a:spcPct val="80000"/>
              </a:lnSpc>
              <a:defRPr/>
            </a:pPr>
            <a:r>
              <a:rPr lang="en-GB" sz="5400" b="1" spc="-1" dirty="0" smtClean="0">
                <a:solidFill>
                  <a:srgbClr val="00589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HAF</a:t>
            </a:r>
            <a:endParaRPr lang="en-GB" sz="12450" spc="-1" dirty="0">
              <a:solidFill>
                <a:srgbClr val="00589C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6" name="Gruppierung 45"/>
          <p:cNvGrpSpPr>
            <a:grpSpLocks/>
          </p:cNvGrpSpPr>
          <p:nvPr/>
        </p:nvGrpSpPr>
        <p:grpSpPr bwMode="auto">
          <a:xfrm>
            <a:off x="159544" y="4283869"/>
            <a:ext cx="6791325" cy="1262063"/>
            <a:chOff x="143768" y="4578143"/>
            <a:chExt cx="7496490" cy="1392685"/>
          </a:xfrm>
        </p:grpSpPr>
        <p:sp>
          <p:nvSpPr>
            <p:cNvPr id="7" name="CustomShape 15"/>
            <p:cNvSpPr/>
            <p:nvPr/>
          </p:nvSpPr>
          <p:spPr>
            <a:xfrm>
              <a:off x="1807610" y="4931570"/>
              <a:ext cx="5832648" cy="1039258"/>
            </a:xfrm>
            <a:prstGeom prst="roundRect">
              <a:avLst>
                <a:gd name="adj" fmla="val 16667"/>
              </a:avLst>
            </a:prstGeom>
            <a:solidFill>
              <a:srgbClr val="9DC3E6"/>
            </a:solidFill>
            <a:ln w="1260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0" rIns="67500" bIns="33750"/>
            <a:lstStyle/>
            <a:p>
              <a:pPr algn="ctr">
                <a:defRPr/>
              </a:pP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Helmholtz Data Federation</a:t>
              </a:r>
              <a:endParaRPr lang="en-GB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algn="ctr">
                <a:defRPr/>
              </a:pP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KIT, FZJ, AWI, DESY, DKFZ, GSI</a:t>
              </a:r>
              <a:endParaRPr lang="en-GB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endParaRPr>
            </a:p>
          </p:txBody>
        </p:sp>
        <p:sp>
          <p:nvSpPr>
            <p:cNvPr id="8" name="CustomShape 16"/>
            <p:cNvSpPr/>
            <p:nvPr/>
          </p:nvSpPr>
          <p:spPr>
            <a:xfrm>
              <a:off x="2052061" y="5530687"/>
              <a:ext cx="1549503" cy="37444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60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0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Data Management Technologies</a:t>
              </a:r>
              <a:endParaRPr lang="en-GB" sz="10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9" name="CustomShape 17"/>
            <p:cNvSpPr/>
            <p:nvPr/>
          </p:nvSpPr>
          <p:spPr>
            <a:xfrm>
              <a:off x="3949182" y="5530686"/>
              <a:ext cx="1549503" cy="37444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60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0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User Support</a:t>
              </a:r>
              <a:endParaRPr lang="en-GB" sz="10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10" name="CustomShape 18"/>
            <p:cNvSpPr/>
            <p:nvPr/>
          </p:nvSpPr>
          <p:spPr>
            <a:xfrm>
              <a:off x="5846304" y="5530686"/>
              <a:ext cx="1550817" cy="37444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60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0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Storage and Analysis Capacities</a:t>
              </a:r>
              <a:endParaRPr lang="en-GB" sz="10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11" name="CustomShape 22"/>
            <p:cNvSpPr/>
            <p:nvPr/>
          </p:nvSpPr>
          <p:spPr>
            <a:xfrm>
              <a:off x="143768" y="5119732"/>
              <a:ext cx="1608644" cy="4151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/>
            <a:lstStyle/>
            <a:p>
              <a:pPr>
                <a:defRPr/>
              </a:pPr>
              <a:r>
                <a:rPr lang="en-GB" sz="13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Helmholtz  research
infrastructure</a:t>
              </a:r>
              <a:endParaRPr lang="en-GB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12" name="CustomShape 33"/>
            <p:cNvSpPr/>
            <p:nvPr/>
          </p:nvSpPr>
          <p:spPr>
            <a:xfrm>
              <a:off x="4647708" y="4578143"/>
              <a:ext cx="0" cy="419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595959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uppierung 46"/>
          <p:cNvGrpSpPr>
            <a:grpSpLocks/>
          </p:cNvGrpSpPr>
          <p:nvPr/>
        </p:nvGrpSpPr>
        <p:grpSpPr bwMode="auto">
          <a:xfrm>
            <a:off x="899592" y="2750344"/>
            <a:ext cx="8037240" cy="729854"/>
            <a:chOff x="992900" y="2885267"/>
            <a:chExt cx="8871948" cy="805761"/>
          </a:xfrm>
        </p:grpSpPr>
        <p:sp>
          <p:nvSpPr>
            <p:cNvPr id="14" name="CustomShape 19"/>
            <p:cNvSpPr/>
            <p:nvPr/>
          </p:nvSpPr>
          <p:spPr>
            <a:xfrm>
              <a:off x="992900" y="2907613"/>
              <a:ext cx="557829" cy="6664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/>
            <a:lstStyle/>
            <a:p>
              <a:pPr algn="r">
                <a:defRPr/>
              </a:pPr>
              <a:r>
                <a:rPr lang="en-GB" sz="1350" b="1" spc="-1" dirty="0" smtClean="0">
                  <a:solidFill>
                    <a:srgbClr val="CCFFCC"/>
                  </a:solidFill>
                  <a:uFill>
                    <a:solidFill>
                      <a:srgbClr val="FFFFFF"/>
                    </a:solidFill>
                  </a:uFill>
                </a:rPr>
                <a:t>Use
Cases </a:t>
              </a:r>
            </a:p>
            <a:p>
              <a:pPr algn="r">
                <a:defRPr/>
              </a:pPr>
              <a:r>
                <a:rPr lang="en-GB" sz="1350" b="1" spc="-1" dirty="0" smtClean="0">
                  <a:solidFill>
                    <a:srgbClr val="CCFFCC"/>
                  </a:solidFill>
                  <a:uFill>
                    <a:solidFill>
                      <a:srgbClr val="FFFFFF"/>
                    </a:solidFill>
                  </a:uFill>
                </a:rPr>
                <a:t>(WP1)</a:t>
              </a:r>
              <a:endParaRPr lang="en-GB" sz="3000" spc="-1" dirty="0">
                <a:solidFill>
                  <a:srgbClr val="CCFFCC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grpSp>
          <p:nvGrpSpPr>
            <p:cNvPr id="15" name="Gruppierung 69"/>
            <p:cNvGrpSpPr>
              <a:grpSpLocks/>
            </p:cNvGrpSpPr>
            <p:nvPr/>
          </p:nvGrpSpPr>
          <p:grpSpPr bwMode="auto">
            <a:xfrm>
              <a:off x="1655936" y="2885267"/>
              <a:ext cx="8208912" cy="805761"/>
              <a:chOff x="1655936" y="2885267"/>
              <a:chExt cx="8208912" cy="805761"/>
            </a:xfrm>
          </p:grpSpPr>
          <p:sp>
            <p:nvSpPr>
              <p:cNvPr id="16" name="CustomShape 4"/>
              <p:cNvSpPr/>
              <p:nvPr/>
            </p:nvSpPr>
            <p:spPr>
              <a:xfrm>
                <a:off x="1655871" y="2893154"/>
                <a:ext cx="2193530" cy="797874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600">
                <a:solidFill>
                  <a:srgbClr val="38562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 marL="65485" indent="-65485" algn="ctr">
                  <a:buFont typeface="Arial"/>
                  <a:buChar char="•"/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Terrestrial Monitoring / Forecasting</a:t>
                </a:r>
              </a:p>
              <a:p>
                <a:pPr marL="65485" indent="-65485" algn="ctr">
                  <a:buFont typeface="Arial"/>
                  <a:buChar char="•"/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Cloud &amp; Solar Power Prediction</a:t>
                </a:r>
              </a:p>
              <a:p>
                <a:pPr marL="65485" indent="-65485" algn="ctr">
                  <a:buFont typeface="Arial"/>
                  <a:buChar char="•"/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Stratospheric Impact on Surf. Climate</a:t>
                </a:r>
              </a:p>
              <a:p>
                <a:pPr algn="ctr">
                  <a:defRPr/>
                </a:pPr>
                <a:r>
                  <a:rPr lang="en-GB" sz="135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FZJ, KIT</a:t>
                </a:r>
                <a:endParaRPr lang="en-GB" sz="135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  <p:sp>
            <p:nvSpPr>
              <p:cNvPr id="17" name="CustomShape 6"/>
              <p:cNvSpPr/>
              <p:nvPr/>
            </p:nvSpPr>
            <p:spPr>
              <a:xfrm>
                <a:off x="3888829" y="2893154"/>
                <a:ext cx="1164450" cy="797874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600">
                <a:solidFill>
                  <a:srgbClr val="38562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Hybrid Data Analysis Integration for Structural Biology</a:t>
                </a:r>
              </a:p>
              <a:p>
                <a:pPr>
                  <a:defRPr/>
                </a:pPr>
                <a:endParaRPr lang="en-GB" sz="225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algn="ctr">
                  <a:defRPr/>
                </a:pPr>
                <a:r>
                  <a:rPr lang="en-GB" sz="12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HMGU, KIT, FZJ</a:t>
                </a:r>
                <a:endParaRPr lang="en-GB" sz="12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  <p:sp>
            <p:nvSpPr>
              <p:cNvPr id="18" name="CustomShape 7"/>
              <p:cNvSpPr/>
              <p:nvPr/>
            </p:nvSpPr>
            <p:spPr>
              <a:xfrm>
                <a:off x="5091392" y="2893154"/>
                <a:ext cx="1164450" cy="797874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600">
                <a:solidFill>
                  <a:srgbClr val="38562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High-Throughput Image-Based Cohort Phenotyping</a:t>
                </a:r>
              </a:p>
              <a:p>
                <a:pPr algn="ctr">
                  <a:defRPr/>
                </a:pPr>
                <a:r>
                  <a:rPr lang="en-GB" sz="15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FZJ, DKFZ</a:t>
                </a:r>
                <a:endParaRPr lang="en-GB" sz="15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  <p:sp>
            <p:nvSpPr>
              <p:cNvPr id="19" name="CustomShape 8"/>
              <p:cNvSpPr/>
              <p:nvPr/>
            </p:nvSpPr>
            <p:spPr>
              <a:xfrm>
                <a:off x="6295270" y="2893154"/>
                <a:ext cx="1163136" cy="797874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600">
                <a:solidFill>
                  <a:srgbClr val="38562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Multi-Scale Multi-Area Interaction in Cortical Networks</a:t>
                </a:r>
              </a:p>
              <a:p>
                <a:pPr algn="ctr">
                  <a:defRPr/>
                </a:pPr>
                <a:r>
                  <a:rPr lang="en-GB" sz="15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FZJ</a:t>
                </a:r>
                <a:endParaRPr lang="en-GB" sz="15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  <p:sp>
            <p:nvSpPr>
              <p:cNvPr id="20" name="CustomShape 5"/>
              <p:cNvSpPr/>
              <p:nvPr/>
            </p:nvSpPr>
            <p:spPr>
              <a:xfrm>
                <a:off x="7497835" y="2891840"/>
                <a:ext cx="1164450" cy="797873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600">
                <a:solidFill>
                  <a:srgbClr val="38562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>
                <a:lvl1pPr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51515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GB" altLang="de-DE" sz="900" b="1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Virtual Aircraft</a:t>
                </a:r>
                <a:r>
                  <a:rPr lang="en-GB" altLang="de-DE" sz="9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altLang="de-DE" sz="9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altLang="de-DE" sz="9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altLang="de-DE" sz="9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altLang="de-DE" sz="900" b="1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altLang="de-DE" sz="1500" dirty="0" smtClean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DLR</a:t>
                </a:r>
                <a:endParaRPr lang="en-GB" altLang="de-DE" sz="150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CustomShape 5"/>
              <p:cNvSpPr/>
              <p:nvPr/>
            </p:nvSpPr>
            <p:spPr>
              <a:xfrm>
                <a:off x="8700398" y="2885267"/>
                <a:ext cx="1164450" cy="797874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600">
                <a:solidFill>
                  <a:srgbClr val="385623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900" b="1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Automated Volumetric Interpretation</a:t>
                </a:r>
                <a:endParaRPr lang="en-GB" sz="9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Times New Roman"/>
                </a:endParaRPr>
              </a:p>
              <a:p>
                <a:pPr algn="ctr">
                  <a:defRPr/>
                </a:pPr>
                <a:r>
                  <a:rPr lang="en-GB" sz="15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DESY</a:t>
                </a:r>
                <a:endParaRPr lang="en-GB" sz="15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</p:grpSp>
      </p:grpSp>
      <p:grpSp>
        <p:nvGrpSpPr>
          <p:cNvPr id="22" name="Gruppierung 47"/>
          <p:cNvGrpSpPr>
            <a:grpSpLocks/>
          </p:cNvGrpSpPr>
          <p:nvPr/>
        </p:nvGrpSpPr>
        <p:grpSpPr bwMode="auto">
          <a:xfrm>
            <a:off x="326231" y="3473054"/>
            <a:ext cx="8610600" cy="810815"/>
            <a:chOff x="359792" y="3683253"/>
            <a:chExt cx="9505056" cy="894512"/>
          </a:xfrm>
        </p:grpSpPr>
        <p:sp>
          <p:nvSpPr>
            <p:cNvPr id="23" name="CustomShape 21"/>
            <p:cNvSpPr/>
            <p:nvPr/>
          </p:nvSpPr>
          <p:spPr>
            <a:xfrm>
              <a:off x="359792" y="3860579"/>
              <a:ext cx="1190761" cy="66727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/>
            <a:lstStyle/>
            <a:p>
              <a:pPr algn="r">
                <a:defRPr/>
              </a:pPr>
              <a:r>
                <a:rPr lang="en-GB" sz="1350" b="1" spc="-1" dirty="0" smtClean="0">
                  <a:solidFill>
                    <a:srgbClr val="1ED8E7"/>
                  </a:solidFill>
                  <a:uFill>
                    <a:solidFill>
                      <a:srgbClr val="FFFFFF"/>
                    </a:solidFill>
                  </a:uFill>
                </a:rPr>
                <a:t>Generic
Methods </a:t>
              </a:r>
            </a:p>
            <a:p>
              <a:pPr algn="r">
                <a:defRPr/>
              </a:pPr>
              <a:r>
                <a:rPr lang="en-GB" sz="1350" b="1" spc="-1" dirty="0" smtClean="0">
                  <a:solidFill>
                    <a:srgbClr val="1ED8E7"/>
                  </a:solidFill>
                  <a:uFill>
                    <a:solidFill>
                      <a:srgbClr val="FFFFFF"/>
                    </a:solidFill>
                  </a:uFill>
                </a:rPr>
                <a:t>(WP2)</a:t>
              </a:r>
              <a:endParaRPr lang="en-GB" sz="3000" spc="-1" dirty="0">
                <a:solidFill>
                  <a:srgbClr val="1ED8E7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grpSp>
          <p:nvGrpSpPr>
            <p:cNvPr id="24" name="Gruppierung 59"/>
            <p:cNvGrpSpPr>
              <a:grpSpLocks/>
            </p:cNvGrpSpPr>
            <p:nvPr/>
          </p:nvGrpSpPr>
          <p:grpSpPr bwMode="auto">
            <a:xfrm>
              <a:off x="1655936" y="3683253"/>
              <a:ext cx="8208912" cy="894512"/>
              <a:chOff x="1655936" y="3683253"/>
              <a:chExt cx="8208912" cy="894512"/>
            </a:xfrm>
          </p:grpSpPr>
          <p:sp>
            <p:nvSpPr>
              <p:cNvPr id="25" name="CustomShape 14"/>
              <p:cNvSpPr/>
              <p:nvPr/>
            </p:nvSpPr>
            <p:spPr>
              <a:xfrm>
                <a:off x="1655697" y="3981423"/>
                <a:ext cx="8209151" cy="596342"/>
              </a:xfrm>
              <a:prstGeom prst="roundRect">
                <a:avLst>
                  <a:gd name="adj" fmla="val 16667"/>
                </a:avLst>
              </a:prstGeom>
              <a:solidFill>
                <a:srgbClr val="1F4E79"/>
              </a:solidFill>
              <a:ln w="12600">
                <a:solidFill>
                  <a:srgbClr val="132F4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ctr"/>
              <a:lstStyle/>
              <a:p>
                <a:pPr algn="ctr">
                  <a:defRPr/>
                </a:pPr>
                <a:r>
                  <a:rPr lang="en-GB" sz="1500" b="1" spc="-1" dirty="0" smtClean="0">
                    <a:solidFill>
                      <a:srgbClr val="2DA2BF">
                        <a:lumMod val="20000"/>
                        <a:lumOff val="80000"/>
                      </a:srgbClr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Common Components for Data Analytics</a:t>
                </a:r>
                <a:endParaRPr lang="en-GB" sz="3300" spc="-1" dirty="0" smtClean="0">
                  <a:solidFill>
                    <a:srgbClr val="2DA2BF">
                      <a:lumMod val="20000"/>
                      <a:lumOff val="80000"/>
                    </a:srgbClr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algn="ctr">
                  <a:defRPr/>
                </a:pPr>
                <a:r>
                  <a:rPr lang="en-GB" sz="1500" b="1" spc="-1" dirty="0" smtClean="0">
                    <a:solidFill>
                      <a:srgbClr val="2DA2BF">
                        <a:lumMod val="20000"/>
                        <a:lumOff val="80000"/>
                      </a:srgbClr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FZJ, KIT, DESY, DLR</a:t>
                </a:r>
                <a:endParaRPr lang="en-GB" sz="3300" spc="-1" dirty="0">
                  <a:solidFill>
                    <a:srgbClr val="2DA2BF">
                      <a:lumMod val="20000"/>
                      <a:lumOff val="80000"/>
                    </a:srgbClr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  <p:grpSp>
            <p:nvGrpSpPr>
              <p:cNvPr id="26" name="Gruppierung 61"/>
              <p:cNvGrpSpPr>
                <a:grpSpLocks/>
              </p:cNvGrpSpPr>
              <p:nvPr/>
            </p:nvGrpSpPr>
            <p:grpSpPr bwMode="auto">
              <a:xfrm>
                <a:off x="2692697" y="3683253"/>
                <a:ext cx="6590111" cy="298298"/>
                <a:chOff x="2692697" y="3683253"/>
                <a:chExt cx="6590111" cy="298298"/>
              </a:xfrm>
            </p:grpSpPr>
            <p:sp>
              <p:nvSpPr>
                <p:cNvPr id="27" name="CustomShape 28"/>
                <p:cNvSpPr/>
                <p:nvPr/>
              </p:nvSpPr>
              <p:spPr>
                <a:xfrm>
                  <a:off x="2692684" y="3692447"/>
                  <a:ext cx="0" cy="28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miter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" name="CustomShape 30"/>
                <p:cNvSpPr/>
                <p:nvPr/>
              </p:nvSpPr>
              <p:spPr>
                <a:xfrm>
                  <a:off x="4468310" y="3692447"/>
                  <a:ext cx="0" cy="28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miter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" name="CustomShape 31"/>
                <p:cNvSpPr/>
                <p:nvPr/>
              </p:nvSpPr>
              <p:spPr>
                <a:xfrm>
                  <a:off x="5670900" y="3691134"/>
                  <a:ext cx="1314" cy="29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miter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" name="CustomShape 32"/>
                <p:cNvSpPr/>
                <p:nvPr/>
              </p:nvSpPr>
              <p:spPr>
                <a:xfrm>
                  <a:off x="6874803" y="3691134"/>
                  <a:ext cx="1314" cy="29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miter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" name="CustomShape 32"/>
                <p:cNvSpPr/>
                <p:nvPr/>
              </p:nvSpPr>
              <p:spPr>
                <a:xfrm>
                  <a:off x="8078707" y="3689820"/>
                  <a:ext cx="0" cy="290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miter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" name="CustomShape 32"/>
                <p:cNvSpPr/>
                <p:nvPr/>
              </p:nvSpPr>
              <p:spPr>
                <a:xfrm>
                  <a:off x="9282611" y="3683253"/>
                  <a:ext cx="0" cy="288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25560">
                  <a:solidFill>
                    <a:srgbClr val="FFFFFF"/>
                  </a:solidFill>
                  <a:miter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grpSp>
        <p:nvGrpSpPr>
          <p:cNvPr id="33" name="Gruppierung 48"/>
          <p:cNvGrpSpPr>
            <a:grpSpLocks/>
          </p:cNvGrpSpPr>
          <p:nvPr/>
        </p:nvGrpSpPr>
        <p:grpSpPr bwMode="auto">
          <a:xfrm>
            <a:off x="155574" y="1787129"/>
            <a:ext cx="6746480" cy="970359"/>
            <a:chOff x="227444" y="1821477"/>
            <a:chExt cx="7447430" cy="1070805"/>
          </a:xfrm>
        </p:grpSpPr>
        <p:sp>
          <p:nvSpPr>
            <p:cNvPr id="34" name="CustomShape 9"/>
            <p:cNvSpPr/>
            <p:nvPr/>
          </p:nvSpPr>
          <p:spPr>
            <a:xfrm>
              <a:off x="1872110" y="1821477"/>
              <a:ext cx="2193616" cy="821169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600">
              <a:solidFill>
                <a:srgbClr val="38562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SimLabs + Data Life Cycle Labs</a:t>
              </a: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
Terrestrial Systems</a:t>
              </a:r>
              <a:b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</a:b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Climate Science</a:t>
              </a:r>
            </a:p>
            <a:p>
              <a:pPr algn="ctr">
                <a:defRPr/>
              </a:pP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FZJ, KIT</a:t>
              </a:r>
              <a:endPara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5" name="CustomShape 11"/>
            <p:cNvSpPr/>
            <p:nvPr/>
          </p:nvSpPr>
          <p:spPr>
            <a:xfrm>
              <a:off x="4105156" y="1822790"/>
              <a:ext cx="1163181" cy="821170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600">
              <a:solidFill>
                <a:srgbClr val="38562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HYIG</a:t>
              </a: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
Multiscale Biomolecular Simulation, </a:t>
              </a: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KIT</a:t>
              </a:r>
              <a:endPara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6" name="CustomShape 12"/>
            <p:cNvSpPr/>
            <p:nvPr/>
          </p:nvSpPr>
          <p:spPr>
            <a:xfrm>
              <a:off x="5307767" y="1821477"/>
              <a:ext cx="1164496" cy="821169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600">
              <a:solidFill>
                <a:srgbClr val="38562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SimLab</a:t>
              </a: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
Neuroscience</a:t>
              </a:r>
              <a:b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</a:b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FZJ</a:t>
              </a:r>
              <a:endPara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7" name="CustomShape 13"/>
            <p:cNvSpPr/>
            <p:nvPr/>
          </p:nvSpPr>
          <p:spPr>
            <a:xfrm>
              <a:off x="6510378" y="1821477"/>
              <a:ext cx="1164496" cy="821169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600">
              <a:solidFill>
                <a:srgbClr val="38562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33750" rIns="0" bIns="33750" anchor="ctr"/>
            <a:lstStyle/>
            <a:p>
              <a:pPr algn="ctr">
                <a:defRPr/>
              </a:pP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Data </a:t>
              </a:r>
            </a:p>
            <a:p>
              <a:pPr algn="ctr">
                <a:defRPr/>
              </a:pP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Life Cycle Lab</a:t>
              </a:r>
              <a: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
Neuroscience</a:t>
              </a:r>
              <a:br>
                <a:rPr lang="en-GB" sz="12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</a:br>
              <a:r>
                <a:rPr lang="en-GB" sz="1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rPr>
                <a:t>FZJ</a:t>
              </a:r>
              <a:endPara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8" name="CustomShape 20"/>
            <p:cNvSpPr/>
            <p:nvPr/>
          </p:nvSpPr>
          <p:spPr>
            <a:xfrm>
              <a:off x="227444" y="1849278"/>
              <a:ext cx="1315645" cy="50452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/>
            <a:lstStyle/>
            <a:p>
              <a:pPr>
                <a:defRPr/>
              </a:pPr>
              <a:r>
                <a:rPr lang="en-GB" sz="13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Support in </a:t>
              </a:r>
            </a:p>
            <a:p>
              <a:pPr>
                <a:defRPr/>
              </a:pPr>
              <a:r>
                <a:rPr lang="en-GB" sz="13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programme</a:t>
              </a:r>
            </a:p>
            <a:p>
              <a:pPr>
                <a:defRPr/>
              </a:pPr>
              <a:r>
                <a:rPr lang="en-GB" sz="135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rPr>
                <a:t>SBD</a:t>
              </a:r>
              <a:endParaRPr lang="en-GB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  <p:sp>
          <p:nvSpPr>
            <p:cNvPr id="39" name="CustomShape 26"/>
            <p:cNvSpPr/>
            <p:nvPr/>
          </p:nvSpPr>
          <p:spPr>
            <a:xfrm flipV="1">
              <a:off x="5975446" y="2636077"/>
              <a:ext cx="1315" cy="24963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595959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27"/>
            <p:cNvSpPr/>
            <p:nvPr/>
          </p:nvSpPr>
          <p:spPr>
            <a:xfrm flipV="1">
              <a:off x="7128113" y="2636077"/>
              <a:ext cx="1314" cy="24963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595959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26"/>
            <p:cNvSpPr/>
            <p:nvPr/>
          </p:nvSpPr>
          <p:spPr>
            <a:xfrm flipV="1">
              <a:off x="3095751" y="2642646"/>
              <a:ext cx="0" cy="24963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595959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26"/>
            <p:cNvSpPr/>
            <p:nvPr/>
          </p:nvSpPr>
          <p:spPr>
            <a:xfrm flipV="1">
              <a:off x="4751806" y="2642646"/>
              <a:ext cx="1314" cy="24963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rgbClr val="595959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1329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Structure and Aims of LSDMA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4077072"/>
            <a:ext cx="3672408" cy="2016224"/>
          </a:xfrm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600" b="1" u="sng" dirty="0" smtClean="0"/>
              <a:t>D</a:t>
            </a:r>
            <a:r>
              <a:rPr lang="de-DE" sz="2600" b="1" dirty="0" smtClean="0"/>
              <a:t>ata </a:t>
            </a:r>
            <a:r>
              <a:rPr lang="de-DE" sz="2600" b="1" u="sng" dirty="0" smtClean="0"/>
              <a:t>L</a:t>
            </a:r>
            <a:r>
              <a:rPr lang="de-DE" sz="2600" b="1" dirty="0" smtClean="0"/>
              <a:t>ife </a:t>
            </a:r>
            <a:r>
              <a:rPr lang="de-DE" sz="2600" b="1" u="sng" dirty="0" smtClean="0"/>
              <a:t>C</a:t>
            </a:r>
            <a:r>
              <a:rPr lang="de-DE" sz="2600" b="1" dirty="0" smtClean="0"/>
              <a:t>ycle </a:t>
            </a:r>
            <a:r>
              <a:rPr lang="de-DE" sz="2600" b="1" u="sng" dirty="0" smtClean="0"/>
              <a:t>L</a:t>
            </a:r>
            <a:r>
              <a:rPr lang="de-DE" sz="2600" b="1" dirty="0" smtClean="0"/>
              <a:t>abs</a:t>
            </a:r>
          </a:p>
          <a:p>
            <a:pPr marL="0" indent="0">
              <a:buNone/>
            </a:pPr>
            <a:r>
              <a:rPr lang="de-DE" sz="2200" smtClean="0"/>
              <a:t>Joint R&amp;D with communities</a:t>
            </a:r>
            <a:endParaRPr lang="de-DE" sz="2200" dirty="0" smtClean="0"/>
          </a:p>
          <a:p>
            <a:r>
              <a:rPr lang="en-US" sz="2100" smtClean="0"/>
              <a:t>Optimizing the data life cycle</a:t>
            </a:r>
            <a:endParaRPr lang="en-US" sz="2100" dirty="0" smtClean="0"/>
          </a:p>
          <a:p>
            <a:r>
              <a:rPr lang="en-US" sz="2100" smtClean="0"/>
              <a:t>Specific data analysis tools and services</a:t>
            </a:r>
            <a:endParaRPr lang="en-US" sz="2100" dirty="0" smtClean="0"/>
          </a:p>
        </p:txBody>
      </p:sp>
      <p:pic>
        <p:nvPicPr>
          <p:cNvPr id="2050" name="Picture 2" descr="C:\Users\jung-c\AppData\Local\Temp\lsdm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304" y="1182975"/>
            <a:ext cx="6212812" cy="25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23928" y="4077072"/>
            <a:ext cx="5130316" cy="20162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1" u="sng" dirty="0" smtClean="0"/>
              <a:t>D</a:t>
            </a:r>
            <a:r>
              <a:rPr lang="en-US" sz="2200" b="1" dirty="0" smtClean="0"/>
              <a:t>ata </a:t>
            </a:r>
            <a:r>
              <a:rPr lang="en-US" sz="2200" b="1" u="sng" dirty="0" smtClean="0"/>
              <a:t>S</a:t>
            </a:r>
            <a:r>
              <a:rPr lang="en-US" sz="2200" b="1" dirty="0" smtClean="0"/>
              <a:t>ervices </a:t>
            </a:r>
            <a:r>
              <a:rPr lang="en-US" sz="2200" b="1" u="sng" dirty="0" smtClean="0"/>
              <a:t>I</a:t>
            </a:r>
            <a:r>
              <a:rPr lang="en-US" sz="2200" b="1" dirty="0" smtClean="0"/>
              <a:t>ntegration </a:t>
            </a:r>
            <a:r>
              <a:rPr lang="en-US" sz="2200" b="1" u="sng" dirty="0" smtClean="0"/>
              <a:t>T</a:t>
            </a:r>
            <a:r>
              <a:rPr lang="en-US" sz="2200" b="1" dirty="0" smtClean="0"/>
              <a:t>eam</a:t>
            </a:r>
          </a:p>
          <a:p>
            <a:pPr marL="0" indent="0">
              <a:buNone/>
            </a:pPr>
            <a:r>
              <a:rPr lang="en-US" sz="1900" smtClean="0"/>
              <a:t>Generic, multi-community R&amp;D</a:t>
            </a:r>
            <a:endParaRPr lang="en-US" sz="1900" dirty="0" smtClean="0"/>
          </a:p>
          <a:p>
            <a:r>
              <a:rPr lang="en-US" sz="1800" smtClean="0"/>
              <a:t>Interface between federated data infra-structures and DLCLs resp. Communities</a:t>
            </a:r>
          </a:p>
          <a:p>
            <a:r>
              <a:rPr lang="en-US" sz="1800" smtClean="0"/>
              <a:t>Integration of data services in scientific working process</a:t>
            </a:r>
            <a:endParaRPr lang="en-US" sz="1800" dirty="0" smtClean="0"/>
          </a:p>
        </p:txBody>
      </p:sp>
      <p:sp>
        <p:nvSpPr>
          <p:cNvPr id="4" name="Rechteck 3"/>
          <p:cNvSpPr/>
          <p:nvPr/>
        </p:nvSpPr>
        <p:spPr>
          <a:xfrm>
            <a:off x="107504" y="2077188"/>
            <a:ext cx="8784976" cy="10081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047621" y="2350411"/>
            <a:ext cx="10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</a:rPr>
              <a:t>R&amp;D</a:t>
            </a:r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11" name="Picture 7" descr="Logo_final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93212"/>
            <a:ext cx="143786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268413"/>
            <a:ext cx="8675688" cy="4525962"/>
          </a:xfrm>
        </p:spPr>
        <p:txBody>
          <a:bodyPr/>
          <a:lstStyle/>
          <a:p>
            <a:r>
              <a:rPr lang="en-GB" dirty="0"/>
              <a:t>Helmholtz portfolio theme of the 2</a:t>
            </a:r>
            <a:r>
              <a:rPr lang="en-GB" baseline="30000" dirty="0"/>
              <a:t>nd</a:t>
            </a:r>
            <a:r>
              <a:rPr lang="en-GB" dirty="0"/>
              <a:t> round</a:t>
            </a:r>
          </a:p>
          <a:p>
            <a:r>
              <a:rPr lang="en-GB" dirty="0"/>
              <a:t>Initial Runtime 2012-2016</a:t>
            </a:r>
          </a:p>
          <a:p>
            <a:r>
              <a:rPr lang="en-GB" b="1" dirty="0"/>
              <a:t>2017 ff.: </a:t>
            </a:r>
            <a:r>
              <a:rPr lang="en-GB" dirty="0"/>
              <a:t>integrated in Helmholtz programmes SBD (RF ST), MU (RF M)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99592" y="2564903"/>
            <a:ext cx="7533286" cy="936105"/>
            <a:chOff x="683568" y="3861047"/>
            <a:chExt cx="7533286" cy="936105"/>
          </a:xfrm>
        </p:grpSpPr>
        <p:pic>
          <p:nvPicPr>
            <p:cNvPr id="5" name="Grafik 4" descr="Bildschirmausschnit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933103"/>
              <a:ext cx="1245599" cy="432000"/>
            </a:xfrm>
            <a:prstGeom prst="rect">
              <a:avLst/>
            </a:prstGeom>
          </p:spPr>
        </p:pic>
        <p:pic>
          <p:nvPicPr>
            <p:cNvPr id="6" name="Picture 13" descr="KIT-Logo-rgb_e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54821" y="3933103"/>
              <a:ext cx="935540" cy="432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224" y="3861047"/>
              <a:ext cx="1188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898" y="3932026"/>
              <a:ext cx="442166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649" y="4437212"/>
              <a:ext cx="749473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437112"/>
              <a:ext cx="899560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456043"/>
              <a:ext cx="1673395" cy="326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37112"/>
              <a:ext cx="1121693" cy="327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41"/>
            <a:stretch/>
          </p:blipFill>
          <p:spPr bwMode="auto">
            <a:xfrm>
              <a:off x="5592561" y="4439711"/>
              <a:ext cx="1211687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37111"/>
              <a:ext cx="614548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437112"/>
              <a:ext cx="620518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Grafik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460" y="3729710"/>
            <a:ext cx="7276094" cy="220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6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from DLCLs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Climatology</a:t>
            </a:r>
          </a:p>
          <a:p>
            <a:pPr lvl="1"/>
            <a:r>
              <a:rPr lang="en-GB" dirty="0" smtClean="0"/>
              <a:t>Climate Analysis </a:t>
            </a:r>
            <a:br>
              <a:rPr lang="en-GB" dirty="0" smtClean="0"/>
            </a:br>
            <a:r>
              <a:rPr lang="en-GB" dirty="0" smtClean="0"/>
              <a:t>with MEAN Stack</a:t>
            </a:r>
          </a:p>
          <a:p>
            <a:pPr lvl="1"/>
            <a:r>
              <a:rPr lang="en-GB" dirty="0" smtClean="0"/>
              <a:t>Distributed, scalable</a:t>
            </a:r>
            <a:br>
              <a:rPr lang="en-GB" dirty="0" smtClean="0"/>
            </a:br>
            <a:r>
              <a:rPr lang="en-GB" dirty="0" smtClean="0"/>
              <a:t>analysis framework for </a:t>
            </a:r>
            <a:br>
              <a:rPr lang="en-GB" dirty="0" smtClean="0"/>
            </a:br>
            <a:r>
              <a:rPr lang="en-GB" dirty="0" smtClean="0"/>
              <a:t>earth-observing data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54576"/>
            <a:ext cx="3604351" cy="14292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uppieren 5"/>
          <p:cNvGrpSpPr/>
          <p:nvPr/>
        </p:nvGrpSpPr>
        <p:grpSpPr>
          <a:xfrm>
            <a:off x="683568" y="3304601"/>
            <a:ext cx="3528104" cy="1060552"/>
            <a:chOff x="4247541" y="2477716"/>
            <a:chExt cx="4404912" cy="108012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1" t="23118" r="6356" b="7527"/>
            <a:stretch/>
          </p:blipFill>
          <p:spPr>
            <a:xfrm>
              <a:off x="4247541" y="2477716"/>
              <a:ext cx="1872208" cy="108012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467" y="2477716"/>
              <a:ext cx="1580986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Pfeil nach rechts 8"/>
            <p:cNvSpPr/>
            <p:nvPr/>
          </p:nvSpPr>
          <p:spPr>
            <a:xfrm>
              <a:off x="6266189" y="2873760"/>
              <a:ext cx="70901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606" y="2996952"/>
            <a:ext cx="4164971" cy="2466807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4700403" y="1268413"/>
            <a:ext cx="4133070" cy="157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r>
              <a:rPr lang="en-GB" b="1" kern="0" dirty="0" smtClean="0"/>
              <a:t>Matter</a:t>
            </a:r>
            <a:endParaRPr lang="en-GB" kern="0" dirty="0" smtClean="0"/>
          </a:p>
          <a:p>
            <a:pPr lvl="1"/>
            <a:r>
              <a:rPr lang="en-GB" kern="0" dirty="0" smtClean="0"/>
              <a:t>Optimized data </a:t>
            </a:r>
            <a:br>
              <a:rPr lang="en-GB" kern="0" dirty="0" smtClean="0"/>
            </a:br>
            <a:r>
              <a:rPr lang="en-GB" kern="0" dirty="0" smtClean="0"/>
              <a:t>management and processing workflow for PETRA </a:t>
            </a:r>
            <a:r>
              <a:rPr lang="en-GB" kern="0" dirty="0"/>
              <a:t>3</a:t>
            </a: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227369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from DSIT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AAI / federated Identities</a:t>
            </a:r>
          </a:p>
          <a:p>
            <a:pPr lvl="1"/>
            <a:r>
              <a:rPr lang="en-GB" dirty="0"/>
              <a:t>Integration of </a:t>
            </a:r>
            <a:r>
              <a:rPr lang="en-GB" dirty="0" err="1"/>
              <a:t>FedID</a:t>
            </a:r>
            <a:r>
              <a:rPr lang="en-GB" dirty="0"/>
              <a:t> (</a:t>
            </a:r>
            <a:r>
              <a:rPr lang="en-GB" dirty="0" err="1"/>
              <a:t>eduGAIN</a:t>
            </a:r>
            <a:r>
              <a:rPr lang="en-GB" dirty="0"/>
              <a:t>) and OpenID in various services, SAML on the </a:t>
            </a:r>
            <a:r>
              <a:rPr lang="en-GB" dirty="0" err="1"/>
              <a:t>commandline</a:t>
            </a:r>
            <a:r>
              <a:rPr lang="en-GB" dirty="0"/>
              <a:t>, Interoperability of AAIs and Levels of Assurance</a:t>
            </a:r>
          </a:p>
          <a:p>
            <a:r>
              <a:rPr lang="en-GB" dirty="0"/>
              <a:t>Generic </a:t>
            </a:r>
            <a:r>
              <a:rPr lang="en-GB" b="1" dirty="0"/>
              <a:t>informatics R&amp;D</a:t>
            </a:r>
            <a:r>
              <a:rPr lang="en-GB" dirty="0"/>
              <a:t> on algorithms, data-structures, security</a:t>
            </a:r>
          </a:p>
          <a:p>
            <a:r>
              <a:rPr lang="en-GB" b="1" dirty="0"/>
              <a:t>Archive</a:t>
            </a:r>
            <a:r>
              <a:rPr lang="en-GB" dirty="0"/>
              <a:t> technologies</a:t>
            </a:r>
          </a:p>
          <a:p>
            <a:pPr lvl="1"/>
            <a:r>
              <a:rPr lang="en-GB" dirty="0"/>
              <a:t>International harmonization of Quality of Services in Storage (</a:t>
            </a:r>
            <a:r>
              <a:rPr lang="en-GB" dirty="0" err="1"/>
              <a:t>QoS</a:t>
            </a:r>
            <a:r>
              <a:rPr lang="en-GB" dirty="0"/>
              <a:t>) via RDA and SNIA/CDMI</a:t>
            </a:r>
          </a:p>
          <a:p>
            <a:pPr lvl="1"/>
            <a:r>
              <a:rPr lang="en-GB" dirty="0"/>
              <a:t>Uptake of the approach within EUDAT, INDIGO, BW-Archive, RADAR, OPARA</a:t>
            </a:r>
          </a:p>
          <a:p>
            <a:r>
              <a:rPr lang="en-GB" b="1" dirty="0"/>
              <a:t>Provenance</a:t>
            </a:r>
            <a:r>
              <a:rPr lang="en-GB" dirty="0"/>
              <a:t> extensions for UNICORE and KIT Data Manager</a:t>
            </a:r>
          </a:p>
          <a:p>
            <a:r>
              <a:rPr lang="en-GB" dirty="0"/>
              <a:t>Generic </a:t>
            </a:r>
            <a:r>
              <a:rPr lang="en-GB" b="1" dirty="0"/>
              <a:t>Metadata</a:t>
            </a:r>
            <a:r>
              <a:rPr lang="en-GB" dirty="0"/>
              <a:t> approach across various communities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Collaborations, Projects, Initiatives</a:t>
            </a:r>
            <a:endParaRPr lang="en-GB" dirty="0"/>
          </a:p>
        </p:txBody>
      </p:sp>
      <p:pic>
        <p:nvPicPr>
          <p:cNvPr id="4" name="Bild 3" descr="DARIAH-DE_Logo_ohne_Unterschrift_CMYK_1.0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93" y="1331345"/>
            <a:ext cx="1779892" cy="53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7" y="1470986"/>
            <a:ext cx="1658626" cy="6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" y="2468644"/>
            <a:ext cx="1252038" cy="927982"/>
          </a:xfrm>
          <a:prstGeom prst="rect">
            <a:avLst/>
          </a:prstGeom>
        </p:spPr>
      </p:pic>
      <p:pic>
        <p:nvPicPr>
          <p:cNvPr id="7" name="Picture 6" descr="RDA_Logotype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82" y="2226681"/>
            <a:ext cx="1528734" cy="9989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20" y="3640457"/>
            <a:ext cx="1765724" cy="3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6" y="3720905"/>
            <a:ext cx="1632138" cy="3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1" y="4180491"/>
            <a:ext cx="1314172" cy="9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31745"/>
            <a:ext cx="1166822" cy="833205"/>
          </a:xfrm>
          <a:prstGeom prst="rect">
            <a:avLst/>
          </a:prstGeom>
        </p:spPr>
      </p:pic>
      <p:pic>
        <p:nvPicPr>
          <p:cNvPr id="12" name="Picture 2" descr="https://aarc-project.eu/wp-content/uploads/2015/04/AARC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28" y="3301249"/>
            <a:ext cx="1104057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11"/>
          <a:srcRect l="5952" t="8268" r="5952" b="8268"/>
          <a:stretch/>
        </p:blipFill>
        <p:spPr>
          <a:xfrm>
            <a:off x="2538913" y="4441155"/>
            <a:ext cx="1672903" cy="62733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3881" y="5372755"/>
            <a:ext cx="1012920" cy="61308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8332" y="4540394"/>
            <a:ext cx="1298591" cy="424921"/>
          </a:xfrm>
          <a:prstGeom prst="rect">
            <a:avLst/>
          </a:prstGeom>
        </p:spPr>
      </p:pic>
      <p:pic>
        <p:nvPicPr>
          <p:cNvPr id="16" name="Picture 1" descr="C:\Users\d024195\AppData\Local\Temp\Rar$DI37.064\Smart_Data_Innovation_Lab_RGB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21" y="5360401"/>
            <a:ext cx="1861765" cy="51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 descr="Bildschirmausschnitt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b="9138"/>
          <a:stretch/>
        </p:blipFill>
        <p:spPr>
          <a:xfrm>
            <a:off x="2624706" y="5360401"/>
            <a:ext cx="1792556" cy="56658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02" y="2364950"/>
            <a:ext cx="769768" cy="769768"/>
          </a:xfrm>
          <a:prstGeom prst="rect">
            <a:avLst/>
          </a:prstGeom>
        </p:spPr>
      </p:pic>
      <p:pic>
        <p:nvPicPr>
          <p:cNvPr id="19" name="Picture 2" descr="Logo - Link zur Startseite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176017" y="2424634"/>
            <a:ext cx="1035364" cy="8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dash-project.org/workshop-2014/sppexa-dash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50"/>
          <a:stretch/>
        </p:blipFill>
        <p:spPr bwMode="auto">
          <a:xfrm>
            <a:off x="2082232" y="2346792"/>
            <a:ext cx="887023" cy="4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86124" y="2815989"/>
            <a:ext cx="848952" cy="562194"/>
          </a:xfrm>
          <a:prstGeom prst="rect">
            <a:avLst/>
          </a:prstGeom>
        </p:spPr>
      </p:pic>
      <p:pic>
        <p:nvPicPr>
          <p:cNvPr id="23" name="image29.png"/>
          <p:cNvPicPr>
            <a:picLocks noChangeAspect="1"/>
          </p:cNvPicPr>
          <p:nvPr/>
        </p:nvPicPr>
        <p:blipFill>
          <a:blip r:embed="rId20" cstate="print"/>
          <a:srcRect t="27728" b="25663"/>
          <a:stretch>
            <a:fillRect/>
          </a:stretch>
        </p:blipFill>
        <p:spPr>
          <a:xfrm>
            <a:off x="7843404" y="2713378"/>
            <a:ext cx="1102582" cy="727005"/>
          </a:xfrm>
          <a:prstGeom prst="rect">
            <a:avLst/>
          </a:prstGeom>
          <a:ln/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631767" y="1165472"/>
            <a:ext cx="913660" cy="725972"/>
          </a:xfrm>
          <a:prstGeom prst="rect">
            <a:avLst/>
          </a:prstGeom>
        </p:spPr>
      </p:pic>
      <p:pic>
        <p:nvPicPr>
          <p:cNvPr id="25" name="Picture 2" descr="http://1.1.1.1/bmi/www.eu-t0.eu/local/cache-vignettes/L150xH83/arton292-f84f9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2" y="1216561"/>
            <a:ext cx="1225010" cy="6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om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3" y="5320271"/>
            <a:ext cx="1158047" cy="5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4"/>
          <a:stretch/>
        </p:blipFill>
        <p:spPr>
          <a:xfrm>
            <a:off x="4701933" y="4363982"/>
            <a:ext cx="890896" cy="78168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63095" y="4475937"/>
            <a:ext cx="1168819" cy="648909"/>
          </a:xfrm>
          <a:prstGeom prst="rect">
            <a:avLst/>
          </a:prstGeom>
        </p:spPr>
      </p:pic>
      <p:pic>
        <p:nvPicPr>
          <p:cNvPr id="1026" name="Picture 2" descr="http://www.nffa.eu/content/images/nffa-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6" y="3516384"/>
            <a:ext cx="1434452" cy="4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LSDMA Book</a:t>
            </a:r>
            <a:endParaRPr lang="de-DE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7" y="1052736"/>
            <a:ext cx="313572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052736"/>
            <a:ext cx="313573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35506" y="5792423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DOI: 10.5445/KSP/1000071931		ISBN 978-3-7315-0695-9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62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activities arising from LSDMA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Helmholtz Data Federation (HDF)</a:t>
            </a:r>
          </a:p>
          <a:p>
            <a:r>
              <a:rPr lang="en-GB" dirty="0" smtClean="0"/>
              <a:t>Helmholtz Incubator “Information &amp; Data Science”</a:t>
            </a:r>
          </a:p>
          <a:p>
            <a:r>
              <a:rPr lang="en-GB" dirty="0" smtClean="0"/>
              <a:t>Helmholtz Analytics Framework (HAF)</a:t>
            </a:r>
          </a:p>
          <a:p>
            <a:endParaRPr lang="en-GB" dirty="0" smtClean="0"/>
          </a:p>
          <a:p>
            <a:r>
              <a:rPr lang="en-GB" dirty="0" smtClean="0"/>
              <a:t>EC project EOSC-hub</a:t>
            </a:r>
          </a:p>
          <a:p>
            <a:r>
              <a:rPr lang="en-GB" dirty="0" smtClean="0"/>
              <a:t>EC project DEEP-</a:t>
            </a:r>
            <a:r>
              <a:rPr lang="en-GB" dirty="0" err="1" smtClean="0"/>
              <a:t>HybridDataCloud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7561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 for Today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180619"/>
              </p:ext>
            </p:extLst>
          </p:nvPr>
        </p:nvGraphicFramePr>
        <p:xfrm>
          <a:off x="468312" y="1700808"/>
          <a:ext cx="8208145" cy="33020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7424"/>
                <a:gridCol w="4192095"/>
                <a:gridCol w="22886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9:00</a:t>
                      </a:r>
                      <a:r>
                        <a:rPr lang="de-DE" b="1" baseline="0" dirty="0" smtClean="0"/>
                        <a:t> – 9:20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smtClean="0"/>
                        <a:t>Welcome, Introduction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Michael Decker</a:t>
                      </a:r>
                    </a:p>
                    <a:p>
                      <a:r>
                        <a:rPr lang="de-DE" b="1" dirty="0" smtClean="0"/>
                        <a:t>Achim Streit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9:20 – 9:50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NFFA Europe Information and Data Repository Platform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Stefano </a:t>
                      </a:r>
                      <a:r>
                        <a:rPr lang="de-DE" b="1" dirty="0" err="1" smtClean="0"/>
                        <a:t>Cozzini</a:t>
                      </a:r>
                      <a:r>
                        <a:rPr lang="de-DE" b="1" dirty="0" smtClean="0"/>
                        <a:t> (CNR)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9:50 – 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Towards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the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Fenix</a:t>
                      </a:r>
                      <a:r>
                        <a:rPr lang="de-DE" b="1" dirty="0" smtClean="0"/>
                        <a:t> Infrastructure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Dirk </a:t>
                      </a:r>
                      <a:r>
                        <a:rPr lang="de-DE" b="1" dirty="0" err="1" smtClean="0"/>
                        <a:t>Pleiter</a:t>
                      </a:r>
                      <a:r>
                        <a:rPr lang="de-DE" b="1" dirty="0" smtClean="0"/>
                        <a:t> (FZJ)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10:20 – 10:50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Coffee break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10:50</a:t>
                      </a:r>
                      <a:r>
                        <a:rPr lang="de-DE" b="1" baseline="0" dirty="0" smtClean="0"/>
                        <a:t> – 11:20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AI-driven decision automation in physics research and enterprises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Michael </a:t>
                      </a:r>
                      <a:r>
                        <a:rPr lang="de-DE" b="1" dirty="0" err="1" smtClean="0"/>
                        <a:t>Feindt</a:t>
                      </a:r>
                      <a:r>
                        <a:rPr lang="de-DE" b="1" dirty="0" smtClean="0"/>
                        <a:t> (</a:t>
                      </a:r>
                      <a:r>
                        <a:rPr lang="de-DE" b="1" dirty="0" err="1" smtClean="0"/>
                        <a:t>BlueYonder</a:t>
                      </a:r>
                      <a:r>
                        <a:rPr lang="de-DE" b="1" dirty="0" smtClean="0"/>
                        <a:t>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11:30 – 11:50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Helix Nebula Science Cloud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João Fernandes (CERN)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Bildschirmpräsentation (4:3)</PresentationFormat>
  <Paragraphs>193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Calibri</vt:lpstr>
      <vt:lpstr>Courier New</vt:lpstr>
      <vt:lpstr>Source Sans Pro Semibold</vt:lpstr>
      <vt:lpstr>Times New Roman</vt:lpstr>
      <vt:lpstr>Wingdings</vt:lpstr>
      <vt:lpstr>Standarddesign</vt:lpstr>
      <vt:lpstr>Benutzerdefiniertes Design</vt:lpstr>
      <vt:lpstr>“The Challenge of Big Data in Science”</vt:lpstr>
      <vt:lpstr>Structure and Aims of LSDMA</vt:lpstr>
      <vt:lpstr>Facts and Figures</vt:lpstr>
      <vt:lpstr>Highlights from DLCLs</vt:lpstr>
      <vt:lpstr>Highlights from DSIT</vt:lpstr>
      <vt:lpstr>Collaborations, Projects, Initiatives</vt:lpstr>
      <vt:lpstr>LSDMA Book</vt:lpstr>
      <vt:lpstr>New activities arising from LSDMA</vt:lpstr>
      <vt:lpstr>Agenda for Today</vt:lpstr>
      <vt:lpstr>Agenda for Today – cont‘d</vt:lpstr>
      <vt:lpstr>Logistics</vt:lpstr>
      <vt:lpstr>Thanks</vt:lpstr>
      <vt:lpstr>PowerPoint-Präsentation</vt:lpstr>
      <vt:lpstr>Helmholtz Data Federation (HDF)</vt:lpstr>
      <vt:lpstr>Helmholtz Data Federation (HDF) </vt:lpstr>
      <vt:lpstr>Helmholtz Incubator  “Information &amp; Data Science”</vt:lpstr>
      <vt:lpstr>Helmholtz Analytics Framework (HAF)</vt:lpstr>
      <vt:lpstr>Helmholtz Analytics Framework Integration in Helmholtz Activities</vt:lpstr>
    </vt:vector>
  </TitlesOfParts>
  <Company>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Herrmann</dc:creator>
  <cp:lastModifiedBy>Streit</cp:lastModifiedBy>
  <cp:revision>215</cp:revision>
  <dcterms:created xsi:type="dcterms:W3CDTF">2012-03-14T13:25:35Z</dcterms:created>
  <dcterms:modified xsi:type="dcterms:W3CDTF">2017-08-28T20:04:26Z</dcterms:modified>
</cp:coreProperties>
</file>