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4" r:id="rId2"/>
    <p:sldId id="265" r:id="rId3"/>
    <p:sldId id="266" r:id="rId4"/>
    <p:sldId id="272" r:id="rId5"/>
    <p:sldId id="267" r:id="rId6"/>
    <p:sldId id="270" r:id="rId7"/>
    <p:sldId id="324" r:id="rId8"/>
    <p:sldId id="279" r:id="rId9"/>
    <p:sldId id="326" r:id="rId10"/>
    <p:sldId id="325" r:id="rId11"/>
    <p:sldId id="280" r:id="rId12"/>
    <p:sldId id="268" r:id="rId13"/>
    <p:sldId id="291" r:id="rId14"/>
    <p:sldId id="283" r:id="rId15"/>
    <p:sldId id="317" r:id="rId16"/>
    <p:sldId id="318" r:id="rId17"/>
    <p:sldId id="274" r:id="rId18"/>
    <p:sldId id="319" r:id="rId19"/>
    <p:sldId id="275" r:id="rId20"/>
    <p:sldId id="314" r:id="rId21"/>
    <p:sldId id="286" r:id="rId22"/>
    <p:sldId id="303" r:id="rId23"/>
    <p:sldId id="301" r:id="rId24"/>
    <p:sldId id="302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23" r:id="rId36"/>
    <p:sldId id="322" r:id="rId37"/>
    <p:sldId id="298" r:id="rId38"/>
    <p:sldId id="278" r:id="rId39"/>
    <p:sldId id="295" r:id="rId40"/>
    <p:sldId id="292" r:id="rId41"/>
  </p:sldIdLst>
  <p:sldSz cx="9144000" cy="5715000" type="screen16x1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566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132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698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426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83080" algn="l" defTabSz="7132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139696" algn="l" defTabSz="7132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96312" algn="l" defTabSz="7132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852928" algn="l" defTabSz="7132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Marcus Hardt" initials="D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8" autoAdjust="0"/>
    <p:restoredTop sz="91212" autoAdjust="0"/>
  </p:normalViewPr>
  <p:slideViewPr>
    <p:cSldViewPr showGuides="1">
      <p:cViewPr varScale="1">
        <p:scale>
          <a:sx n="149" d="100"/>
          <a:sy n="149" d="100"/>
        </p:scale>
        <p:origin x="114" y="47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90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0099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 charset="0"/>
        <a:ea typeface="+mn-ea"/>
        <a:cs typeface="+mn-cs"/>
      </a:defRPr>
    </a:lvl1pPr>
    <a:lvl2pPr marL="356616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 charset="0"/>
        <a:ea typeface="+mn-ea"/>
        <a:cs typeface="+mn-cs"/>
      </a:defRPr>
    </a:lvl2pPr>
    <a:lvl3pPr marL="713232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 charset="0"/>
        <a:ea typeface="+mn-ea"/>
        <a:cs typeface="+mn-cs"/>
      </a:defRPr>
    </a:lvl3pPr>
    <a:lvl4pPr marL="1069848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 charset="0"/>
        <a:ea typeface="+mn-ea"/>
        <a:cs typeface="+mn-cs"/>
      </a:defRPr>
    </a:lvl4pPr>
    <a:lvl5pPr marL="1426464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 charset="0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4"/>
          <a:stretch/>
        </p:blipFill>
        <p:spPr>
          <a:xfrm>
            <a:off x="114300" y="3048000"/>
            <a:ext cx="8931275" cy="2246808"/>
          </a:xfrm>
          <a:prstGeom prst="rect">
            <a:avLst/>
          </a:prstGeom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583"/>
            <a:ext cx="9144000" cy="57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6" y="5396179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4" y="2700131"/>
            <a:ext cx="4537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Steinbuch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Centre</a:t>
            </a:r>
            <a:r>
              <a:rPr lang="en-US" sz="110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for Computing</a:t>
            </a:r>
            <a:r>
              <a:rPr lang="en-US" sz="1100" baseline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1100" baseline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100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Dr Marcus Hardt</a:t>
            </a:r>
            <a:endParaRPr lang="de-DE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6" y="5414700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9" y="277814"/>
            <a:ext cx="1376362" cy="62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4" y="277812"/>
            <a:ext cx="2089150" cy="479954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277812"/>
            <a:ext cx="6116638" cy="479954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998802"/>
            <a:ext cx="4102100" cy="407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4" y="998802"/>
            <a:ext cx="4102100" cy="407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6" y="277814"/>
            <a:ext cx="6911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4" y="998802"/>
            <a:ext cx="8356600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6" y="5371042"/>
            <a:ext cx="325438" cy="17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‹#›</a:t>
            </a:fld>
            <a:endParaRPr lang="de-DE" sz="900" b="1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6700" y="284428"/>
            <a:ext cx="86518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6875" y="1181100"/>
            <a:ext cx="83804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smtClean="0">
                <a:solidFill>
                  <a:schemeClr val="tx2"/>
                </a:solidFill>
                <a:latin typeface="Calibri" panose="020F0502020204030204" pitchFamily="34" charset="0"/>
              </a:rPr>
              <a:t>HDF-AAI-KOM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1778002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Missing points for low risk services...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Withdraw users consent</a:t>
            </a:r>
          </a:p>
          <a:p>
            <a:pPr lvl="1"/>
            <a:r>
              <a:rPr lang="en-US" smtClean="0"/>
              <a:t>Must lead to removing all deployed accounts</a:t>
            </a:r>
          </a:p>
          <a:p>
            <a:r>
              <a:rPr lang="en-US" smtClean="0"/>
              <a:t>Uros slide 23</a:t>
            </a:r>
          </a:p>
          <a:p>
            <a:pPr lvl="1"/>
            <a:r>
              <a:rPr lang="en-US" smtClean="0"/>
              <a:t>Harmonise the AUP</a:t>
            </a:r>
          </a:p>
          <a:p>
            <a:pPr lvl="1"/>
            <a:r>
              <a:rPr lang="en-US" smtClean="0"/>
              <a:t>Security Policy</a:t>
            </a:r>
          </a:p>
          <a:p>
            <a:pPr lvl="1"/>
            <a:r>
              <a:rPr lang="en-US" smtClean="0"/>
              <a:t>Traceability and logging policy</a:t>
            </a:r>
          </a:p>
          <a:p>
            <a:pPr lvl="1"/>
            <a:r>
              <a:rPr lang="en-US" smtClean="0"/>
              <a:t>Personal data</a:t>
            </a:r>
          </a:p>
          <a:p>
            <a:pPr lvl="1"/>
            <a:r>
              <a:rPr lang="en-US" smtClean="0"/>
              <a:t>Acceptable Authentication Asusrance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Community Membership Management</a:t>
            </a:r>
          </a:p>
          <a:p>
            <a:pPr lvl="1"/>
            <a:r>
              <a:rPr lang="en-US" smtClean="0"/>
              <a:t>Community Operations Security</a:t>
            </a:r>
          </a:p>
          <a:p>
            <a:r>
              <a:rPr lang="en-US" smtClean="0"/>
              <a:t>Verfahrensverzeichnis</a:t>
            </a:r>
          </a:p>
          <a:p>
            <a:pPr lvl="1"/>
            <a:r>
              <a:rPr lang="en-US" smtClean="0"/>
              <a:t>Should there be a draft for a common one</a:t>
            </a:r>
          </a:p>
          <a:p>
            <a:pPr lvl="1"/>
            <a:r>
              <a:rPr lang="en-US" smtClean="0"/>
              <a:t>Or even a fully 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Wednesday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6875" y="1181100"/>
            <a:ext cx="83804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smtClean="0">
                <a:solidFill>
                  <a:schemeClr val="tx2"/>
                </a:solidFill>
                <a:latin typeface="Calibri" panose="020F0502020204030204" pitchFamily="34" charset="0"/>
              </a:rPr>
              <a:t>An architecture model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1778002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Examples (CERN, Elixir, Dariah, ...) show:</a:t>
            </a:r>
          </a:p>
          <a:p>
            <a:pPr lvl="1"/>
            <a:r>
              <a:rPr lang="en-US" b="1" smtClean="0"/>
              <a:t>Distributed users </a:t>
            </a:r>
            <a:r>
              <a:rPr lang="en-US" smtClean="0"/>
              <a:t>need to</a:t>
            </a:r>
          </a:p>
          <a:p>
            <a:pPr lvl="1"/>
            <a:r>
              <a:rPr lang="en-US" b="1"/>
              <a:t>a</a:t>
            </a:r>
            <a:r>
              <a:rPr lang="en-US" b="1" smtClean="0"/>
              <a:t>ccess and </a:t>
            </a:r>
            <a:r>
              <a:rPr lang="en-US" b="1" u="sng" smtClean="0"/>
              <a:t>share with peers</a:t>
            </a:r>
            <a:r>
              <a:rPr lang="en-US" b="1" smtClean="0"/>
              <a:t> </a:t>
            </a:r>
            <a:r>
              <a:rPr lang="en-US" smtClean="0"/>
              <a:t>datasets stored at</a:t>
            </a:r>
          </a:p>
          <a:p>
            <a:pPr lvl="1"/>
            <a:r>
              <a:rPr lang="en-US" b="1"/>
              <a:t>d</a:t>
            </a:r>
            <a:r>
              <a:rPr lang="en-US" b="1" smtClean="0"/>
              <a:t>istributed computer centres.</a:t>
            </a:r>
          </a:p>
          <a:p>
            <a:pPr lvl="1"/>
            <a:r>
              <a:rPr lang="en-US" smtClean="0"/>
              <a:t>Analyse datasets</a:t>
            </a:r>
          </a:p>
          <a:p>
            <a:r>
              <a:rPr lang="en-US" smtClean="0"/>
              <a:t>In particular:</a:t>
            </a:r>
          </a:p>
          <a:p>
            <a:pPr lvl="1"/>
            <a:r>
              <a:rPr lang="en-US" b="1" smtClean="0"/>
              <a:t>Sharing: PI from centre A gives user from centre B access to data stored at centre C</a:t>
            </a:r>
          </a:p>
          <a:p>
            <a:pPr lvl="1"/>
            <a:r>
              <a:rPr lang="en-US" smtClean="0"/>
              <a:t>PIs do not want to talk to </a:t>
            </a:r>
            <a:r>
              <a:rPr lang="en-US" b="1" smtClean="0"/>
              <a:t>any</a:t>
            </a:r>
            <a:r>
              <a:rPr lang="en-US" smtClean="0"/>
              <a:t> IT to get this done</a:t>
            </a:r>
          </a:p>
          <a:p>
            <a:endParaRPr lang="en-US"/>
          </a:p>
          <a:p>
            <a:r>
              <a:rPr lang="en-US" smtClean="0"/>
              <a:t>Therefore we need to establish federated identity mangement in HDF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9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SAML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998802"/>
            <a:ext cx="8356600" cy="4297098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Users are in SAML</a:t>
            </a:r>
          </a:p>
          <a:p>
            <a:pPr lvl="1"/>
            <a:r>
              <a:rPr lang="en-US" smtClean="0"/>
              <a:t>213 IdPs in Germany</a:t>
            </a:r>
          </a:p>
          <a:p>
            <a:pPr lvl="1"/>
            <a:r>
              <a:rPr lang="en-US" smtClean="0"/>
              <a:t>All our centres have one, too</a:t>
            </a:r>
          </a:p>
          <a:p>
            <a:r>
              <a:rPr lang="en-US" smtClean="0"/>
              <a:t>Services require more than SAML can deliver</a:t>
            </a:r>
          </a:p>
          <a:p>
            <a:pPr lvl="1"/>
            <a:r>
              <a:rPr lang="en-US" smtClean="0"/>
              <a:t>SAML was designed for web</a:t>
            </a:r>
          </a:p>
          <a:p>
            <a:pPr lvl="1"/>
            <a:r>
              <a:rPr lang="en-US" smtClean="0"/>
              <a:t>Problems with</a:t>
            </a:r>
          </a:p>
          <a:p>
            <a:pPr lvl="2"/>
            <a:r>
              <a:rPr lang="en-US" smtClean="0"/>
              <a:t>Scalable attribute release</a:t>
            </a:r>
          </a:p>
          <a:p>
            <a:pPr lvl="2"/>
            <a:r>
              <a:rPr lang="en-US" smtClean="0"/>
              <a:t>Commandline access</a:t>
            </a:r>
          </a:p>
          <a:p>
            <a:pPr lvl="2"/>
            <a:r>
              <a:rPr lang="en-US" smtClean="0"/>
              <a:t>API authentication</a:t>
            </a:r>
          </a:p>
          <a:p>
            <a:pPr lvl="2"/>
            <a:r>
              <a:rPr lang="en-US" smtClean="0"/>
              <a:t>Delegation</a:t>
            </a:r>
          </a:p>
          <a:p>
            <a:pPr lvl="2"/>
            <a:r>
              <a:rPr lang="en-US" smtClean="0"/>
              <a:t>Existing services</a:t>
            </a:r>
          </a:p>
          <a:p>
            <a:pPr lvl="3"/>
            <a:r>
              <a:rPr lang="en-US" smtClean="0"/>
              <a:t>SSH</a:t>
            </a:r>
          </a:p>
          <a:p>
            <a:pPr lvl="3"/>
            <a:r>
              <a:rPr lang="en-US" smtClean="0"/>
              <a:t>Grid / X.509</a:t>
            </a:r>
          </a:p>
          <a:p>
            <a:pPr lvl="3"/>
            <a:r>
              <a:rPr lang="en-US" smtClean="0"/>
              <a:t>S3</a:t>
            </a:r>
          </a:p>
          <a:p>
            <a:pPr lvl="2"/>
            <a:r>
              <a:rPr lang="en-US" smtClean="0"/>
              <a:t>Upcoming services</a:t>
            </a:r>
          </a:p>
          <a:p>
            <a:pPr lvl="3"/>
            <a:r>
              <a:rPr lang="en-US" smtClean="0"/>
              <a:t>OpenStack</a:t>
            </a:r>
          </a:p>
          <a:p>
            <a:pPr lvl="2"/>
            <a:endParaRPr lang="en-US" smtClean="0"/>
          </a:p>
          <a:p>
            <a:endParaRPr lang="de-DE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24514" y="1585251"/>
            <a:ext cx="3124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Saml is excellent for</a:t>
            </a:r>
          </a:p>
          <a:p>
            <a:pPr lvl="1"/>
            <a:r>
              <a:rPr lang="en-US" kern="0" smtClean="0"/>
              <a:t>Describing users</a:t>
            </a:r>
          </a:p>
          <a:p>
            <a:pPr lvl="1"/>
            <a:r>
              <a:rPr lang="en-US" kern="0" smtClean="0"/>
              <a:t>Policy modeling</a:t>
            </a:r>
          </a:p>
          <a:p>
            <a:pPr lvl="1"/>
            <a:r>
              <a:rPr lang="en-US" kern="0" smtClean="0"/>
              <a:t>Privacy awareness</a:t>
            </a:r>
          </a:p>
          <a:p>
            <a:endParaRPr lang="de-DE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40401" y="3848100"/>
            <a:ext cx="31242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International dimension</a:t>
            </a:r>
          </a:p>
          <a:p>
            <a:pPr lvl="1"/>
            <a:r>
              <a:rPr lang="en-US"/>
              <a:t>Whatever we do must be interoperable with European </a:t>
            </a:r>
            <a:r>
              <a:rPr lang="en-US" smtClean="0"/>
              <a:t>initiatives</a:t>
            </a:r>
            <a:endParaRPr lang="de-DE" kern="0"/>
          </a:p>
        </p:txBody>
      </p:sp>
    </p:spTree>
    <p:extLst>
      <p:ext uri="{BB962C8B-B14F-4D97-AF65-F5344CB8AC3E}">
        <p14:creationId xmlns:p14="http://schemas.microsoft.com/office/powerpoint/2010/main" val="10678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design considerations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one central SP for whole HDF</a:t>
            </a:r>
          </a:p>
          <a:p>
            <a:pPr lvl="1"/>
            <a:r>
              <a:rPr lang="en-US" smtClean="0"/>
              <a:t>Addresses attribute release</a:t>
            </a:r>
          </a:p>
          <a:p>
            <a:r>
              <a:rPr lang="en-US" smtClean="0"/>
              <a:t>This SP acts as an IdP for all SPs in HDF</a:t>
            </a:r>
          </a:p>
          <a:p>
            <a:pPr lvl="1"/>
            <a:r>
              <a:rPr lang="en-US" smtClean="0"/>
              <a:t>SP-IdP Proxy (in line with AARC Blueprint Architectures)</a:t>
            </a:r>
          </a:p>
          <a:p>
            <a:pPr lvl="1"/>
            <a:r>
              <a:rPr lang="en-US" smtClean="0"/>
              <a:t>May expose additional authentication protocols</a:t>
            </a:r>
          </a:p>
          <a:p>
            <a:pPr lvl="2"/>
            <a:r>
              <a:rPr lang="en-US" smtClean="0"/>
              <a:t>OpenID connect</a:t>
            </a:r>
          </a:p>
          <a:p>
            <a:pPr lvl="3"/>
            <a:r>
              <a:rPr lang="en-US" sz="1400" smtClean="0"/>
              <a:t>Solves API and Delegation</a:t>
            </a:r>
          </a:p>
          <a:p>
            <a:pPr lvl="1"/>
            <a:r>
              <a:rPr lang="en-US" smtClean="0"/>
              <a:t>Allows user-attribute management</a:t>
            </a:r>
          </a:p>
          <a:p>
            <a:pPr lvl="2"/>
            <a:r>
              <a:rPr lang="en-US" smtClean="0"/>
              <a:t>User self management</a:t>
            </a:r>
          </a:p>
          <a:p>
            <a:pPr lvl="2"/>
            <a:r>
              <a:rPr lang="en-US" smtClean="0"/>
              <a:t>Group management</a:t>
            </a:r>
          </a:p>
          <a:p>
            <a:pPr lvl="2"/>
            <a:r>
              <a:rPr lang="en-US" smtClean="0"/>
              <a:t>Use external attribute sources</a:t>
            </a:r>
          </a:p>
          <a:p>
            <a:r>
              <a:rPr lang="en-US" smtClean="0"/>
              <a:t>Include token translation to support additional services</a:t>
            </a:r>
          </a:p>
          <a:p>
            <a:pPr lvl="1"/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5029200" y="5471160"/>
            <a:ext cx="396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https://aarc-project.eu/architecture/</a:t>
            </a:r>
          </a:p>
        </p:txBody>
      </p:sp>
    </p:spTree>
    <p:extLst>
      <p:ext uri="{BB962C8B-B14F-4D97-AF65-F5344CB8AC3E}">
        <p14:creationId xmlns:p14="http://schemas.microsoft.com/office/powerpoint/2010/main" val="19173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– is it much work?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We’re lucky: 80% is already available</a:t>
            </a:r>
          </a:p>
          <a:p>
            <a:pPr lvl="1"/>
            <a:r>
              <a:rPr lang="en-US" smtClean="0"/>
              <a:t>DFN Federation for IdPs (each HDF Partner already operates one)</a:t>
            </a:r>
          </a:p>
          <a:p>
            <a:pPr lvl="1"/>
            <a:r>
              <a:rPr lang="en-US" smtClean="0"/>
              <a:t>SP-IdP Proxies: EGI-Checkin, INDIGO-IAM, EUDAT-B2Access</a:t>
            </a:r>
          </a:p>
          <a:p>
            <a:pPr lvl="1"/>
            <a:r>
              <a:rPr lang="en-US" smtClean="0"/>
              <a:t>Token translation: WaTTS</a:t>
            </a:r>
          </a:p>
          <a:p>
            <a:r>
              <a:rPr lang="en-US" smtClean="0"/>
              <a:t>This allows</a:t>
            </a:r>
          </a:p>
          <a:p>
            <a:pPr lvl="1"/>
            <a:r>
              <a:rPr lang="en-US" smtClean="0"/>
              <a:t>Users with home-account</a:t>
            </a:r>
          </a:p>
          <a:p>
            <a:pPr lvl="1"/>
            <a:r>
              <a:rPr lang="en-US" smtClean="0"/>
              <a:t>Authenticate to</a:t>
            </a:r>
          </a:p>
          <a:p>
            <a:pPr lvl="2"/>
            <a:r>
              <a:rPr lang="en-US" smtClean="0"/>
              <a:t>SAML services (Web-portals)</a:t>
            </a:r>
          </a:p>
          <a:p>
            <a:pPr lvl="2"/>
            <a:r>
              <a:rPr lang="en-US" smtClean="0"/>
              <a:t>OpenID Connect services (Web, REST-APIs, Unicore-Grid)</a:t>
            </a:r>
          </a:p>
          <a:p>
            <a:pPr lvl="2"/>
            <a:r>
              <a:rPr lang="en-US" smtClean="0"/>
              <a:t>X.509 services (EGI-Grid)</a:t>
            </a:r>
          </a:p>
          <a:p>
            <a:pPr lvl="2"/>
            <a:r>
              <a:rPr lang="en-US" smtClean="0"/>
              <a:t>SSH (Interactive commandline)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5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architecture model</a:t>
            </a:r>
            <a:endParaRPr lang="de-D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0500"/>
            <a:ext cx="4905634" cy="51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– What is left to dao?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998802"/>
            <a:ext cx="8356600" cy="4297098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Policies</a:t>
            </a:r>
          </a:p>
          <a:p>
            <a:r>
              <a:rPr lang="en-US" smtClean="0"/>
              <a:t>Central sign-up Webpage</a:t>
            </a:r>
          </a:p>
          <a:p>
            <a:r>
              <a:rPr lang="en-US" smtClean="0"/>
              <a:t>Group management</a:t>
            </a:r>
          </a:p>
          <a:p>
            <a:pPr lvl="1"/>
            <a:r>
              <a:rPr lang="en-US" smtClean="0"/>
              <a:t>Existing solutions available</a:t>
            </a:r>
          </a:p>
          <a:p>
            <a:pPr lvl="1"/>
            <a:r>
              <a:rPr lang="en-US" smtClean="0"/>
              <a:t>Evaluation pending</a:t>
            </a:r>
          </a:p>
          <a:p>
            <a:r>
              <a:rPr lang="en-US" smtClean="0"/>
              <a:t>User Deployment method at sites</a:t>
            </a:r>
          </a:p>
          <a:p>
            <a:pPr lvl="1"/>
            <a:r>
              <a:rPr lang="en-US" smtClean="0"/>
              <a:t>Requires Policies</a:t>
            </a:r>
          </a:p>
          <a:p>
            <a:pPr lvl="1"/>
            <a:r>
              <a:rPr lang="en-US" smtClean="0"/>
              <a:t>Should respect group management</a:t>
            </a:r>
          </a:p>
          <a:p>
            <a:pPr lvl="1"/>
            <a:r>
              <a:rPr lang="en-US" smtClean="0"/>
              <a:t>Requires good integration with site user-management</a:t>
            </a:r>
          </a:p>
          <a:p>
            <a:pPr lvl="1"/>
            <a:r>
              <a:rPr lang="en-US" smtClean="0"/>
              <a:t>Ideally</a:t>
            </a:r>
          </a:p>
          <a:p>
            <a:pPr lvl="2"/>
            <a:r>
              <a:rPr lang="en-US" smtClean="0"/>
              <a:t>HDF users end up in a sites user-management</a:t>
            </a:r>
          </a:p>
          <a:p>
            <a:pPr lvl="2"/>
            <a:r>
              <a:rPr lang="en-US" smtClean="0"/>
              <a:t>Group membership enables access to services</a:t>
            </a:r>
          </a:p>
          <a:p>
            <a:pPr lvl="3"/>
            <a:r>
              <a:rPr lang="en-US" smtClean="0"/>
              <a:t>So that HDF users may only use some resources</a:t>
            </a:r>
          </a:p>
          <a:p>
            <a:pPr lvl="4"/>
            <a:r>
              <a:rPr lang="en-US" smtClean="0"/>
              <a:t>Unless the are also in group “desy” or “project x”</a:t>
            </a:r>
          </a:p>
          <a:p>
            <a:pPr lvl="3"/>
            <a:r>
              <a:rPr lang="en-US" smtClean="0"/>
              <a:t>Only create accounts for users in selected groups (&lt;=&gt; projects)</a:t>
            </a:r>
          </a:p>
          <a:p>
            <a:endParaRPr lang="de-D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81600" y="998802"/>
            <a:ext cx="3719514" cy="208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Minimal effort for everybody to join</a:t>
            </a:r>
          </a:p>
          <a:p>
            <a:r>
              <a:rPr lang="en-US" kern="0" smtClean="0"/>
              <a:t>Does not break existing stuff</a:t>
            </a:r>
          </a:p>
          <a:p>
            <a:r>
              <a:rPr lang="en-US" kern="0" smtClean="0"/>
              <a:t>Future proof: in line with</a:t>
            </a:r>
          </a:p>
          <a:p>
            <a:pPr lvl="1"/>
            <a:r>
              <a:rPr lang="en-US" kern="0" smtClean="0"/>
              <a:t>AARC AAI Blueprint</a:t>
            </a:r>
          </a:p>
          <a:p>
            <a:pPr lvl="1"/>
            <a:r>
              <a:rPr lang="en-US" kern="0" smtClean="0"/>
              <a:t>EOSC</a:t>
            </a:r>
          </a:p>
          <a:p>
            <a:pPr lvl="1"/>
            <a:endParaRPr lang="en-US" kern="0" smtClean="0"/>
          </a:p>
          <a:p>
            <a:pPr lvl="1"/>
            <a:endParaRPr lang="de-DE" kern="0"/>
          </a:p>
        </p:txBody>
      </p:sp>
    </p:spTree>
    <p:extLst>
      <p:ext uri="{BB962C8B-B14F-4D97-AF65-F5344CB8AC3E}">
        <p14:creationId xmlns:p14="http://schemas.microsoft.com/office/powerpoint/2010/main" val="15176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Demonstration setup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998802"/>
            <a:ext cx="5018086" cy="4078552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Assuming policies are in place</a:t>
            </a:r>
          </a:p>
          <a:p>
            <a:r>
              <a:rPr lang="en-US" smtClean="0"/>
              <a:t>Chosen SP-IdP Proxy implementation:</a:t>
            </a:r>
          </a:p>
          <a:p>
            <a:pPr lvl="1"/>
            <a:r>
              <a:rPr lang="en-US" smtClean="0"/>
              <a:t>B2Access </a:t>
            </a:r>
          </a:p>
          <a:p>
            <a:pPr lvl="1"/>
            <a:r>
              <a:rPr lang="en-US" smtClean="0"/>
              <a:t>(considering EGI-checkin, INDIGO-IAM)</a:t>
            </a:r>
          </a:p>
          <a:p>
            <a:r>
              <a:rPr lang="en-US" smtClean="0"/>
              <a:t>Group Management out of scope</a:t>
            </a:r>
          </a:p>
          <a:p>
            <a:r>
              <a:rPr lang="en-US" smtClean="0"/>
              <a:t>WaTTS instead of a real User Registration website</a:t>
            </a:r>
          </a:p>
          <a:p>
            <a:r>
              <a:rPr lang="en-US" smtClean="0"/>
              <a:t>User Deployment interface</a:t>
            </a:r>
          </a:p>
          <a:p>
            <a:pPr lvl="1"/>
            <a:r>
              <a:rPr lang="en-US" smtClean="0"/>
              <a:t>Requires integration with local user management system</a:t>
            </a:r>
          </a:p>
          <a:p>
            <a:pPr lvl="1"/>
            <a:r>
              <a:rPr lang="en-US" smtClean="0">
                <a:solidFill>
                  <a:srgbClr val="C00000"/>
                </a:solidFill>
              </a:rPr>
              <a:t>Each centre has to implement interface</a:t>
            </a:r>
          </a:p>
          <a:p>
            <a:pPr lvl="1"/>
            <a:r>
              <a:rPr lang="en-US" smtClean="0"/>
              <a:t>Open: Which protocol to use</a:t>
            </a:r>
          </a:p>
          <a:p>
            <a:pPr lvl="2"/>
            <a:r>
              <a:rPr lang="en-US" smtClean="0"/>
              <a:t>Candidates: SCIM, PRACE-Rest, ...</a:t>
            </a:r>
          </a:p>
          <a:p>
            <a:pPr lvl="2"/>
            <a:r>
              <a:rPr lang="en-US" smtClean="0"/>
              <a:t>Push, pull, pubsub, ...</a:t>
            </a:r>
          </a:p>
          <a:p>
            <a:pPr lvl="1"/>
            <a:endParaRPr lang="en-US" smtClean="0"/>
          </a:p>
          <a:p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06" y="1257300"/>
            <a:ext cx="3503028" cy="36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 (recap)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Today</a:t>
            </a:r>
          </a:p>
          <a:p>
            <a:pPr lvl="1"/>
            <a:r>
              <a:rPr lang="en-US" smtClean="0"/>
              <a:t>Introduction round</a:t>
            </a:r>
          </a:p>
          <a:p>
            <a:pPr lvl="1"/>
            <a:r>
              <a:rPr lang="en-US" smtClean="0"/>
              <a:t>Why is it so important what we’re doing? (Achim Streit)</a:t>
            </a:r>
          </a:p>
          <a:p>
            <a:pPr lvl="1"/>
            <a:r>
              <a:rPr lang="en-US" smtClean="0"/>
              <a:t>Motivations (Marcus Hardt)</a:t>
            </a:r>
          </a:p>
          <a:p>
            <a:pPr lvl="1"/>
            <a:r>
              <a:rPr lang="en-US" smtClean="0"/>
              <a:t>Overview on current policies and regulations (Uros Stevanovic)</a:t>
            </a:r>
          </a:p>
          <a:p>
            <a:pPr lvl="2"/>
            <a:r>
              <a:rPr lang="en-US" smtClean="0"/>
              <a:t>General Data Privacy Regulagion (GDPR)</a:t>
            </a:r>
          </a:p>
          <a:p>
            <a:pPr lvl="2"/>
            <a:r>
              <a:rPr lang="en-US" smtClean="0"/>
              <a:t>Levels of Assurance (LoA)</a:t>
            </a:r>
          </a:p>
          <a:p>
            <a:pPr lvl="1"/>
            <a:r>
              <a:rPr lang="en-US" smtClean="0"/>
              <a:t>Next steps in the DFN AAI to support LoA (Wolfgang Pempe)</a:t>
            </a:r>
          </a:p>
          <a:p>
            <a:pPr lvl="1"/>
            <a:r>
              <a:rPr lang="en-US" smtClean="0"/>
              <a:t>Discussion</a:t>
            </a:r>
          </a:p>
          <a:p>
            <a:pPr lvl="1"/>
            <a:r>
              <a:rPr lang="en-US" smtClean="0"/>
              <a:t>Decision on how to proceed</a:t>
            </a:r>
            <a:endParaRPr lang="de-DE" smtClean="0"/>
          </a:p>
          <a:p>
            <a:r>
              <a:rPr lang="en-US" smtClean="0"/>
              <a:t>Tomorrow</a:t>
            </a:r>
          </a:p>
          <a:p>
            <a:pPr lvl="1"/>
            <a:r>
              <a:rPr lang="en-US" smtClean="0"/>
              <a:t>Collect </a:t>
            </a:r>
            <a:r>
              <a:rPr lang="en-US" b="1" smtClean="0"/>
              <a:t>real</a:t>
            </a:r>
            <a:r>
              <a:rPr lang="en-US" smtClean="0"/>
              <a:t> use-cases</a:t>
            </a:r>
          </a:p>
          <a:p>
            <a:pPr lvl="1"/>
            <a:r>
              <a:rPr lang="en-US" smtClean="0"/>
              <a:t>Discuss possible architectural model (Marcus Hardt)</a:t>
            </a:r>
          </a:p>
          <a:p>
            <a:pPr lvl="1"/>
            <a:r>
              <a:rPr lang="en-US" smtClean="0"/>
              <a:t>Show demos (Diana Gudu, Bernd Schuller, Bas Wegh, Uros Stevanovic)</a:t>
            </a:r>
          </a:p>
        </p:txBody>
      </p:sp>
    </p:spTree>
    <p:extLst>
      <p:ext uri="{BB962C8B-B14F-4D97-AF65-F5344CB8AC3E}">
        <p14:creationId xmlns:p14="http://schemas.microsoft.com/office/powerpoint/2010/main" val="17295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6875" y="1181100"/>
            <a:ext cx="83804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smtClean="0">
                <a:solidFill>
                  <a:schemeClr val="tx2"/>
                </a:solidFill>
                <a:latin typeface="Calibri" panose="020F0502020204030204" pitchFamily="34" charset="0"/>
              </a:rPr>
              <a:t>Demos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1778002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1028700"/>
            <a:ext cx="8356600" cy="4078552"/>
          </a:xfrm>
        </p:spPr>
        <p:txBody>
          <a:bodyPr/>
          <a:lstStyle/>
          <a:p>
            <a:r>
              <a:rPr lang="en-US" smtClean="0"/>
              <a:t>Goals</a:t>
            </a:r>
          </a:p>
          <a:p>
            <a:pPr lvl="1"/>
            <a:r>
              <a:rPr lang="en-US" smtClean="0"/>
              <a:t>Demonstrate what is feasible using Home-Identities </a:t>
            </a:r>
            <a:r>
              <a:rPr lang="en-US"/>
              <a:t>and </a:t>
            </a:r>
            <a:r>
              <a:rPr lang="en-US" smtClean="0"/>
              <a:t>shell</a:t>
            </a:r>
            <a:endParaRPr lang="en-US"/>
          </a:p>
          <a:p>
            <a:pPr lvl="1"/>
            <a:r>
              <a:rPr lang="en-US" smtClean="0"/>
              <a:t>Harmonisation </a:t>
            </a:r>
            <a:r>
              <a:rPr lang="en-US"/>
              <a:t>between different, technology </a:t>
            </a:r>
            <a:r>
              <a:rPr lang="en-US" smtClean="0"/>
              <a:t>bound identifications</a:t>
            </a:r>
          </a:p>
          <a:p>
            <a:pPr lvl="2"/>
            <a:r>
              <a:rPr lang="en-US" smtClean="0"/>
              <a:t>SSH, X.509</a:t>
            </a:r>
            <a:r>
              <a:rPr lang="en-US"/>
              <a:t>, </a:t>
            </a:r>
            <a:r>
              <a:rPr lang="en-US" smtClean="0"/>
              <a:t>OIDC</a:t>
            </a:r>
          </a:p>
          <a:p>
            <a:r>
              <a:rPr lang="en-US" smtClean="0"/>
              <a:t>Demos </a:t>
            </a:r>
          </a:p>
          <a:p>
            <a:pPr lvl="1"/>
            <a:r>
              <a:rPr lang="en-US" smtClean="0"/>
              <a:t>(all using home-ID and b2access as SP-IdP Proxy)</a:t>
            </a:r>
          </a:p>
          <a:p>
            <a:pPr lvl="1"/>
            <a:r>
              <a:rPr lang="en-US" smtClean="0"/>
              <a:t>(all assuming that policy problems are solved)</a:t>
            </a:r>
          </a:p>
          <a:p>
            <a:pPr lvl="1"/>
            <a:r>
              <a:rPr lang="en-US" smtClean="0"/>
              <a:t>Using WaTTS token translation</a:t>
            </a:r>
          </a:p>
          <a:p>
            <a:pPr lvl="2"/>
            <a:r>
              <a:rPr lang="en-US" smtClean="0"/>
              <a:t>SSH</a:t>
            </a:r>
          </a:p>
          <a:p>
            <a:pPr lvl="2"/>
            <a:r>
              <a:rPr lang="en-US" smtClean="0"/>
              <a:t>Unicore-FTP</a:t>
            </a:r>
          </a:p>
          <a:p>
            <a:pPr lvl="2"/>
            <a:r>
              <a:rPr lang="en-US" smtClean="0"/>
              <a:t>GridFTP</a:t>
            </a:r>
          </a:p>
          <a:p>
            <a:pPr lvl="1"/>
            <a:r>
              <a:rPr lang="en-US" smtClean="0"/>
              <a:t>dCache</a:t>
            </a:r>
          </a:p>
          <a:p>
            <a:pPr lvl="1"/>
            <a:r>
              <a:rPr lang="en-US" smtClean="0"/>
              <a:t>OpenStack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7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Registration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2" y="998802"/>
            <a:ext cx="4484687" cy="4078552"/>
          </a:xfrm>
        </p:spPr>
        <p:txBody>
          <a:bodyPr/>
          <a:lstStyle/>
          <a:p>
            <a:r>
              <a:rPr lang="en-US" sz="2000" smtClean="0"/>
              <a:t>User goes to “registration webpage”</a:t>
            </a:r>
          </a:p>
          <a:p>
            <a:pPr lvl="1"/>
            <a:r>
              <a:rPr lang="en-US" sz="1600" smtClean="0"/>
              <a:t>Mimicked by WaTTS </a:t>
            </a:r>
            <a:endParaRPr lang="de-DE" sz="160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31" y="739732"/>
            <a:ext cx="4369792" cy="4549775"/>
          </a:xfrm>
        </p:spPr>
      </p:pic>
    </p:spTree>
    <p:extLst>
      <p:ext uri="{BB962C8B-B14F-4D97-AF65-F5344CB8AC3E}">
        <p14:creationId xmlns:p14="http://schemas.microsoft.com/office/powerpoint/2010/main" val="6185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Registration</a:t>
            </a:r>
            <a:endParaRPr lang="de-DE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User goes to “registration webpage”</a:t>
            </a:r>
          </a:p>
          <a:p>
            <a:pPr lvl="1"/>
            <a:r>
              <a:rPr lang="en-US" sz="1600" kern="0" smtClean="0"/>
              <a:t>Mimicked by WaTTS </a:t>
            </a:r>
            <a:endParaRPr lang="de-DE" sz="1600" ker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227"/>
            <a:ext cx="2034363" cy="1874520"/>
          </a:xfrm>
          <a:prstGeom prst="rect">
            <a:avLst/>
          </a:prstGeom>
        </p:spPr>
      </p:pic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3" y="746125"/>
            <a:ext cx="4231667" cy="4549775"/>
          </a:xfrm>
        </p:spPr>
      </p:pic>
    </p:spTree>
    <p:extLst>
      <p:ext uri="{BB962C8B-B14F-4D97-AF65-F5344CB8AC3E}">
        <p14:creationId xmlns:p14="http://schemas.microsoft.com/office/powerpoint/2010/main" val="42303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Registration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User goes to “registration webpage”</a:t>
            </a:r>
          </a:p>
          <a:p>
            <a:pPr lvl="1"/>
            <a:r>
              <a:rPr lang="en-US" sz="1600" kern="0" smtClean="0"/>
              <a:t>Mimicked by WaTTS </a:t>
            </a:r>
          </a:p>
          <a:p>
            <a:r>
              <a:rPr lang="en-US" sz="2000" kern="0" smtClean="0"/>
              <a:t>User chooses to authenticate at b2access SP-IdP Proxy</a:t>
            </a:r>
          </a:p>
          <a:p>
            <a:pPr lvl="1"/>
            <a:endParaRPr lang="de-DE" sz="1600" ker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480"/>
            <a:ext cx="2034363" cy="187452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3" y="746125"/>
            <a:ext cx="4231667" cy="4549775"/>
          </a:xfrm>
        </p:spPr>
      </p:pic>
    </p:spTree>
    <p:extLst>
      <p:ext uri="{BB962C8B-B14F-4D97-AF65-F5344CB8AC3E}">
        <p14:creationId xmlns:p14="http://schemas.microsoft.com/office/powerpoint/2010/main" val="25270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Registration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User goes to “registration webpage”</a:t>
            </a:r>
          </a:p>
          <a:p>
            <a:pPr lvl="1"/>
            <a:r>
              <a:rPr lang="en-US" sz="1600" kern="0" smtClean="0"/>
              <a:t>Mimicked by WaTTS </a:t>
            </a:r>
          </a:p>
          <a:p>
            <a:r>
              <a:rPr lang="en-US" sz="2000" kern="0"/>
              <a:t>User </a:t>
            </a:r>
            <a:r>
              <a:rPr lang="en-US" sz="2000" kern="0" smtClean="0"/>
              <a:t>selects to </a:t>
            </a:r>
            <a:r>
              <a:rPr lang="en-US" sz="2000" kern="0"/>
              <a:t>authenticate at b2access SP-IdP Proxy</a:t>
            </a:r>
          </a:p>
          <a:p>
            <a:r>
              <a:rPr lang="en-US" sz="2000" kern="0" smtClean="0"/>
              <a:t>To log into the proxy, user selects home-institute</a:t>
            </a:r>
            <a:endParaRPr lang="de-DE" sz="2000" ker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480"/>
            <a:ext cx="2034363" cy="187452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30" y="746125"/>
            <a:ext cx="4216152" cy="4549775"/>
          </a:xfrm>
        </p:spPr>
      </p:pic>
    </p:spTree>
    <p:extLst>
      <p:ext uri="{BB962C8B-B14F-4D97-AF65-F5344CB8AC3E}">
        <p14:creationId xmlns:p14="http://schemas.microsoft.com/office/powerpoint/2010/main" val="2752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Registration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User goes to “registration webpage”</a:t>
            </a:r>
          </a:p>
          <a:p>
            <a:pPr lvl="1"/>
            <a:r>
              <a:rPr lang="en-US" sz="1600" kern="0" smtClean="0"/>
              <a:t>Mimicked by WaTTS </a:t>
            </a:r>
          </a:p>
          <a:p>
            <a:r>
              <a:rPr lang="en-US" sz="2000" kern="0"/>
              <a:t>User selects to authenticate at b2access SP-IdP Proxy</a:t>
            </a:r>
          </a:p>
          <a:p>
            <a:r>
              <a:rPr lang="en-US" sz="2000" kern="0"/>
              <a:t>To log into the proxy, user selects home-institute</a:t>
            </a:r>
            <a:endParaRPr lang="de-DE" sz="2000" kern="0"/>
          </a:p>
          <a:p>
            <a:r>
              <a:rPr lang="en-US" sz="2000" kern="0" smtClean="0"/>
              <a:t>Attribute release + redirect back</a:t>
            </a:r>
            <a:endParaRPr lang="de-DE" sz="2000" ker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3" y="746125"/>
            <a:ext cx="4231667" cy="4549775"/>
          </a:xfrm>
        </p:spPr>
      </p:pic>
    </p:spTree>
    <p:extLst>
      <p:ext uri="{BB962C8B-B14F-4D97-AF65-F5344CB8AC3E}">
        <p14:creationId xmlns:p14="http://schemas.microsoft.com/office/powerpoint/2010/main" val="41364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Registration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User goes to “registration webpage”</a:t>
            </a:r>
          </a:p>
          <a:p>
            <a:pPr lvl="1"/>
            <a:r>
              <a:rPr lang="en-US" sz="1600" kern="0" smtClean="0"/>
              <a:t>Mimicked by WaTTS </a:t>
            </a:r>
          </a:p>
          <a:p>
            <a:r>
              <a:rPr lang="en-US" sz="2000" kern="0"/>
              <a:t>User selects to authenticate at b2access SP-IdP Proxy</a:t>
            </a:r>
          </a:p>
          <a:p>
            <a:r>
              <a:rPr lang="en-US" sz="2000" kern="0"/>
              <a:t>To log into the proxy, user selects home-institute</a:t>
            </a:r>
            <a:endParaRPr lang="de-DE" sz="2000" kern="0"/>
          </a:p>
          <a:p>
            <a:r>
              <a:rPr lang="en-US" sz="2000" kern="0"/>
              <a:t>Attribute release + redirect </a:t>
            </a:r>
            <a:r>
              <a:rPr lang="en-US" sz="2000" kern="0" smtClean="0"/>
              <a:t>back</a:t>
            </a:r>
          </a:p>
          <a:p>
            <a:r>
              <a:rPr lang="en-US" sz="2000" kern="0"/>
              <a:t>Attribute release + redirect </a:t>
            </a:r>
            <a:r>
              <a:rPr lang="en-US" sz="2000" kern="0" smtClean="0"/>
              <a:t>back</a:t>
            </a:r>
          </a:p>
          <a:p>
            <a:endParaRPr lang="de-DE" sz="2000" kern="0"/>
          </a:p>
          <a:p>
            <a:endParaRPr lang="de-DE" sz="2000" ker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3" y="746125"/>
            <a:ext cx="4231667" cy="4549775"/>
          </a:xfrm>
        </p:spPr>
      </p:pic>
    </p:spTree>
    <p:extLst>
      <p:ext uri="{BB962C8B-B14F-4D97-AF65-F5344CB8AC3E}">
        <p14:creationId xmlns:p14="http://schemas.microsoft.com/office/powerpoint/2010/main" val="11118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Registration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User goes to “registration webpage”</a:t>
            </a:r>
          </a:p>
          <a:p>
            <a:pPr lvl="1"/>
            <a:r>
              <a:rPr lang="en-US" sz="1600" kern="0" smtClean="0"/>
              <a:t>Mimicked by WaTTS </a:t>
            </a:r>
          </a:p>
          <a:p>
            <a:r>
              <a:rPr lang="en-US" sz="2000" kern="0"/>
              <a:t>User selects to authenticate at b2access SP-IdP Proxy</a:t>
            </a:r>
          </a:p>
          <a:p>
            <a:r>
              <a:rPr lang="en-US" sz="2000" kern="0"/>
              <a:t>To log into the proxy, user selects home-institute</a:t>
            </a:r>
            <a:endParaRPr lang="de-DE" sz="2000" kern="0"/>
          </a:p>
          <a:p>
            <a:r>
              <a:rPr lang="en-US" sz="2000" kern="0"/>
              <a:t>Attribute release + redirect back</a:t>
            </a:r>
          </a:p>
          <a:p>
            <a:r>
              <a:rPr lang="en-US" sz="2000" kern="0"/>
              <a:t>Attribute release + redirect back</a:t>
            </a:r>
          </a:p>
          <a:p>
            <a:r>
              <a:rPr lang="en-US" sz="2000" kern="0" smtClean="0"/>
              <a:t>Back at WaTTS: Select “HDF” plugin</a:t>
            </a:r>
          </a:p>
          <a:p>
            <a:pPr lvl="1"/>
            <a:endParaRPr lang="de-DE" sz="1600" ker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480"/>
            <a:ext cx="2034363" cy="187452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3" y="746125"/>
            <a:ext cx="4231667" cy="4549775"/>
          </a:xfrm>
        </p:spPr>
      </p:pic>
    </p:spTree>
    <p:extLst>
      <p:ext uri="{BB962C8B-B14F-4D97-AF65-F5344CB8AC3E}">
        <p14:creationId xmlns:p14="http://schemas.microsoft.com/office/powerpoint/2010/main" val="3614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Deployment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User goes to “registration webpage”</a:t>
            </a:r>
          </a:p>
          <a:p>
            <a:pPr lvl="1"/>
            <a:r>
              <a:rPr lang="en-US" sz="1600" kern="0" smtClean="0"/>
              <a:t>Mimicked by WaTTS</a:t>
            </a:r>
          </a:p>
          <a:p>
            <a:r>
              <a:rPr lang="en-US" sz="2000" kern="0"/>
              <a:t>User selects to authenticate at b2access SP-IdP Proxy</a:t>
            </a:r>
          </a:p>
          <a:p>
            <a:r>
              <a:rPr lang="en-US" sz="2000" kern="0"/>
              <a:t>To log into the proxy, user selects home-institute</a:t>
            </a:r>
            <a:endParaRPr lang="de-DE" sz="2000" kern="0"/>
          </a:p>
          <a:p>
            <a:r>
              <a:rPr lang="en-US" sz="2000" kern="0"/>
              <a:t>Attribute release + redirect back</a:t>
            </a:r>
          </a:p>
          <a:p>
            <a:r>
              <a:rPr lang="en-US" sz="2000" kern="0"/>
              <a:t>Attribute release + redirect back</a:t>
            </a:r>
          </a:p>
          <a:p>
            <a:r>
              <a:rPr lang="en-US" sz="2000" kern="0"/>
              <a:t>Back at WaTTS: Select “HDF” </a:t>
            </a:r>
            <a:r>
              <a:rPr lang="en-US" sz="2000" kern="0" smtClean="0"/>
              <a:t>plugin</a:t>
            </a:r>
          </a:p>
          <a:p>
            <a:pPr lvl="1"/>
            <a:r>
              <a:rPr lang="en-US" sz="1600" kern="0" smtClean="0"/>
              <a:t>Deployment of account to 3 sites </a:t>
            </a:r>
            <a:endParaRPr lang="de-DE" sz="1600" ker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300"/>
            <a:ext cx="2034363" cy="187452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3" y="746125"/>
            <a:ext cx="4231667" cy="4549775"/>
          </a:xfrm>
        </p:spPr>
      </p:pic>
    </p:spTree>
    <p:extLst>
      <p:ext uri="{BB962C8B-B14F-4D97-AF65-F5344CB8AC3E}">
        <p14:creationId xmlns:p14="http://schemas.microsoft.com/office/powerpoint/2010/main" val="6178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Examples (CERN, Elixir, Dariah, ...) show:</a:t>
            </a:r>
          </a:p>
          <a:p>
            <a:pPr lvl="1"/>
            <a:r>
              <a:rPr lang="en-US" b="1" smtClean="0"/>
              <a:t>Distributed users </a:t>
            </a:r>
            <a:r>
              <a:rPr lang="en-US" smtClean="0"/>
              <a:t>need to</a:t>
            </a:r>
          </a:p>
          <a:p>
            <a:pPr lvl="1"/>
            <a:r>
              <a:rPr lang="en-US" b="1"/>
              <a:t>a</a:t>
            </a:r>
            <a:r>
              <a:rPr lang="en-US" b="1" smtClean="0"/>
              <a:t>ccess and </a:t>
            </a:r>
            <a:r>
              <a:rPr lang="en-US" b="1" u="sng" smtClean="0"/>
              <a:t>share with peers</a:t>
            </a:r>
            <a:r>
              <a:rPr lang="en-US" b="1" smtClean="0"/>
              <a:t> </a:t>
            </a:r>
            <a:r>
              <a:rPr lang="en-US" smtClean="0"/>
              <a:t>datasets stored at</a:t>
            </a:r>
          </a:p>
          <a:p>
            <a:pPr lvl="1"/>
            <a:r>
              <a:rPr lang="en-US" b="1"/>
              <a:t>d</a:t>
            </a:r>
            <a:r>
              <a:rPr lang="en-US" b="1" smtClean="0"/>
              <a:t>istributed computer centres.</a:t>
            </a:r>
          </a:p>
          <a:p>
            <a:pPr lvl="1"/>
            <a:r>
              <a:rPr lang="en-US" smtClean="0"/>
              <a:t>Analyse datasets</a:t>
            </a:r>
          </a:p>
          <a:p>
            <a:r>
              <a:rPr lang="en-US" smtClean="0"/>
              <a:t>In particular:</a:t>
            </a:r>
          </a:p>
          <a:p>
            <a:pPr lvl="1"/>
            <a:r>
              <a:rPr lang="en-US" b="1" smtClean="0"/>
              <a:t>Sharing: PI from centre A gives user from centre B access to data stored at centre C</a:t>
            </a:r>
          </a:p>
          <a:p>
            <a:pPr lvl="1"/>
            <a:r>
              <a:rPr lang="en-US" smtClean="0"/>
              <a:t>PIs do not want to talk to </a:t>
            </a:r>
            <a:r>
              <a:rPr lang="en-US" b="1" smtClean="0"/>
              <a:t>any</a:t>
            </a:r>
            <a:r>
              <a:rPr lang="en-US" smtClean="0"/>
              <a:t> IT to get this done</a:t>
            </a:r>
          </a:p>
          <a:p>
            <a:endParaRPr lang="en-US"/>
          </a:p>
          <a:p>
            <a:r>
              <a:rPr lang="en-US" smtClean="0"/>
              <a:t>Therefore we need to establish federated identity mangement in HDF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1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Deployment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User goes to “registration webpage”</a:t>
            </a:r>
          </a:p>
          <a:p>
            <a:pPr lvl="1"/>
            <a:r>
              <a:rPr lang="en-US" sz="1600" kern="0" smtClean="0"/>
              <a:t>Mimicked by WaTTS </a:t>
            </a:r>
          </a:p>
          <a:p>
            <a:r>
              <a:rPr lang="en-US" sz="2000" kern="0" smtClean="0"/>
              <a:t>User </a:t>
            </a:r>
            <a:r>
              <a:rPr lang="en-US" sz="2000" kern="0"/>
              <a:t>selects to authenticate at b2access SP-IdP Proxy</a:t>
            </a:r>
          </a:p>
          <a:p>
            <a:r>
              <a:rPr lang="en-US" sz="2000" kern="0"/>
              <a:t>To log into the proxy, user selects home-institute</a:t>
            </a:r>
            <a:endParaRPr lang="de-DE" sz="2000" kern="0"/>
          </a:p>
          <a:p>
            <a:r>
              <a:rPr lang="en-US" sz="2000" kern="0"/>
              <a:t>Attribute release + redirect back</a:t>
            </a:r>
          </a:p>
          <a:p>
            <a:r>
              <a:rPr lang="en-US" sz="2000" kern="0"/>
              <a:t>Attribute release + redirect back</a:t>
            </a:r>
          </a:p>
          <a:p>
            <a:r>
              <a:rPr lang="en-US" sz="2000" kern="0"/>
              <a:t>Back at WaTTS: Select “HDF” plugin</a:t>
            </a:r>
          </a:p>
          <a:p>
            <a:pPr lvl="1"/>
            <a:r>
              <a:rPr lang="en-US" sz="1600" kern="0"/>
              <a:t>Deployment of account to 3 sites </a:t>
            </a:r>
            <a:endParaRPr lang="de-DE" sz="1600" kern="0"/>
          </a:p>
          <a:p>
            <a:pPr marL="0" indent="0">
              <a:buNone/>
            </a:pPr>
            <a:endParaRPr lang="de-DE" sz="2000" ker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480"/>
            <a:ext cx="2034363" cy="187452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58" y="746125"/>
            <a:ext cx="4223296" cy="4549775"/>
          </a:xfrm>
        </p:spPr>
      </p:pic>
    </p:spTree>
    <p:extLst>
      <p:ext uri="{BB962C8B-B14F-4D97-AF65-F5344CB8AC3E}">
        <p14:creationId xmlns:p14="http://schemas.microsoft.com/office/powerpoint/2010/main" val="9996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SSH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Login to FZJ</a:t>
            </a:r>
            <a:endParaRPr lang="de-DE" sz="2000" kern="0"/>
          </a:p>
          <a:p>
            <a:endParaRPr lang="de-DE" sz="2000" ker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434"/>
            <a:ext cx="2895600" cy="175156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58" y="746125"/>
            <a:ext cx="4223296" cy="4549775"/>
          </a:xfrm>
        </p:spPr>
      </p:pic>
    </p:spTree>
    <p:extLst>
      <p:ext uri="{BB962C8B-B14F-4D97-AF65-F5344CB8AC3E}">
        <p14:creationId xmlns:p14="http://schemas.microsoft.com/office/powerpoint/2010/main" val="19380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UFTP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Login </a:t>
            </a:r>
            <a:r>
              <a:rPr lang="en-US" sz="2000" kern="0"/>
              <a:t>to FZJ</a:t>
            </a:r>
            <a:endParaRPr lang="de-DE" sz="2000" kern="0"/>
          </a:p>
          <a:p>
            <a:pPr lvl="1"/>
            <a:r>
              <a:rPr lang="en-US" sz="1600" kern="0" smtClean="0"/>
              <a:t>Use UFTP to transfer a file to KIT</a:t>
            </a:r>
            <a:endParaRPr lang="de-DE" sz="1600" ker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58" y="746125"/>
            <a:ext cx="4223296" cy="4549775"/>
          </a:xfrm>
        </p:spPr>
      </p:pic>
    </p:spTree>
    <p:extLst>
      <p:ext uri="{BB962C8B-B14F-4D97-AF65-F5344CB8AC3E}">
        <p14:creationId xmlns:p14="http://schemas.microsoft.com/office/powerpoint/2010/main" val="30437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GridFTP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2112" y="998802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/>
              <a:t>Login to FZJ</a:t>
            </a:r>
            <a:endParaRPr lang="de-DE" sz="2000" kern="0"/>
          </a:p>
          <a:p>
            <a:pPr lvl="1"/>
            <a:r>
              <a:rPr lang="en-US" sz="1600" kern="0"/>
              <a:t>Use UFTP to transfer a file to </a:t>
            </a:r>
            <a:r>
              <a:rPr lang="en-US" sz="1600" kern="0" smtClean="0"/>
              <a:t>KIT</a:t>
            </a:r>
          </a:p>
          <a:p>
            <a:pPr lvl="1"/>
            <a:r>
              <a:rPr lang="en-US" sz="1600" kern="0" smtClean="0"/>
              <a:t>Use GridFTP to transfer a file to KIT</a:t>
            </a:r>
          </a:p>
          <a:p>
            <a:endParaRPr lang="de-DE" sz="2000" ker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58" y="746125"/>
            <a:ext cx="4223296" cy="4549775"/>
          </a:xfrm>
        </p:spPr>
      </p:pic>
    </p:spTree>
    <p:extLst>
      <p:ext uri="{BB962C8B-B14F-4D97-AF65-F5344CB8AC3E}">
        <p14:creationId xmlns:p14="http://schemas.microsoft.com/office/powerpoint/2010/main" val="34292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Harmonised identities</a:t>
            </a:r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0526" y="983739"/>
            <a:ext cx="4484687" cy="40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/>
              <a:t>Login to FZJ</a:t>
            </a:r>
            <a:endParaRPr lang="de-DE" sz="2000" kern="0"/>
          </a:p>
          <a:p>
            <a:pPr lvl="1"/>
            <a:r>
              <a:rPr lang="en-US" sz="1600" kern="0"/>
              <a:t>Use UFTP to transfer a file to KIT</a:t>
            </a:r>
          </a:p>
          <a:p>
            <a:pPr lvl="1"/>
            <a:r>
              <a:rPr lang="en-US" sz="1600" kern="0"/>
              <a:t>Use GridFTP to transfer a file to </a:t>
            </a:r>
            <a:r>
              <a:rPr lang="en-US" sz="1600" kern="0" smtClean="0"/>
              <a:t>KIT</a:t>
            </a:r>
          </a:p>
          <a:p>
            <a:r>
              <a:rPr lang="en-US" sz="2000" kern="0" smtClean="0"/>
              <a:t>Login to KIT</a:t>
            </a:r>
          </a:p>
          <a:p>
            <a:pPr lvl="1"/>
            <a:r>
              <a:rPr lang="en-US" sz="1600" kern="0" smtClean="0"/>
              <a:t>Witness that all files are there</a:t>
            </a:r>
          </a:p>
          <a:p>
            <a:pPr lvl="1"/>
            <a:r>
              <a:rPr lang="en-US" sz="1600" kern="0" smtClean="0"/>
              <a:t>And belong to the same user!</a:t>
            </a:r>
            <a:endParaRPr lang="en-US" sz="1600" ker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58" y="746125"/>
            <a:ext cx="4223296" cy="4549775"/>
          </a:xfrm>
        </p:spPr>
      </p:pic>
    </p:spTree>
    <p:extLst>
      <p:ext uri="{BB962C8B-B14F-4D97-AF65-F5344CB8AC3E}">
        <p14:creationId xmlns:p14="http://schemas.microsoft.com/office/powerpoint/2010/main" val="26954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– OpenStack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browser to OpenStack Dashboard</a:t>
            </a:r>
          </a:p>
          <a:p>
            <a:r>
              <a:rPr lang="en-US"/>
              <a:t>Choose Indigo IAM to authenticate</a:t>
            </a:r>
          </a:p>
          <a:p>
            <a:r>
              <a:rPr lang="en-US"/>
              <a:t>Log in at home IdP</a:t>
            </a:r>
          </a:p>
          <a:p>
            <a:r>
              <a:rPr lang="en-US"/>
              <a:t>Redirect + redirect</a:t>
            </a:r>
          </a:p>
          <a:p>
            <a:r>
              <a:rPr lang="en-US"/>
              <a:t>Start </a:t>
            </a:r>
            <a:r>
              <a:rPr lang="en-US" smtClean="0"/>
              <a:t>VM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recap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nice and great, </a:t>
            </a:r>
            <a:r>
              <a:rPr lang="en-US" b="1" smtClean="0"/>
              <a:t>BUT:</a:t>
            </a:r>
          </a:p>
          <a:p>
            <a:pPr lvl="1"/>
            <a:r>
              <a:rPr lang="en-US" b="1" smtClean="0"/>
              <a:t>Policies have to be in place to enable the technology from legal and organisational point of view</a:t>
            </a:r>
          </a:p>
          <a:p>
            <a:pPr lvl="2"/>
            <a:r>
              <a:rPr lang="en-US" b="1" smtClean="0"/>
              <a:t>Security (Incident response)</a:t>
            </a:r>
          </a:p>
          <a:p>
            <a:pPr lvl="2"/>
            <a:r>
              <a:rPr lang="en-US" b="1" smtClean="0"/>
              <a:t>Identification of users</a:t>
            </a:r>
          </a:p>
          <a:p>
            <a:pPr lvl="2"/>
            <a:r>
              <a:rPr lang="en-US" b="1" smtClean="0"/>
              <a:t>Privacy</a:t>
            </a:r>
          </a:p>
          <a:p>
            <a:pPr marL="0" indent="0">
              <a:buNone/>
            </a:pP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41028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6875" y="1181100"/>
            <a:ext cx="83804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smtClean="0">
                <a:solidFill>
                  <a:schemeClr val="tx2"/>
                </a:solidFill>
                <a:latin typeface="Calibri" panose="020F0502020204030204" pitchFamily="34" charset="0"/>
              </a:rPr>
              <a:t>Conclusions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1778002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All:</a:t>
            </a:r>
          </a:p>
          <a:p>
            <a:pPr lvl="1"/>
            <a:r>
              <a:rPr lang="en-US" smtClean="0"/>
              <a:t>Policies</a:t>
            </a:r>
          </a:p>
          <a:p>
            <a:pPr lvl="2"/>
            <a:r>
              <a:rPr lang="en-US" smtClean="0"/>
              <a:t>Attribute </a:t>
            </a:r>
            <a:r>
              <a:rPr lang="en-US" dirty="0"/>
              <a:t>release + Persistent and Unique Identifiers</a:t>
            </a:r>
          </a:p>
          <a:p>
            <a:pPr lvl="3"/>
            <a:r>
              <a:rPr lang="en-US" dirty="0" smtClean="0"/>
              <a:t>Attribute release to central proxies (b2access-integration, iam.data.kit.edu)</a:t>
            </a:r>
          </a:p>
          <a:p>
            <a:pPr lvl="3"/>
            <a:r>
              <a:rPr lang="en-US" dirty="0" smtClean="0"/>
              <a:t>Check with your DPO on policies in the context of the GDPR</a:t>
            </a:r>
            <a:endParaRPr lang="en-US" dirty="0"/>
          </a:p>
          <a:p>
            <a:pPr lvl="3"/>
            <a:r>
              <a:rPr lang="en-US" dirty="0" smtClean="0"/>
              <a:t>Implement these in your </a:t>
            </a:r>
            <a:r>
              <a:rPr lang="en-US" dirty="0" err="1" smtClean="0"/>
              <a:t>IdP</a:t>
            </a:r>
            <a:endParaRPr lang="en-US" dirty="0"/>
          </a:p>
          <a:p>
            <a:pPr lvl="1"/>
            <a:r>
              <a:rPr lang="en-US" dirty="0" smtClean="0"/>
              <a:t>Establish Security Incident Response procedures (according to </a:t>
            </a:r>
            <a:r>
              <a:rPr lang="en-US" dirty="0" err="1" smtClean="0"/>
              <a:t>Sirtfi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Kick of networking of CERTS of our </a:t>
            </a:r>
            <a:r>
              <a:rPr lang="en-US" dirty="0" err="1" smtClean="0"/>
              <a:t>centres</a:t>
            </a:r>
            <a:endParaRPr lang="en-US" dirty="0"/>
          </a:p>
          <a:p>
            <a:pPr lvl="1"/>
            <a:r>
              <a:rPr lang="en-US" dirty="0" smtClean="0"/>
              <a:t>User Deployment</a:t>
            </a:r>
          </a:p>
          <a:p>
            <a:pPr lvl="2"/>
            <a:r>
              <a:rPr lang="en-US" dirty="0" smtClean="0"/>
              <a:t>Agree </a:t>
            </a:r>
            <a:r>
              <a:rPr lang="en-US" dirty="0"/>
              <a:t>on </a:t>
            </a:r>
            <a:r>
              <a:rPr lang="en-US" dirty="0" smtClean="0"/>
              <a:t>an interface</a:t>
            </a:r>
          </a:p>
          <a:p>
            <a:pPr lvl="2"/>
            <a:r>
              <a:rPr lang="en-US" dirty="0" smtClean="0"/>
              <a:t>Implement Interface at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3"/>
            <a:r>
              <a:rPr lang="en-US" b="1" u="sng" dirty="0" smtClean="0"/>
              <a:t>Integrate with HDF-services </a:t>
            </a:r>
          </a:p>
          <a:p>
            <a:r>
              <a:rPr lang="en-US" dirty="0" smtClean="0"/>
              <a:t>KIT</a:t>
            </a:r>
          </a:p>
          <a:p>
            <a:pPr lvl="1"/>
            <a:r>
              <a:rPr lang="en-US" dirty="0" smtClean="0"/>
              <a:t>Develop and Distribute the policies to partners</a:t>
            </a:r>
          </a:p>
          <a:p>
            <a:pPr marL="476250" lvl="1" indent="0">
              <a:buNone/>
            </a:pPr>
            <a:endParaRPr lang="en-US" dirty="0" smtClean="0"/>
          </a:p>
          <a:p>
            <a:r>
              <a:rPr lang="en-US" dirty="0" smtClean="0"/>
              <a:t>FZJ + KIT</a:t>
            </a:r>
          </a:p>
          <a:p>
            <a:pPr lvl="1"/>
            <a:r>
              <a:rPr lang="en-US" dirty="0" smtClean="0"/>
              <a:t>Evaluate Group Management</a:t>
            </a:r>
          </a:p>
          <a:p>
            <a:pPr lvl="2"/>
            <a:r>
              <a:rPr lang="en-US" dirty="0" smtClean="0"/>
              <a:t>b2access and </a:t>
            </a:r>
            <a:r>
              <a:rPr lang="en-US" dirty="0" err="1" smtClean="0"/>
              <a:t>iam</a:t>
            </a:r>
            <a:r>
              <a:rPr lang="en-US" dirty="0" smtClean="0"/>
              <a:t> with regard to group management</a:t>
            </a:r>
          </a:p>
          <a:p>
            <a:pPr lvl="2"/>
            <a:r>
              <a:rPr lang="en-US" dirty="0" err="1" smtClean="0"/>
              <a:t>Surfnet</a:t>
            </a:r>
            <a:r>
              <a:rPr lang="en-US" dirty="0" smtClean="0"/>
              <a:t> guys offered testing their </a:t>
            </a:r>
            <a:r>
              <a:rPr lang="en-US" dirty="0" err="1" smtClean="0"/>
              <a:t>eduteams</a:t>
            </a:r>
            <a:r>
              <a:rPr lang="en-US" dirty="0" smtClean="0"/>
              <a:t> as an Attribute Authority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6875" y="1181100"/>
            <a:ext cx="83804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smtClean="0">
                <a:solidFill>
                  <a:schemeClr val="tx2"/>
                </a:solidFill>
                <a:latin typeface="Calibri" panose="020F0502020204030204" pitchFamily="34" charset="0"/>
              </a:rPr>
              <a:t>Backupslides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1778002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boils down to technical and legal challenges:</a:t>
            </a:r>
          </a:p>
          <a:p>
            <a:pPr lvl="1"/>
            <a:r>
              <a:rPr lang="en-US" smtClean="0"/>
              <a:t>How can local accounts be provisioned?</a:t>
            </a:r>
          </a:p>
          <a:p>
            <a:pPr lvl="2"/>
            <a:r>
              <a:rPr lang="en-US" smtClean="0"/>
              <a:t>Deploy an account for a user without </a:t>
            </a:r>
            <a:r>
              <a:rPr lang="en-US" b="1" smtClean="0"/>
              <a:t>any further requirement/action?</a:t>
            </a:r>
          </a:p>
          <a:p>
            <a:pPr lvl="2"/>
            <a:r>
              <a:rPr lang="en-US" smtClean="0"/>
              <a:t>=&gt; What requirements do we have on the user identification?</a:t>
            </a:r>
          </a:p>
          <a:p>
            <a:pPr lvl="2"/>
            <a:r>
              <a:rPr lang="en-US" smtClean="0"/>
              <a:t>=&gt; Which terms of use will the user need to accept?</a:t>
            </a:r>
          </a:p>
          <a:p>
            <a:pPr lvl="1"/>
            <a:r>
              <a:rPr lang="en-US" smtClean="0"/>
              <a:t>How can group membership be handled?</a:t>
            </a:r>
            <a:endParaRPr lang="en-US"/>
          </a:p>
          <a:p>
            <a:pPr lvl="1"/>
            <a:r>
              <a:rPr lang="en-US" smtClean="0"/>
              <a:t>How to handle deprovisioning?</a:t>
            </a:r>
          </a:p>
        </p:txBody>
      </p:sp>
    </p:spTree>
    <p:extLst>
      <p:ext uri="{BB962C8B-B14F-4D97-AF65-F5344CB8AC3E}">
        <p14:creationId xmlns:p14="http://schemas.microsoft.com/office/powerpoint/2010/main" val="562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2" y="114300"/>
            <a:ext cx="7392136" cy="5181600"/>
          </a:xfrm>
        </p:spPr>
      </p:pic>
    </p:spTree>
    <p:extLst>
      <p:ext uri="{BB962C8B-B14F-4D97-AF65-F5344CB8AC3E}">
        <p14:creationId xmlns:p14="http://schemas.microsoft.com/office/powerpoint/2010/main" val="35802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Job: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Tuesday (today):</a:t>
            </a:r>
          </a:p>
          <a:p>
            <a:pPr lvl="1"/>
            <a:r>
              <a:rPr lang="en-US" smtClean="0"/>
              <a:t>How can we do this </a:t>
            </a:r>
            <a:r>
              <a:rPr lang="en-US" b="1" u="sng" smtClean="0"/>
              <a:t>legally</a:t>
            </a:r>
            <a:endParaRPr lang="en-US" smtClean="0"/>
          </a:p>
          <a:p>
            <a:pPr lvl="2"/>
            <a:r>
              <a:rPr lang="en-US" smtClean="0"/>
              <a:t>GDPR: What does it imply?</a:t>
            </a:r>
          </a:p>
          <a:p>
            <a:pPr lvl="2"/>
            <a:r>
              <a:rPr lang="en-US" smtClean="0"/>
              <a:t>Which requirements do we have on policies for</a:t>
            </a:r>
          </a:p>
          <a:p>
            <a:pPr lvl="3"/>
            <a:r>
              <a:rPr lang="en-US" smtClean="0"/>
              <a:t>Level of user identification</a:t>
            </a:r>
          </a:p>
          <a:p>
            <a:pPr lvl="3"/>
            <a:r>
              <a:rPr lang="en-US" smtClean="0"/>
              <a:t>Security incidents</a:t>
            </a:r>
          </a:p>
          <a:p>
            <a:pPr lvl="3"/>
            <a:r>
              <a:rPr lang="en-US" smtClean="0"/>
              <a:t>Terms of use / acceptable use policies</a:t>
            </a:r>
          </a:p>
          <a:p>
            <a:r>
              <a:rPr lang="en-US" smtClean="0"/>
              <a:t>Wednesday (tomorrow):</a:t>
            </a:r>
          </a:p>
          <a:p>
            <a:pPr lvl="1"/>
            <a:r>
              <a:rPr lang="en-US" smtClean="0"/>
              <a:t>How can we do this </a:t>
            </a:r>
            <a:r>
              <a:rPr lang="en-US" b="1" u="sng" smtClean="0"/>
              <a:t>technically</a:t>
            </a:r>
            <a:endParaRPr lang="en-US" smtClean="0"/>
          </a:p>
          <a:p>
            <a:pPr lvl="1"/>
            <a:r>
              <a:rPr lang="en-US" smtClean="0"/>
              <a:t>Most efficient approach</a:t>
            </a:r>
          </a:p>
          <a:p>
            <a:pPr marL="476250" lvl="1" indent="0">
              <a:buNone/>
            </a:pPr>
            <a:r>
              <a:rPr lang="en-US"/>
              <a:t> </a:t>
            </a:r>
            <a:r>
              <a:rPr lang="en-US" smtClean="0"/>
              <a:t>   =&gt; Leverage existing technologies </a:t>
            </a:r>
          </a:p>
          <a:p>
            <a:pPr marL="1381125" lvl="3" indent="0">
              <a:buNone/>
            </a:pPr>
            <a:r>
              <a:rPr lang="en-US" smtClean="0"/>
              <a:t>(No development of essential new components)</a:t>
            </a:r>
          </a:p>
          <a:p>
            <a:pPr marL="476250" lvl="1" indent="0">
              <a:buNone/>
            </a:pPr>
            <a:r>
              <a:rPr lang="en-US" smtClean="0"/>
              <a:t>    =&gt; Integrated into existing infrastructures</a:t>
            </a:r>
          </a:p>
          <a:p>
            <a:pPr marL="476250" lvl="1" indent="0">
              <a:buNone/>
            </a:pPr>
            <a:r>
              <a:rPr lang="en-US"/>
              <a:t> </a:t>
            </a:r>
            <a:r>
              <a:rPr lang="en-US" smtClean="0"/>
              <a:t>   =&gt; Integrate with future infrastructures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1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6875" y="1181100"/>
            <a:ext cx="83804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smtClean="0">
                <a:solidFill>
                  <a:schemeClr val="tx2"/>
                </a:solidFill>
                <a:latin typeface="Calibri" panose="020F0502020204030204" pitchFamily="34" charset="0"/>
              </a:rPr>
              <a:t>Policy Options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1778002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266700"/>
            <a:ext cx="6911975" cy="468313"/>
          </a:xfrm>
        </p:spPr>
        <p:txBody>
          <a:bodyPr/>
          <a:lstStyle/>
          <a:p>
            <a:r>
              <a:rPr lang="en-US" smtClean="0"/>
              <a:t>How to move forward	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 risk services &lt;=&gt; High risk services</a:t>
            </a:r>
          </a:p>
          <a:p>
            <a:pPr lvl="1"/>
            <a:r>
              <a:rPr lang="en-US" smtClean="0"/>
              <a:t>Wiki is different from VM or access to HPC</a:t>
            </a:r>
          </a:p>
          <a:p>
            <a:r>
              <a:rPr lang="en-US" smtClean="0"/>
              <a:t>For start we could go with low risk services?</a:t>
            </a:r>
          </a:p>
          <a:p>
            <a:pPr lvl="1"/>
            <a:r>
              <a:rPr lang="en-US" smtClean="0"/>
              <a:t>DFN AAI + Sirtfi + Minimal set of attributes + ...</a:t>
            </a:r>
            <a:endParaRPr lang="en-US"/>
          </a:p>
          <a:p>
            <a:r>
              <a:rPr lang="en-US" smtClean="0"/>
              <a:t>For high risk services:</a:t>
            </a:r>
          </a:p>
          <a:p>
            <a:pPr lvl="1"/>
            <a:r>
              <a:rPr lang="en-US"/>
              <a:t>Evaluate </a:t>
            </a:r>
            <a:r>
              <a:rPr lang="en-US" smtClean="0"/>
              <a:t>requirements </a:t>
            </a:r>
            <a:r>
              <a:rPr lang="en-US"/>
              <a:t>for higher quality Assurances</a:t>
            </a:r>
          </a:p>
          <a:p>
            <a:pPr lvl="2"/>
            <a:r>
              <a:rPr lang="en-US" sz="1500" smtClean="0"/>
              <a:t>Refeds assurance framework</a:t>
            </a:r>
            <a:endParaRPr lang="en-US" smtClean="0"/>
          </a:p>
          <a:p>
            <a:pPr lvl="1"/>
            <a:r>
              <a:rPr lang="en-US" smtClean="0"/>
              <a:t>Use them to introduce “higher risk services” (i.e. more expensive hardware)</a:t>
            </a:r>
          </a:p>
          <a:p>
            <a:pPr lvl="1"/>
            <a:r>
              <a:rPr lang="en-US" smtClean="0"/>
              <a:t>...using Attribute based LoA information (Option 4 of Wolfgang slide 18)</a:t>
            </a:r>
          </a:p>
          <a:p>
            <a:r>
              <a:rPr lang="en-US" smtClean="0"/>
              <a:t>Tags </a:t>
            </a:r>
            <a:r>
              <a:rPr lang="en-US"/>
              <a:t>must correspond to internationally accepted ones (REFEDS</a:t>
            </a:r>
            <a:r>
              <a:rPr lang="en-US"/>
              <a:t>, </a:t>
            </a:r>
            <a:r>
              <a:rPr lang="en-US" smtClean="0"/>
              <a:t>...)</a:t>
            </a:r>
          </a:p>
          <a:p>
            <a:pPr marL="0" indent="0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29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move forward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998802"/>
            <a:ext cx="8599486" cy="4078552"/>
          </a:xfrm>
        </p:spPr>
        <p:txBody>
          <a:bodyPr/>
          <a:lstStyle/>
          <a:p>
            <a:r>
              <a:rPr lang="en-US" smtClean="0"/>
              <a:t>Start off with DFN AAI and “Low risk services</a:t>
            </a:r>
            <a:r>
              <a:rPr lang="de-DE" smtClean="0"/>
              <a:t>“</a:t>
            </a:r>
          </a:p>
          <a:p>
            <a:r>
              <a:rPr lang="en-US" smtClean="0"/>
              <a:t>Evaluate “tags” for higher quality Assurances</a:t>
            </a:r>
          </a:p>
          <a:p>
            <a:pPr lvl="2"/>
            <a:r>
              <a:rPr lang="en-US" sz="1500"/>
              <a:t>Identifier uniqueness</a:t>
            </a:r>
          </a:p>
          <a:p>
            <a:pPr lvl="2"/>
            <a:r>
              <a:rPr lang="en-US" sz="1500"/>
              <a:t>Identity proofing and credential issuance, renewal and replacement</a:t>
            </a:r>
          </a:p>
          <a:p>
            <a:pPr lvl="2"/>
            <a:r>
              <a:rPr lang="en-US" sz="1500"/>
              <a:t>Authentication</a:t>
            </a:r>
          </a:p>
          <a:p>
            <a:pPr lvl="2"/>
            <a:r>
              <a:rPr lang="en-US" sz="1500"/>
              <a:t>Attribute quality and freshness</a:t>
            </a:r>
            <a:endParaRPr lang="en-US"/>
          </a:p>
          <a:p>
            <a:pPr lvl="1"/>
            <a:r>
              <a:rPr lang="en-US" smtClean="0"/>
              <a:t>Use them to introduce “higher risk services” (i.e. more expensive hardware)</a:t>
            </a:r>
          </a:p>
          <a:p>
            <a:r>
              <a:rPr lang="en-US" smtClean="0"/>
              <a:t>Tags must correspond to internationally accepted ones (REFEDS, ...)</a:t>
            </a:r>
          </a:p>
        </p:txBody>
      </p:sp>
    </p:spTree>
    <p:extLst>
      <p:ext uri="{BB962C8B-B14F-4D97-AF65-F5344CB8AC3E}">
        <p14:creationId xmlns:p14="http://schemas.microsoft.com/office/powerpoint/2010/main" val="275017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1609</Words>
  <Application>Microsoft Office PowerPoint</Application>
  <PresentationFormat>On-screen Show (16:10)</PresentationFormat>
  <Paragraphs>305</Paragraphs>
  <Slides>40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KIT_master_en</vt:lpstr>
      <vt:lpstr>PowerPoint Presentation</vt:lpstr>
      <vt:lpstr>Agenda (recap)</vt:lpstr>
      <vt:lpstr>Motivation</vt:lpstr>
      <vt:lpstr>Motivation</vt:lpstr>
      <vt:lpstr>Our Job:</vt:lpstr>
      <vt:lpstr>PowerPoint Presentation</vt:lpstr>
      <vt:lpstr>How to move forward </vt:lpstr>
      <vt:lpstr>How to move forward</vt:lpstr>
      <vt:lpstr>Backup Slides</vt:lpstr>
      <vt:lpstr>Missing points for low risk services...</vt:lpstr>
      <vt:lpstr>Wednesday</vt:lpstr>
      <vt:lpstr>PowerPoint Presentation</vt:lpstr>
      <vt:lpstr>Motivation</vt:lpstr>
      <vt:lpstr>SAML</vt:lpstr>
      <vt:lpstr>Architecture design considerations</vt:lpstr>
      <vt:lpstr>Architecture – is it much work?</vt:lpstr>
      <vt:lpstr>An architecture model</vt:lpstr>
      <vt:lpstr>Architecture – What is left to dao?</vt:lpstr>
      <vt:lpstr>Demonstration setup</vt:lpstr>
      <vt:lpstr>PowerPoint Presentation</vt:lpstr>
      <vt:lpstr>Demos</vt:lpstr>
      <vt:lpstr>Demo – Registration</vt:lpstr>
      <vt:lpstr>Demo – Registration</vt:lpstr>
      <vt:lpstr>Demo – Registration</vt:lpstr>
      <vt:lpstr>Demo – Registration</vt:lpstr>
      <vt:lpstr>Demo – Registration</vt:lpstr>
      <vt:lpstr>Demo – Registration</vt:lpstr>
      <vt:lpstr>Demo – Registration</vt:lpstr>
      <vt:lpstr>Demo – Deployment</vt:lpstr>
      <vt:lpstr>Demo – Deployment</vt:lpstr>
      <vt:lpstr>Demo – SSH</vt:lpstr>
      <vt:lpstr>Demo – UFTP</vt:lpstr>
      <vt:lpstr>Demo – GridFTP</vt:lpstr>
      <vt:lpstr>Demo – Harmonised identities</vt:lpstr>
      <vt:lpstr>Demo – OpenStack</vt:lpstr>
      <vt:lpstr>Demo recap</vt:lpstr>
      <vt:lpstr>PowerPoint Presentation</vt:lpstr>
      <vt:lpstr>Next steps</vt:lpstr>
      <vt:lpstr>PowerPoint Presentation</vt:lpstr>
      <vt:lpstr>PowerPoint Presentation</vt:lpstr>
    </vt:vector>
  </TitlesOfParts>
  <Company>KIT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 Mauch</dc:creator>
  <cp:lastModifiedBy>Marcus Hardt</cp:lastModifiedBy>
  <cp:revision>138</cp:revision>
  <dcterms:created xsi:type="dcterms:W3CDTF">2014-05-28T14:24:17Z</dcterms:created>
  <dcterms:modified xsi:type="dcterms:W3CDTF">2017-08-30T13:35:27Z</dcterms:modified>
</cp:coreProperties>
</file>