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314" r:id="rId2"/>
    <p:sldId id="312" r:id="rId3"/>
    <p:sldId id="316" r:id="rId4"/>
    <p:sldId id="313" r:id="rId5"/>
    <p:sldId id="315" r:id="rId6"/>
    <p:sldId id="317" r:id="rId7"/>
    <p:sldId id="318" r:id="rId8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056" autoAdjust="0"/>
  </p:normalViewPr>
  <p:slideViewPr>
    <p:cSldViewPr>
      <p:cViewPr varScale="1">
        <p:scale>
          <a:sx n="94" d="100"/>
          <a:sy n="94" d="100"/>
        </p:scale>
        <p:origin x="1492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6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5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AA3D9DF-A40C-4C9F-83B5-A18E80371AE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1083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92BF34E-3E08-4718-B0CE-5DE99595BB0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22436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itel_footer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76813"/>
            <a:ext cx="91995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HG_LOGO_weissaufblau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738" y="5945188"/>
            <a:ext cx="1538287" cy="55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597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65125" y="5148263"/>
            <a:ext cx="7159625" cy="549275"/>
          </a:xfrm>
        </p:spPr>
        <p:txBody>
          <a:bodyPr anchor="ctr"/>
          <a:lstStyle>
            <a:lvl1pPr>
              <a:defRPr sz="2100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</a:t>
            </a:r>
          </a:p>
        </p:txBody>
      </p:sp>
      <p:sp>
        <p:nvSpPr>
          <p:cNvPr id="59597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60363" y="5551488"/>
            <a:ext cx="7164387" cy="54133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UNTERTITELBEREICH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de-DE">
              <a:solidFill>
                <a:prstClr val="black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1"/>
          </p:nvPr>
        </p:nvSpPr>
        <p:spPr bwMode="auto">
          <a:xfrm>
            <a:off x="360363" y="6084888"/>
            <a:ext cx="21336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 sz="800">
                <a:solidFill>
                  <a:schemeClr val="bg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>
                <a:solidFill>
                  <a:prstClr val="white"/>
                </a:solidFill>
              </a:rPr>
              <a:t>Berlin, </a:t>
            </a:r>
            <a:fld id="{9970F4FB-6CAA-4F8E-81F0-B9C1A9DD8DA7}" type="datetime1">
              <a:rPr lang="en-GB" smtClean="0">
                <a:solidFill>
                  <a:prstClr val="white"/>
                </a:solidFill>
              </a:rPr>
              <a:pPr>
                <a:defRPr/>
              </a:pPr>
              <a:t>28/08/2017</a:t>
            </a:fld>
            <a:endParaRPr lang="de-DE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95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‹Nr.›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80000" cy="900000"/>
          </a:xfrm>
        </p:spPr>
        <p:txBody>
          <a:bodyPr anchor="ctr"/>
          <a:lstStyle>
            <a:lvl1pPr algn="l">
              <a:lnSpc>
                <a:spcPct val="100000"/>
              </a:lnSpc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" y="1548000"/>
            <a:ext cx="8280000" cy="4320000"/>
          </a:xfrm>
        </p:spPr>
        <p:txBody>
          <a:bodyPr/>
          <a:lstStyle>
            <a:lvl1pPr marL="270000" indent="-270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§"/>
              <a:defRPr sz="2000"/>
            </a:lvl1pPr>
            <a:lvl2pPr marL="539750" indent="-2730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/>
            </a:lvl2pPr>
            <a:lvl3pPr marL="806450" indent="-2730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/>
            </a:lvl3pPr>
            <a:lvl4pPr marL="8001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4pPr>
            <a:lvl5pPr marL="1338263" indent="-273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4603160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‹Nr.›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432000" y="432000"/>
            <a:ext cx="8280000" cy="900000"/>
          </a:xfrm>
        </p:spPr>
        <p:txBody>
          <a:bodyPr anchor="ctr"/>
          <a:lstStyle>
            <a:lvl1pPr algn="l">
              <a:lnSpc>
                <a:spcPct val="100000"/>
              </a:lnSpc>
              <a:defRPr baseline="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6" name="Inhaltsplatzhalter 2"/>
          <p:cNvSpPr>
            <a:spLocks noGrp="1"/>
          </p:cNvSpPr>
          <p:nvPr>
            <p:ph idx="1" hasCustomPrompt="1"/>
          </p:nvPr>
        </p:nvSpPr>
        <p:spPr>
          <a:xfrm>
            <a:off x="432000" y="1548000"/>
            <a:ext cx="8280000" cy="4320000"/>
          </a:xfrm>
        </p:spPr>
        <p:txBody>
          <a:bodyPr/>
          <a:lstStyle>
            <a:lvl1pPr marL="270000" indent="-27000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Font typeface="Wingdings" pitchFamily="2" charset="2"/>
              <a:buChar char="§"/>
              <a:defRPr sz="2000"/>
            </a:lvl1pPr>
            <a:lvl2pPr marL="539750" indent="-2730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/>
            </a:lvl2pPr>
            <a:lvl3pPr marL="806450" indent="-27305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defRPr sz="1800"/>
            </a:lvl3pPr>
            <a:lvl4pPr marL="80010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/>
            </a:lvl4pPr>
            <a:lvl5pPr marL="1338263" indent="-2730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2" name="Rechteck 1"/>
          <p:cNvSpPr/>
          <p:nvPr userDrawn="1"/>
        </p:nvSpPr>
        <p:spPr bwMode="auto">
          <a:xfrm>
            <a:off x="0" y="6743700"/>
            <a:ext cx="3035300" cy="114300"/>
          </a:xfrm>
          <a:prstGeom prst="rect">
            <a:avLst/>
          </a:prstGeom>
          <a:solidFill>
            <a:srgbClr val="FF993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indent="12700">
              <a:lnSpc>
                <a:spcPts val="2000"/>
              </a:lnSpc>
              <a:spcBef>
                <a:spcPct val="20000"/>
              </a:spcBef>
            </a:pPr>
            <a:endParaRPr lang="de-DE" sz="2400" smtClean="0">
              <a:solidFill>
                <a:srgbClr val="515151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9267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‹Nr.›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35525"/>
            <a:ext cx="9144000" cy="3168649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778633" y="260402"/>
            <a:ext cx="2082170" cy="920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feld 8"/>
          <p:cNvSpPr txBox="1"/>
          <p:nvPr userDrawn="1"/>
        </p:nvSpPr>
        <p:spPr>
          <a:xfrm>
            <a:off x="6444208" y="4780954"/>
            <a:ext cx="2577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prstClr val="white"/>
                </a:solidFill>
                <a:latin typeface="Source Sans Pro Semibold" panose="020B0603030403020204" pitchFamily="34" charset="0"/>
              </a:rPr>
              <a:t>HELMHOLTZ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de-DE" sz="1400" dirty="0" smtClean="0">
                <a:solidFill>
                  <a:srgbClr val="71A7F2"/>
                </a:solidFill>
                <a:latin typeface="Source Sans Pro Semibold" panose="020B0603030403020204" pitchFamily="34" charset="0"/>
              </a:rPr>
              <a:t>FROM DATA TO KNOWLEDGE</a:t>
            </a:r>
            <a:endParaRPr lang="de-DE" sz="1400" dirty="0">
              <a:solidFill>
                <a:srgbClr val="71A7F2"/>
              </a:solidFill>
              <a:latin typeface="Source Sans Pro Semibold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187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452320" y="6013137"/>
            <a:ext cx="1433928" cy="6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folien_foot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6225"/>
            <a:ext cx="91567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60363" y="360363"/>
            <a:ext cx="8229600" cy="900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</a:t>
            </a:r>
            <a:br>
              <a:rPr lang="de-DE" altLang="de-DE" smtClean="0"/>
            </a:br>
            <a:r>
              <a:rPr lang="de-DE" altLang="de-DE" smtClean="0"/>
              <a:t>Unterzeile manuell auf Seite umfärben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63" y="1619250"/>
            <a:ext cx="8229600" cy="395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 smtClean="0"/>
              <a:t>Die farbigen Sekundärfarben fungieren sowohl als Codierung (Navigation) innerhalb der Kommunikation als auch zur Auflockerung des gesamten visuellen Auftritts. </a:t>
            </a:r>
          </a:p>
          <a:p>
            <a:pPr lvl="1"/>
            <a:r>
              <a:rPr lang="de-DE" altLang="de-DE" dirty="0" smtClean="0"/>
              <a:t>Mastertextformat bearbeiten</a:t>
            </a:r>
          </a:p>
          <a:p>
            <a:pPr lvl="1"/>
            <a:r>
              <a:rPr lang="de-DE" altLang="de-DE" dirty="0" smtClean="0"/>
              <a:t>Als weitere Sekundärfarben ergänzen drei Grautöne Seriosität und Neutralität.</a:t>
            </a:r>
          </a:p>
          <a:p>
            <a:pPr lvl="1"/>
            <a:r>
              <a:rPr lang="de-DE" altLang="de-DE" dirty="0" smtClean="0"/>
              <a:t>Die farbigen Sekundärfarben fungieren sowohl als Codierung (Navigation) innerhalb der Kommunikation als auch zur Auflockerung des gesamten visuellen Auftritts.</a:t>
            </a:r>
          </a:p>
          <a:p>
            <a:pPr lvl="2"/>
            <a:r>
              <a:rPr lang="de-DE" altLang="de-DE" dirty="0" smtClean="0"/>
              <a:t>Punkt x</a:t>
            </a:r>
          </a:p>
          <a:p>
            <a:pPr lvl="2"/>
            <a:r>
              <a:rPr lang="de-DE" altLang="de-DE" dirty="0" smtClean="0"/>
              <a:t>Punkt y</a:t>
            </a:r>
          </a:p>
        </p:txBody>
      </p:sp>
      <p:sp>
        <p:nvSpPr>
          <p:cNvPr id="59494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0825" y="65786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bg1"/>
                </a:solidFill>
              </a:defRPr>
            </a:lvl1pPr>
          </a:lstStyle>
          <a:p>
            <a:fld id="{E6A89ACA-1E48-4C21-AAD0-D4D8DAEF91EC}" type="slidenum">
              <a:rPr lang="de-DE" altLang="de-DE" smtClean="0">
                <a:solidFill>
                  <a:prstClr val="white"/>
                </a:solidFill>
                <a:latin typeface="Arial" panose="020B0604020202020204" pitchFamily="34" charset="0"/>
              </a:rPr>
              <a:pPr/>
              <a:t>‹Nr.›</a:t>
            </a:fld>
            <a:endParaRPr lang="de-DE" altLang="de-DE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82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5pPr>
      <a:lvl6pPr marL="4572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6pPr>
      <a:lvl7pPr marL="9144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7pPr>
      <a:lvl8pPr marL="13716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8pPr>
      <a:lvl9pPr marL="1828800" algn="l" rtl="0" fontAlgn="base">
        <a:lnSpc>
          <a:spcPts val="3200"/>
        </a:lnSpc>
        <a:spcBef>
          <a:spcPct val="0"/>
        </a:spcBef>
        <a:spcAft>
          <a:spcPct val="0"/>
        </a:spcAft>
        <a:defRPr sz="3000" b="1">
          <a:solidFill>
            <a:srgbClr val="00589C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anose="05000000000000000000" pitchFamily="2" charset="2"/>
        <a:defRPr sz="26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51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2pPr>
      <a:lvl3pPr marL="901700" indent="-277813" algn="l" rtl="0" eaLnBrk="0" fontAlgn="base" hangingPunct="0">
        <a:lnSpc>
          <a:spcPts val="3000"/>
        </a:lnSpc>
        <a:spcBef>
          <a:spcPct val="20000"/>
        </a:spcBef>
        <a:spcAft>
          <a:spcPct val="20000"/>
        </a:spcAft>
        <a:buClr>
          <a:srgbClr val="00589C"/>
        </a:buClr>
        <a:buFont typeface="Wingdings" panose="05000000000000000000" pitchFamily="2" charset="2"/>
        <a:buChar char="§"/>
        <a:defRPr sz="2600">
          <a:solidFill>
            <a:schemeClr val="tx1"/>
          </a:solidFill>
          <a:latin typeface="+mn-lt"/>
          <a:cs typeface="+mn-cs"/>
        </a:defRPr>
      </a:lvl3pPr>
      <a:lvl4pPr marL="2365375" indent="-3810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925763" indent="-3810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33829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38401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42973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4754563" indent="-3810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1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432000" y="1124744"/>
            <a:ext cx="8280000" cy="90000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2pPr>
            <a:lvl3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3pPr>
            <a:lvl4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4pPr>
            <a:lvl5pPr algn="l" rtl="0" eaLnBrk="0" fontAlgn="base" hangingPunct="0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0589C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GB" kern="0" dirty="0" smtClean="0"/>
              <a:t>Helmholtz Data Federation (HDF)</a:t>
            </a:r>
          </a:p>
          <a:p>
            <a:r>
              <a:rPr lang="en-GB" sz="2400" kern="0" dirty="0" smtClean="0"/>
              <a:t>AAI Kick-Off Meeting</a:t>
            </a:r>
            <a:endParaRPr lang="en-GB" sz="2400" kern="0" dirty="0"/>
          </a:p>
        </p:txBody>
      </p:sp>
    </p:spTree>
    <p:extLst>
      <p:ext uri="{BB962C8B-B14F-4D97-AF65-F5344CB8AC3E}">
        <p14:creationId xmlns:p14="http://schemas.microsoft.com/office/powerpoint/2010/main" val="3073607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2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Helmholtz Data Federation (HDF)</a:t>
            </a:r>
            <a:endParaRPr lang="en-GB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Helmholtz Association is developing a </a:t>
            </a:r>
            <a:r>
              <a:rPr lang="en-GB" b="1" dirty="0">
                <a:solidFill>
                  <a:srgbClr val="00589C"/>
                </a:solidFill>
              </a:rPr>
              <a:t>federated research data infrastructure</a:t>
            </a:r>
            <a:r>
              <a:rPr lang="en-GB" b="1" dirty="0">
                <a:solidFill>
                  <a:schemeClr val="accent1"/>
                </a:solidFill>
              </a:rPr>
              <a:t> </a:t>
            </a:r>
            <a:r>
              <a:rPr lang="en-GB" dirty="0"/>
              <a:t>in Germany for the benefit of and </a:t>
            </a:r>
            <a:r>
              <a:rPr lang="en-GB" b="1" dirty="0">
                <a:solidFill>
                  <a:srgbClr val="00589C"/>
                </a:solidFill>
              </a:rPr>
              <a:t>open to the full German science </a:t>
            </a:r>
            <a:r>
              <a:rPr lang="en-GB" b="1" dirty="0" smtClean="0">
                <a:solidFill>
                  <a:srgbClr val="00589C"/>
                </a:solidFill>
              </a:rPr>
              <a:t>system </a:t>
            </a:r>
            <a:r>
              <a:rPr lang="en-GB" dirty="0" smtClean="0"/>
              <a:t>to promote and foster excellent science</a:t>
            </a:r>
            <a:endParaRPr lang="en-GB" dirty="0"/>
          </a:p>
          <a:p>
            <a:pPr lvl="1"/>
            <a:r>
              <a:rPr lang="en-GB" dirty="0"/>
              <a:t>Addressing community-specific requirements</a:t>
            </a:r>
          </a:p>
          <a:p>
            <a:pPr lvl="1"/>
            <a:r>
              <a:rPr lang="en-GB" dirty="0"/>
              <a:t>Finding, accessing, linking, analysing scientific multi-disciplinary data</a:t>
            </a:r>
          </a:p>
          <a:p>
            <a:pPr lvl="1"/>
            <a:r>
              <a:rPr lang="en-GB" dirty="0"/>
              <a:t>Long-term preservation, curation, availability and usability of research data</a:t>
            </a:r>
          </a:p>
          <a:p>
            <a:pPr lvl="1"/>
            <a:r>
              <a:rPr lang="en-GB" dirty="0"/>
              <a:t>Data ownership remains with the scientific disciplines</a:t>
            </a:r>
          </a:p>
          <a:p>
            <a:pPr lvl="1"/>
            <a:r>
              <a:rPr lang="en-GB" dirty="0"/>
              <a:t>Secure federation of existing data centres with uplinks to EU/Intl.</a:t>
            </a:r>
          </a:p>
          <a:p>
            <a:r>
              <a:rPr lang="en-GB" dirty="0" smtClean="0"/>
              <a:t>Comprising </a:t>
            </a:r>
            <a:r>
              <a:rPr lang="en-GB" dirty="0"/>
              <a:t>three elements</a:t>
            </a:r>
          </a:p>
          <a:p>
            <a:pPr lvl="1"/>
            <a:r>
              <a:rPr lang="en-GB" dirty="0"/>
              <a:t>1) Innovative </a:t>
            </a:r>
            <a:r>
              <a:rPr lang="en-GB" b="1" dirty="0">
                <a:solidFill>
                  <a:srgbClr val="00589C"/>
                </a:solidFill>
              </a:rPr>
              <a:t>software</a:t>
            </a:r>
            <a:r>
              <a:rPr lang="en-GB" dirty="0">
                <a:solidFill>
                  <a:srgbClr val="00589C"/>
                </a:solidFill>
              </a:rPr>
              <a:t> </a:t>
            </a:r>
            <a:r>
              <a:rPr lang="en-GB" dirty="0"/>
              <a:t>technologies for data </a:t>
            </a:r>
            <a:r>
              <a:rPr lang="en-GB" dirty="0" smtClean="0"/>
              <a:t>management</a:t>
            </a:r>
            <a:endParaRPr lang="en-GB" dirty="0"/>
          </a:p>
          <a:p>
            <a:pPr lvl="1"/>
            <a:r>
              <a:rPr lang="en-GB" dirty="0"/>
              <a:t>2) Excellent user </a:t>
            </a:r>
            <a:r>
              <a:rPr lang="en-GB" b="1" dirty="0">
                <a:solidFill>
                  <a:srgbClr val="00589C"/>
                </a:solidFill>
              </a:rPr>
              <a:t>support</a:t>
            </a:r>
            <a:r>
              <a:rPr lang="en-GB" dirty="0">
                <a:solidFill>
                  <a:srgbClr val="00589C"/>
                </a:solidFill>
              </a:rPr>
              <a:t> </a:t>
            </a:r>
            <a:r>
              <a:rPr lang="en-GB" dirty="0"/>
              <a:t>and joint R&amp;D</a:t>
            </a:r>
          </a:p>
          <a:p>
            <a:pPr lvl="1"/>
            <a:r>
              <a:rPr lang="en-GB" dirty="0"/>
              <a:t>3) Leading-edge storage and analysis </a:t>
            </a:r>
            <a:r>
              <a:rPr lang="en-GB" b="1" dirty="0">
                <a:solidFill>
                  <a:srgbClr val="00589C"/>
                </a:solidFill>
              </a:rPr>
              <a:t>hardware</a:t>
            </a:r>
          </a:p>
          <a:p>
            <a:r>
              <a:rPr lang="en-GB" dirty="0" smtClean="0"/>
              <a:t>National </a:t>
            </a:r>
            <a:r>
              <a:rPr lang="en-GB" dirty="0"/>
              <a:t>building block for </a:t>
            </a:r>
            <a:r>
              <a:rPr lang="en-GB" dirty="0" smtClean="0"/>
              <a:t>the </a:t>
            </a:r>
            <a:r>
              <a:rPr lang="en-GB" b="1" dirty="0" smtClean="0">
                <a:solidFill>
                  <a:srgbClr val="00589C"/>
                </a:solidFill>
              </a:rPr>
              <a:t>European Open Science Cloud (EOSC)</a:t>
            </a:r>
            <a:endParaRPr lang="en-GB" b="1" dirty="0">
              <a:solidFill>
                <a:srgbClr val="00589C"/>
              </a:solidFill>
            </a:endParaRPr>
          </a:p>
          <a:p>
            <a:endParaRPr lang="de-DE" dirty="0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367308"/>
            <a:ext cx="1403097" cy="4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268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3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Relevanz / Strategische Bedeutung	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Hohe </a:t>
            </a:r>
            <a:r>
              <a:rPr lang="de-DE" b="1" dirty="0">
                <a:solidFill>
                  <a:srgbClr val="00477B"/>
                </a:solidFill>
              </a:rPr>
              <a:t>strategische Bedeutung als Zukunftstechnologie im Thema „Informationsverarbeitung“ </a:t>
            </a:r>
            <a:r>
              <a:rPr lang="de-DE" dirty="0"/>
              <a:t>für die Weiterentwicklung der Helmholtz-Gemeinschaft: „… </a:t>
            </a:r>
            <a:r>
              <a:rPr lang="de-DE" dirty="0" err="1"/>
              <a:t>great</a:t>
            </a:r>
            <a:r>
              <a:rPr lang="de-DE" dirty="0"/>
              <a:t> potential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contribute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solving</a:t>
            </a:r>
            <a:r>
              <a:rPr lang="de-DE" dirty="0"/>
              <a:t> </a:t>
            </a:r>
            <a:r>
              <a:rPr lang="de-DE" dirty="0" err="1"/>
              <a:t>major</a:t>
            </a:r>
            <a:r>
              <a:rPr lang="de-DE" dirty="0"/>
              <a:t> </a:t>
            </a:r>
            <a:r>
              <a:rPr lang="de-DE" dirty="0" err="1"/>
              <a:t>challenges</a:t>
            </a:r>
            <a:r>
              <a:rPr lang="de-DE" dirty="0"/>
              <a:t> </a:t>
            </a:r>
            <a:r>
              <a:rPr lang="de-DE" dirty="0" err="1"/>
              <a:t>facing</a:t>
            </a:r>
            <a:r>
              <a:rPr lang="de-DE" dirty="0"/>
              <a:t> </a:t>
            </a:r>
            <a:r>
              <a:rPr lang="de-DE" dirty="0" err="1"/>
              <a:t>society</a:t>
            </a:r>
            <a:r>
              <a:rPr lang="de-DE" dirty="0"/>
              <a:t> (</a:t>
            </a:r>
            <a:r>
              <a:rPr lang="de-DE" dirty="0" err="1"/>
              <a:t>including</a:t>
            </a:r>
            <a:r>
              <a:rPr lang="de-DE" dirty="0"/>
              <a:t> pure </a:t>
            </a:r>
            <a:r>
              <a:rPr lang="de-DE" dirty="0" err="1"/>
              <a:t>attainment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insights</a:t>
            </a:r>
            <a:r>
              <a:rPr lang="de-DE" dirty="0"/>
              <a:t>)”</a:t>
            </a:r>
          </a:p>
          <a:p>
            <a:r>
              <a:rPr lang="de-DE" b="1" dirty="0">
                <a:solidFill>
                  <a:srgbClr val="00477B"/>
                </a:solidFill>
              </a:rPr>
              <a:t>National:</a:t>
            </a:r>
            <a:r>
              <a:rPr lang="de-DE" dirty="0"/>
              <a:t> Keimzelle für Wissenschaftsorganisationen-übergreifende, Forschungsdaten-Föderation; </a:t>
            </a:r>
            <a:r>
              <a:rPr lang="de-DE" b="1" dirty="0">
                <a:solidFill>
                  <a:srgbClr val="00477B"/>
                </a:solidFill>
              </a:rPr>
              <a:t>offen</a:t>
            </a:r>
            <a:r>
              <a:rPr lang="de-DE" dirty="0">
                <a:solidFill>
                  <a:srgbClr val="00477B"/>
                </a:solidFill>
              </a:rPr>
              <a:t> </a:t>
            </a:r>
            <a:r>
              <a:rPr lang="de-DE" dirty="0"/>
              <a:t>für Nutzer im gesamten deutschen Wissenschaftssystem</a:t>
            </a:r>
          </a:p>
          <a:p>
            <a:r>
              <a:rPr lang="de-DE" b="1" dirty="0"/>
              <a:t>International:</a:t>
            </a:r>
            <a:r>
              <a:rPr lang="de-DE" dirty="0"/>
              <a:t> „Architekten-Rolle“ und Führungsposition für Helmholtz und Deutschland im Thema Big Data; </a:t>
            </a:r>
            <a:r>
              <a:rPr lang="de-DE" b="1" dirty="0">
                <a:solidFill>
                  <a:srgbClr val="00477B"/>
                </a:solidFill>
              </a:rPr>
              <a:t>„... will </a:t>
            </a:r>
            <a:r>
              <a:rPr lang="de-DE" b="1" dirty="0" err="1">
                <a:solidFill>
                  <a:srgbClr val="00477B"/>
                </a:solidFill>
              </a:rPr>
              <a:t>be</a:t>
            </a:r>
            <a:r>
              <a:rPr lang="de-DE" b="1" dirty="0">
                <a:solidFill>
                  <a:srgbClr val="00477B"/>
                </a:solidFill>
              </a:rPr>
              <a:t> a </a:t>
            </a:r>
            <a:r>
              <a:rPr lang="de-DE" b="1" dirty="0" err="1">
                <a:solidFill>
                  <a:srgbClr val="00477B"/>
                </a:solidFill>
              </a:rPr>
              <a:t>first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example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of</a:t>
            </a:r>
            <a:r>
              <a:rPr lang="de-DE" b="1" dirty="0">
                <a:solidFill>
                  <a:srgbClr val="00477B"/>
                </a:solidFill>
              </a:rPr>
              <a:t> a national </a:t>
            </a:r>
            <a:r>
              <a:rPr lang="de-DE" b="1" dirty="0" err="1">
                <a:solidFill>
                  <a:srgbClr val="00477B"/>
                </a:solidFill>
              </a:rPr>
              <a:t>shared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research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data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infrastructure</a:t>
            </a:r>
            <a:r>
              <a:rPr lang="de-DE" b="1" dirty="0">
                <a:solidFill>
                  <a:srgbClr val="00477B"/>
                </a:solidFill>
              </a:rPr>
              <a:t> in Europe”</a:t>
            </a:r>
          </a:p>
          <a:p>
            <a:r>
              <a:rPr lang="de-DE" b="1" dirty="0">
                <a:solidFill>
                  <a:srgbClr val="00477B"/>
                </a:solidFill>
              </a:rPr>
              <a:t>„… </a:t>
            </a:r>
            <a:r>
              <a:rPr lang="de-DE" b="1" dirty="0" err="1">
                <a:solidFill>
                  <a:srgbClr val="00477B"/>
                </a:solidFill>
              </a:rPr>
              <a:t>has</a:t>
            </a:r>
            <a:r>
              <a:rPr lang="de-DE" b="1" dirty="0">
                <a:solidFill>
                  <a:srgbClr val="00477B"/>
                </a:solidFill>
              </a:rPr>
              <a:t> a </a:t>
            </a:r>
            <a:r>
              <a:rPr lang="de-DE" b="1" dirty="0" err="1">
                <a:solidFill>
                  <a:srgbClr val="00477B"/>
                </a:solidFill>
              </a:rPr>
              <a:t>unique</a:t>
            </a:r>
            <a:r>
              <a:rPr lang="de-DE" b="1" dirty="0">
                <a:solidFill>
                  <a:srgbClr val="00477B"/>
                </a:solidFill>
              </a:rPr>
              <a:t> potential </a:t>
            </a:r>
            <a:r>
              <a:rPr lang="de-DE" b="1" dirty="0" err="1">
                <a:solidFill>
                  <a:srgbClr val="00477B"/>
                </a:solidFill>
              </a:rPr>
              <a:t>to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enable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the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integration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or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br>
              <a:rPr lang="de-DE" b="1" dirty="0">
                <a:solidFill>
                  <a:srgbClr val="00477B"/>
                </a:solidFill>
              </a:rPr>
            </a:br>
            <a:r>
              <a:rPr lang="de-DE" b="1" dirty="0" err="1">
                <a:solidFill>
                  <a:srgbClr val="00477B"/>
                </a:solidFill>
              </a:rPr>
              <a:t>correlation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of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data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across</a:t>
            </a:r>
            <a:r>
              <a:rPr lang="de-DE" b="1" dirty="0">
                <a:solidFill>
                  <a:srgbClr val="00477B"/>
                </a:solidFill>
              </a:rPr>
              <a:t> </a:t>
            </a:r>
            <a:r>
              <a:rPr lang="de-DE" b="1" dirty="0" err="1">
                <a:solidFill>
                  <a:srgbClr val="00477B"/>
                </a:solidFill>
              </a:rPr>
              <a:t>disciplines</a:t>
            </a:r>
            <a:r>
              <a:rPr lang="de-DE" b="1" dirty="0">
                <a:solidFill>
                  <a:srgbClr val="00477B"/>
                </a:solidFill>
              </a:rPr>
              <a:t>”</a:t>
            </a:r>
          </a:p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367308"/>
            <a:ext cx="1403097" cy="4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770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>
          <a:prstGeom prst="rect">
            <a:avLst/>
          </a:prstGeom>
        </p:spPr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4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Initiale </a:t>
            </a:r>
            <a:r>
              <a:rPr lang="de-DE" dirty="0" err="1" smtClean="0"/>
              <a:t>Use</a:t>
            </a:r>
            <a:r>
              <a:rPr lang="de-DE" dirty="0" smtClean="0"/>
              <a:t> Cases</a:t>
            </a:r>
            <a:endParaRPr lang="de-DE" sz="2400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/>
              <a:t>Sharing of infrastructure, services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datasets </a:t>
            </a:r>
            <a:r>
              <a:rPr lang="en-US" dirty="0"/>
              <a:t>opens the way for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589C"/>
                </a:solidFill>
              </a:rPr>
              <a:t>improved cross-disciplinary </a:t>
            </a:r>
            <a:br>
              <a:rPr lang="en-US" b="1" dirty="0" smtClean="0">
                <a:solidFill>
                  <a:srgbClr val="00589C"/>
                </a:solidFill>
              </a:rPr>
            </a:br>
            <a:r>
              <a:rPr lang="en-US" b="1" dirty="0" smtClean="0">
                <a:solidFill>
                  <a:srgbClr val="00589C"/>
                </a:solidFill>
              </a:rPr>
              <a:t>working </a:t>
            </a:r>
            <a:r>
              <a:rPr lang="en-US" b="1" dirty="0">
                <a:solidFill>
                  <a:srgbClr val="00589C"/>
                </a:solidFill>
              </a:rPr>
              <a:t>and re-use of data</a:t>
            </a:r>
            <a:r>
              <a:rPr lang="en-US" dirty="0" smtClean="0"/>
              <a:t>.”</a:t>
            </a:r>
            <a:endParaRPr lang="en-US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1685" y="1052771"/>
            <a:ext cx="4007760" cy="5184506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0312" y="367308"/>
            <a:ext cx="1403097" cy="470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60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5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Arbeitsplan </a:t>
            </a:r>
            <a:br>
              <a:rPr lang="de-DE" dirty="0" smtClean="0"/>
            </a:br>
            <a:r>
              <a:rPr lang="de-DE" sz="2400" dirty="0" smtClean="0"/>
              <a:t>(wie vom EB erarbeitet und priorisiert)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367308"/>
            <a:ext cx="1403097" cy="470092"/>
          </a:xfrm>
          <a:prstGeom prst="rect">
            <a:avLst/>
          </a:prstGeom>
        </p:spPr>
      </p:pic>
      <p:pic>
        <p:nvPicPr>
          <p:cNvPr id="7" name="Grafik 6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51597"/>
            <a:ext cx="8579291" cy="3492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690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6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Arbeitsplan</a:t>
            </a:r>
            <a:br>
              <a:rPr lang="de-DE" dirty="0" smtClean="0"/>
            </a:br>
            <a:r>
              <a:rPr lang="de-DE" sz="2400" dirty="0"/>
              <a:t>(</a:t>
            </a:r>
            <a:r>
              <a:rPr lang="de-DE" sz="2400" dirty="0" smtClean="0"/>
              <a:t>wie vom EB erarbeitet und priorisiert)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367308"/>
            <a:ext cx="1403097" cy="470092"/>
          </a:xfrm>
          <a:prstGeom prst="rect">
            <a:avLst/>
          </a:prstGeom>
        </p:spPr>
      </p:pic>
      <p:pic>
        <p:nvPicPr>
          <p:cNvPr id="4" name="Grafik 3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58" y="1817285"/>
            <a:ext cx="8452284" cy="3264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11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296E4F-AF65-420B-9AB2-1CEA1CBC6749}" type="slidenum">
              <a:rPr lang="de-DE" altLang="de-DE" smtClean="0">
                <a:solidFill>
                  <a:prstClr val="white"/>
                </a:solidFill>
              </a:rPr>
              <a:pPr/>
              <a:t>7</a:t>
            </a:fld>
            <a:endParaRPr lang="de-DE" altLang="de-DE" dirty="0">
              <a:solidFill>
                <a:prstClr val="white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Arbeitsplan</a:t>
            </a:r>
            <a:br>
              <a:rPr lang="de-DE" dirty="0" smtClean="0"/>
            </a:br>
            <a:r>
              <a:rPr lang="de-DE" sz="2400" dirty="0"/>
              <a:t>(</a:t>
            </a:r>
            <a:r>
              <a:rPr lang="de-DE" sz="2400" dirty="0" smtClean="0"/>
              <a:t>wie vom EB erarbeitet und priorisiert)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80312" y="367308"/>
            <a:ext cx="1403097" cy="470092"/>
          </a:xfrm>
          <a:prstGeom prst="rect">
            <a:avLst/>
          </a:prstGeom>
        </p:spPr>
      </p:pic>
      <p:pic>
        <p:nvPicPr>
          <p:cNvPr id="6" name="Grafik 5" descr="Bildschirmausschnitt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334" y="1821305"/>
            <a:ext cx="8560240" cy="3283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589584"/>
      </p:ext>
    </p:extLst>
  </p:cSld>
  <p:clrMapOvr>
    <a:masterClrMapping/>
  </p:clrMapOvr>
</p:sld>
</file>

<file path=ppt/theme/theme1.xml><?xml version="1.0" encoding="utf-8"?>
<a:theme xmlns:a="http://schemas.openxmlformats.org/drawingml/2006/main" name="Benutzerdefiniertes Design">
  <a:themeElements>
    <a:clrScheme name="Deimos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enutzerdefiniertes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12700" algn="l" defTabSz="914400" rtl="0" eaLnBrk="1" fontAlgn="base" latinLnBrk="0" hangingPunct="1">
          <a:lnSpc>
            <a:spcPts val="2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rgbClr val="51515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enutzerdefiniertes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utzerdefiniertes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utzerdefiniertes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</Words>
  <Application>Microsoft Office PowerPoint</Application>
  <PresentationFormat>Bildschirmpräsentation (4:3)</PresentationFormat>
  <Paragraphs>31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Source Sans Pro Semibold</vt:lpstr>
      <vt:lpstr>Wingdings</vt:lpstr>
      <vt:lpstr>Benutzerdefiniertes Design</vt:lpstr>
      <vt:lpstr>PowerPoint-Präsentation</vt:lpstr>
      <vt:lpstr>Helmholtz Data Federation (HDF)</vt:lpstr>
      <vt:lpstr>Relevanz / Strategische Bedeutung </vt:lpstr>
      <vt:lpstr>Initiale Use Cases</vt:lpstr>
      <vt:lpstr>Arbeitsplan  (wie vom EB erarbeitet und priorisiert)</vt:lpstr>
      <vt:lpstr>Arbeitsplan (wie vom EB erarbeitet und priorisiert)</vt:lpstr>
      <vt:lpstr>Arbeitsplan (wie vom EB erarbeitet und priorisiert)</vt:lpstr>
    </vt:vector>
  </TitlesOfParts>
  <Company>Karlsruhe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Herrmann</dc:creator>
  <cp:lastModifiedBy>Streit</cp:lastModifiedBy>
  <cp:revision>220</cp:revision>
  <dcterms:created xsi:type="dcterms:W3CDTF">2012-03-14T13:25:35Z</dcterms:created>
  <dcterms:modified xsi:type="dcterms:W3CDTF">2017-08-28T20:31:18Z</dcterms:modified>
</cp:coreProperties>
</file>