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79" r:id="rId2"/>
    <p:sldId id="299" r:id="rId3"/>
    <p:sldId id="411" r:id="rId4"/>
    <p:sldId id="383" r:id="rId5"/>
    <p:sldId id="382" r:id="rId6"/>
    <p:sldId id="352" r:id="rId7"/>
    <p:sldId id="407" r:id="rId8"/>
    <p:sldId id="323" r:id="rId9"/>
    <p:sldId id="324" r:id="rId10"/>
    <p:sldId id="392" r:id="rId11"/>
    <p:sldId id="393" r:id="rId12"/>
    <p:sldId id="404" r:id="rId13"/>
    <p:sldId id="372" r:id="rId14"/>
    <p:sldId id="403" r:id="rId15"/>
    <p:sldId id="405" r:id="rId16"/>
  </p:sldIdLst>
  <p:sldSz cx="12192000" cy="6858000"/>
  <p:notesSz cx="7099300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275" userDrawn="1">
          <p15:clr>
            <a:srgbClr val="A4A3A4"/>
          </p15:clr>
        </p15:guide>
        <p15:guide id="2" pos="3727" userDrawn="1">
          <p15:clr>
            <a:srgbClr val="A4A3A4"/>
          </p15:clr>
        </p15:guide>
        <p15:guide id="3" pos="3953" userDrawn="1">
          <p15:clr>
            <a:srgbClr val="A4A3A4"/>
          </p15:clr>
        </p15:guide>
        <p15:guide id="4" pos="7287" userDrawn="1">
          <p15:clr>
            <a:srgbClr val="A4A3A4"/>
          </p15:clr>
        </p15:guide>
        <p15:guide id="5" pos="393" userDrawn="1">
          <p15:clr>
            <a:srgbClr val="A4A3A4"/>
          </p15:clr>
        </p15:guide>
        <p15:guide id="6" orient="horz" pos="3725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00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5" autoAdjust="0"/>
    <p:restoredTop sz="99886" autoAdjust="0"/>
  </p:normalViewPr>
  <p:slideViewPr>
    <p:cSldViewPr snapToGrid="0" showGuides="1">
      <p:cViewPr>
        <p:scale>
          <a:sx n="100" d="100"/>
          <a:sy n="100" d="100"/>
        </p:scale>
        <p:origin x="-936" y="-936"/>
      </p:cViewPr>
      <p:guideLst>
        <p:guide orient="horz" pos="1275"/>
        <p:guide orient="horz" pos="3725"/>
        <p:guide pos="3727"/>
        <p:guide pos="3953"/>
        <p:guide pos="7287"/>
        <p:guide pos="39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97" d="100"/>
          <a:sy n="97" d="100"/>
        </p:scale>
        <p:origin x="257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1250AC80-9589-41A1-8ED2-EC2076B0E8E8}" type="datetimeFigureOut">
              <a:rPr lang="de-DE" smtClean="0"/>
              <a:t>29.06.2017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C683A726-01A3-41A5-8C71-74C8A626EA4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61616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74492030-5346-4222-B1C0-77ABA51E04BA}" type="datetimeFigureOut">
              <a:rPr lang="de-DE" smtClean="0"/>
              <a:t>29.06.2017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0A1B39C8-6D5D-40E8-8D83-C1E41A39F5E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4387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14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6286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0858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5430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002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2000" y="1120776"/>
            <a:ext cx="8039624" cy="1050925"/>
          </a:xfrm>
        </p:spPr>
        <p:txBody>
          <a:bodyPr anchor="b"/>
          <a:lstStyle>
            <a:lvl1pPr algn="l">
              <a:defRPr sz="2800"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3889" y="2583180"/>
            <a:ext cx="8039624" cy="3330258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smtClean="0"/>
              <a:t>Click to edit Master subtitle style</a:t>
            </a:r>
            <a:endParaRPr lang="en-US" noProof="0" dirty="0"/>
          </a:p>
        </p:txBody>
      </p:sp>
      <p:pic>
        <p:nvPicPr>
          <p:cNvPr id="7" name="Grafik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4125" y="771527"/>
            <a:ext cx="1423988" cy="1422341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8" y="6413956"/>
            <a:ext cx="2275200" cy="120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376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cture,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23888" y="2024064"/>
            <a:ext cx="8101013" cy="3889375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23887" y="5913438"/>
            <a:ext cx="8101013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5"/>
          </p:nvPr>
        </p:nvSpPr>
        <p:spPr>
          <a:xfrm>
            <a:off x="8934451" y="2033590"/>
            <a:ext cx="2633662" cy="3879847"/>
          </a:xfrm>
        </p:spPr>
        <p:txBody>
          <a:bodyPr/>
          <a:lstStyle>
            <a:lvl1pPr marL="266700" indent="-266700">
              <a:defRPr sz="1400"/>
            </a:lvl1pPr>
            <a:lvl2pPr marL="542925" indent="-276225">
              <a:defRPr sz="1400"/>
            </a:lvl2pPr>
            <a:lvl3pPr marL="809625" indent="-266700">
              <a:defRPr sz="1400"/>
            </a:lvl3pPr>
            <a:lvl4pPr marL="990600" indent="-180975">
              <a:defRPr sz="1400"/>
            </a:lvl4pPr>
            <a:lvl5pPr marL="1162050" indent="-171450"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90024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30362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hapter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635" y="1552576"/>
            <a:ext cx="10961477" cy="3814764"/>
          </a:xfrm>
        </p:spPr>
        <p:txBody>
          <a:bodyPr anchor="ctr"/>
          <a:lstStyle>
            <a:lvl1pPr>
              <a:defRPr sz="6300"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5448300"/>
            <a:ext cx="10944225" cy="574676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4229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41166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8614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5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23888" y="2024063"/>
            <a:ext cx="10944224" cy="3889375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1350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23888" y="828675"/>
            <a:ext cx="10944224" cy="5084763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23887" y="5913438"/>
            <a:ext cx="10944225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2124035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23889" y="1196976"/>
            <a:ext cx="5292723" cy="4716463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275388" y="1196976"/>
            <a:ext cx="5292725" cy="4716463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8" name="Textplatzhalt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23888" y="5913438"/>
            <a:ext cx="5292726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5" hasCustomPrompt="1"/>
          </p:nvPr>
        </p:nvSpPr>
        <p:spPr>
          <a:xfrm>
            <a:off x="6275385" y="5913438"/>
            <a:ext cx="5292727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1700034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23887" y="2024063"/>
            <a:ext cx="5292725" cy="3062288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275389" y="2024063"/>
            <a:ext cx="5292724" cy="3062288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8" name="Textplatzhalt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23888" y="5086351"/>
            <a:ext cx="5292726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5" hasCustomPrompt="1"/>
          </p:nvPr>
        </p:nvSpPr>
        <p:spPr>
          <a:xfrm>
            <a:off x="6275385" y="5086351"/>
            <a:ext cx="5292727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3008234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1189" y="712232"/>
            <a:ext cx="10956924" cy="78054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2024064"/>
            <a:ext cx="10944224" cy="38893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noProof="0" dirty="0" smtClean="0"/>
              <a:t>Level 1</a:t>
            </a:r>
          </a:p>
          <a:p>
            <a:pPr lvl="1"/>
            <a:r>
              <a:rPr lang="en-US" noProof="0" dirty="0" smtClean="0"/>
              <a:t>Level 2</a:t>
            </a:r>
          </a:p>
          <a:p>
            <a:pPr lvl="2"/>
            <a:r>
              <a:rPr lang="en-US" noProof="0" dirty="0" smtClean="0"/>
              <a:t>Level 3</a:t>
            </a:r>
          </a:p>
          <a:p>
            <a:pPr lvl="3"/>
            <a:r>
              <a:rPr lang="en-US" noProof="0" dirty="0" smtClean="0"/>
              <a:t>Level 4</a:t>
            </a:r>
          </a:p>
          <a:p>
            <a:pPr lvl="4"/>
            <a:r>
              <a:rPr lang="en-US" noProof="0" dirty="0" smtClean="0"/>
              <a:t>Level 5</a:t>
            </a:r>
            <a:endParaRPr lang="en-US" noProof="0" dirty="0"/>
          </a:p>
        </p:txBody>
      </p:sp>
      <p:sp>
        <p:nvSpPr>
          <p:cNvPr id="9" name="Textfeld 8"/>
          <p:cNvSpPr txBox="1"/>
          <p:nvPr/>
        </p:nvSpPr>
        <p:spPr>
          <a:xfrm>
            <a:off x="11377083" y="293577"/>
            <a:ext cx="514351" cy="29379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/>
            <a:fld id="{A5DEC3FA-4FB7-4309-A077-6BB31CA8E81A}" type="slidenum">
              <a:rPr lang="en-US" sz="1600" noProof="0" smtClean="0"/>
              <a:pPr algn="r"/>
              <a:t>‹#›</a:t>
            </a:fld>
            <a:endParaRPr lang="en-US" sz="1600" noProof="0" dirty="0"/>
          </a:p>
        </p:txBody>
      </p:sp>
      <p:cxnSp>
        <p:nvCxnSpPr>
          <p:cNvPr id="11" name="Gerader Verbinder 10"/>
          <p:cNvCxnSpPr/>
          <p:nvPr/>
        </p:nvCxnSpPr>
        <p:spPr>
          <a:xfrm>
            <a:off x="623889" y="339297"/>
            <a:ext cx="5292724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2"/>
          <p:cNvCxnSpPr/>
          <p:nvPr/>
        </p:nvCxnSpPr>
        <p:spPr>
          <a:xfrm>
            <a:off x="6275389" y="339297"/>
            <a:ext cx="5292726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8" y="6413956"/>
            <a:ext cx="2275200" cy="120448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623888" y="381001"/>
            <a:ext cx="5292725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sz="900" dirty="0" smtClean="0"/>
              <a:t>Data Management Overview</a:t>
            </a:r>
            <a:endParaRPr lang="en-US" sz="900" dirty="0"/>
          </a:p>
        </p:txBody>
      </p:sp>
      <p:sp>
        <p:nvSpPr>
          <p:cNvPr id="8" name="Rechteck 7"/>
          <p:cNvSpPr/>
          <p:nvPr/>
        </p:nvSpPr>
        <p:spPr>
          <a:xfrm>
            <a:off x="6275389" y="381001"/>
            <a:ext cx="5292724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sz="900" dirty="0" err="1" smtClean="0"/>
              <a:t>K.Wrona</a:t>
            </a:r>
            <a:r>
              <a:rPr lang="en-US" sz="900" dirty="0" smtClean="0"/>
              <a:t>, 2017-05-18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926006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6" r:id="rId4"/>
    <p:sldLayoutId id="2147483667" r:id="rId5"/>
    <p:sldLayoutId id="2147483673" r:id="rId6"/>
    <p:sldLayoutId id="2147483668" r:id="rId7"/>
    <p:sldLayoutId id="2147483669" r:id="rId8"/>
    <p:sldLayoutId id="2147483670" r:id="rId9"/>
    <p:sldLayoutId id="2147483671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188" indent="-357188" algn="l" defTabSz="914400" rtl="0" eaLnBrk="1" latinLnBrk="0" hangingPunct="1">
        <a:lnSpc>
          <a:spcPct val="114000"/>
        </a:lnSpc>
        <a:spcBef>
          <a:spcPts val="1800"/>
        </a:spcBef>
        <a:buClr>
          <a:schemeClr val="bg2"/>
        </a:buClr>
        <a:buFontTx/>
        <a:buBlip>
          <a:blip r:embed="rId13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14375" indent="-357188" algn="l" defTabSz="914400" rtl="0" eaLnBrk="1" latinLnBrk="0" hangingPunct="1">
        <a:lnSpc>
          <a:spcPct val="114000"/>
        </a:lnSpc>
        <a:spcBef>
          <a:spcPts val="0"/>
        </a:spcBef>
        <a:buClr>
          <a:schemeClr val="accent2"/>
        </a:buClr>
        <a:buFontTx/>
        <a:buBlip>
          <a:blip r:embed="rId1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82663" indent="-268288" algn="l" defTabSz="914400" rtl="0" eaLnBrk="1" latinLnBrk="0" hangingPunct="1">
        <a:lnSpc>
          <a:spcPct val="114000"/>
        </a:lnSpc>
        <a:spcBef>
          <a:spcPts val="0"/>
        </a:spcBef>
        <a:buFont typeface="Arial" panose="020B0604020202020204" pitchFamily="34" charset="0"/>
        <a:buChar char="►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162050" indent="-173038" algn="l" defTabSz="914400" rtl="0" eaLnBrk="1" latinLnBrk="0" hangingPunct="1">
        <a:lnSpc>
          <a:spcPct val="114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47788" indent="-180975" algn="l" defTabSz="914400" rtl="0" eaLnBrk="1" latinLnBrk="0" hangingPunct="1">
        <a:lnSpc>
          <a:spcPct val="114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1275" userDrawn="1">
          <p15:clr>
            <a:srgbClr val="F26B43"/>
          </p15:clr>
        </p15:guide>
        <p15:guide id="2" pos="3727" userDrawn="1">
          <p15:clr>
            <a:srgbClr val="F26B43"/>
          </p15:clr>
        </p15:guide>
        <p15:guide id="3" pos="3953" userDrawn="1">
          <p15:clr>
            <a:srgbClr val="F26B43"/>
          </p15:clr>
        </p15:guide>
        <p15:guide id="4" pos="393" userDrawn="1">
          <p15:clr>
            <a:srgbClr val="F26B43"/>
          </p15:clr>
        </p15:guide>
        <p15:guide id="5" pos="7287" userDrawn="1">
          <p15:clr>
            <a:srgbClr val="F26B43"/>
          </p15:clr>
        </p15:guide>
        <p15:guide id="6" orient="horz" pos="372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3.emf"/><Relationship Id="rId4" Type="http://schemas.openxmlformats.org/officeDocument/2006/relationships/image" Target="../media/image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emf"/><Relationship Id="rId5" Type="http://schemas.openxmlformats.org/officeDocument/2006/relationships/image" Target="../media/image1.emf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ax-display.desy.de:3443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emf"/><Relationship Id="rId7" Type="http://schemas.openxmlformats.org/officeDocument/2006/relationships/image" Target="../media/image9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.emf"/><Relationship Id="rId7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3.emf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DAQ and Data </a:t>
            </a:r>
            <a:r>
              <a:rPr lang="en-GB" dirty="0" smtClean="0"/>
              <a:t>Management </a:t>
            </a:r>
            <a:r>
              <a:rPr lang="en-GB" dirty="0" smtClean="0"/>
              <a:t>Status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3889" y="2583180"/>
            <a:ext cx="8624886" cy="3330258"/>
          </a:xfrm>
        </p:spPr>
        <p:txBody>
          <a:bodyPr/>
          <a:lstStyle/>
          <a:p>
            <a:endParaRPr lang="en-GB" dirty="0" smtClean="0"/>
          </a:p>
          <a:p>
            <a:r>
              <a:rPr lang="en-GB" dirty="0" smtClean="0"/>
              <a:t>Krzysztof </a:t>
            </a:r>
            <a:r>
              <a:rPr lang="en-GB" dirty="0" smtClean="0"/>
              <a:t>Wrona, Janusz Szuba</a:t>
            </a:r>
            <a:endParaRPr lang="en-GB" dirty="0"/>
          </a:p>
          <a:p>
            <a:r>
              <a:rPr lang="en-GB" dirty="0" smtClean="0"/>
              <a:t>ITDM</a:t>
            </a:r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endParaRPr lang="en-US" dirty="0"/>
          </a:p>
          <a:p>
            <a:r>
              <a:rPr lang="en-GB" dirty="0" smtClean="0"/>
              <a:t>Schenefeld</a:t>
            </a:r>
            <a:r>
              <a:rPr lang="en-GB" dirty="0" smtClean="0"/>
              <a:t>, </a:t>
            </a:r>
            <a:r>
              <a:rPr lang="en-GB" dirty="0" smtClean="0"/>
              <a:t>30</a:t>
            </a:r>
            <a:r>
              <a:rPr lang="en-GB" dirty="0" smtClean="0"/>
              <a:t>.06.2017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1925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Offline storage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4380582"/>
              </p:ext>
            </p:extLst>
          </p:nvPr>
        </p:nvGraphicFramePr>
        <p:xfrm>
          <a:off x="623886" y="1665463"/>
          <a:ext cx="11317101" cy="353568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671079"/>
                <a:gridCol w="964602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Short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Folder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“</a:t>
                      </a:r>
                      <a:r>
                        <a:rPr lang="en-US" sz="1600" dirty="0" err="1" smtClean="0"/>
                        <a:t>dcache.raw</a:t>
                      </a:r>
                      <a:r>
                        <a:rPr lang="en-US" sz="1600" dirty="0" smtClean="0"/>
                        <a:t>”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/</a:t>
                      </a:r>
                      <a:r>
                        <a:rPr lang="en-US" sz="1600" dirty="0" err="1" smtClean="0"/>
                        <a:t>pnfs</a:t>
                      </a:r>
                      <a:r>
                        <a:rPr lang="en-US" sz="1600" dirty="0" smtClean="0"/>
                        <a:t>/desy.de/</a:t>
                      </a:r>
                      <a:r>
                        <a:rPr lang="en-US" sz="1600" dirty="0" err="1" smtClean="0"/>
                        <a:t>exfel</a:t>
                      </a:r>
                      <a:r>
                        <a:rPr lang="en-US" sz="1600" dirty="0" smtClean="0"/>
                        <a:t>/raw</a:t>
                      </a:r>
                      <a:r>
                        <a:rPr lang="en-US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/&lt;instrument&gt;</a:t>
                      </a:r>
                      <a:r>
                        <a:rPr lang="en-US" sz="1600" dirty="0" smtClean="0"/>
                        <a:t>/</a:t>
                      </a:r>
                      <a:r>
                        <a:rPr lang="en-US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&lt;</a:t>
                      </a:r>
                      <a:r>
                        <a:rPr lang="en-US" sz="16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instrument_cycle</a:t>
                      </a:r>
                      <a:r>
                        <a:rPr lang="en-US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&gt;</a:t>
                      </a:r>
                      <a:r>
                        <a:rPr lang="en-US" sz="1600" dirty="0" smtClean="0"/>
                        <a:t>/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lang="en-US" sz="160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</a:t>
                      </a:r>
                      <a:r>
                        <a:rPr lang="en-US" sz="1600" kern="12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proposal_id</a:t>
                      </a:r>
                      <a:r>
                        <a:rPr lang="en-US" sz="160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&gt;</a:t>
                      </a:r>
                      <a:endParaRPr lang="en-US" sz="16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“raw”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gpfs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exfel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/d/raw/</a:t>
                      </a:r>
                      <a:r>
                        <a:rPr lang="en-US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&lt;instrument&gt;</a:t>
                      </a:r>
                      <a:r>
                        <a:rPr lang="en-US" sz="1600" dirty="0" smtClean="0"/>
                        <a:t>/</a:t>
                      </a:r>
                      <a:r>
                        <a:rPr lang="en-US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&lt;</a:t>
                      </a:r>
                      <a:r>
                        <a:rPr lang="en-US" sz="16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instrument_cycle</a:t>
                      </a:r>
                      <a:r>
                        <a:rPr lang="en-US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&gt;</a:t>
                      </a:r>
                      <a:r>
                        <a:rPr lang="en-US" sz="1600" dirty="0" smtClean="0"/>
                        <a:t>/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lang="en-US" sz="160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</a:t>
                      </a:r>
                      <a:r>
                        <a:rPr lang="en-US" sz="1600" kern="12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proposal_id</a:t>
                      </a:r>
                      <a:r>
                        <a:rPr lang="en-US" sz="160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&gt;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 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“</a:t>
                      </a:r>
                      <a:r>
                        <a:rPr lang="en-US" sz="1600" dirty="0" err="1" smtClean="0"/>
                        <a:t>usr</a:t>
                      </a:r>
                      <a:r>
                        <a:rPr lang="en-US" sz="1600" dirty="0" smtClean="0"/>
                        <a:t>”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/</a:t>
                      </a:r>
                      <a:r>
                        <a:rPr lang="en-US" sz="1600" dirty="0" err="1" smtClean="0"/>
                        <a:t>gpfs</a:t>
                      </a:r>
                      <a:r>
                        <a:rPr lang="en-US" sz="1600" dirty="0" smtClean="0"/>
                        <a:t>/</a:t>
                      </a:r>
                      <a:r>
                        <a:rPr lang="en-US" sz="1600" dirty="0" err="1" smtClean="0"/>
                        <a:t>exfel</a:t>
                      </a:r>
                      <a:r>
                        <a:rPr lang="en-US" sz="1600" dirty="0" smtClean="0"/>
                        <a:t>/u/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usr</a:t>
                      </a:r>
                      <a:r>
                        <a:rPr lang="en-US" sz="1600" dirty="0" smtClean="0"/>
                        <a:t>/</a:t>
                      </a:r>
                      <a:r>
                        <a:rPr lang="en-US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&lt;instrument&gt;</a:t>
                      </a:r>
                      <a:r>
                        <a:rPr lang="en-US" sz="1600" dirty="0" smtClean="0"/>
                        <a:t>/</a:t>
                      </a:r>
                      <a:r>
                        <a:rPr lang="en-US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&lt;</a:t>
                      </a:r>
                      <a:r>
                        <a:rPr lang="en-US" sz="16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instrument_cycle</a:t>
                      </a:r>
                      <a:r>
                        <a:rPr lang="en-US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&gt;</a:t>
                      </a:r>
                      <a:r>
                        <a:rPr lang="en-US" sz="1600" dirty="0" smtClean="0"/>
                        <a:t>/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lang="en-US" sz="160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</a:t>
                      </a:r>
                      <a:r>
                        <a:rPr lang="en-US" sz="1600" kern="12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proposal_id</a:t>
                      </a:r>
                      <a:r>
                        <a:rPr lang="en-US" sz="160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&gt;</a:t>
                      </a:r>
                      <a:r>
                        <a:rPr lang="en-US" sz="1600" dirty="0" smtClean="0"/>
                        <a:t>/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“proc”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/</a:t>
                      </a:r>
                      <a:r>
                        <a:rPr lang="en-US" sz="1600" dirty="0" err="1" smtClean="0"/>
                        <a:t>gpfs</a:t>
                      </a:r>
                      <a:r>
                        <a:rPr lang="en-US" sz="1600" dirty="0" smtClean="0"/>
                        <a:t>/</a:t>
                      </a:r>
                      <a:r>
                        <a:rPr lang="en-US" sz="1600" dirty="0" err="1" smtClean="0"/>
                        <a:t>exfel</a:t>
                      </a:r>
                      <a:r>
                        <a:rPr lang="en-US" sz="1600" dirty="0" smtClean="0"/>
                        <a:t>/d/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proc</a:t>
                      </a:r>
                      <a:r>
                        <a:rPr lang="en-US" sz="1600" dirty="0" smtClean="0"/>
                        <a:t>/</a:t>
                      </a:r>
                      <a:r>
                        <a:rPr lang="en-US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&lt;instrument&gt;</a:t>
                      </a:r>
                      <a:r>
                        <a:rPr lang="en-US" sz="1600" dirty="0" smtClean="0"/>
                        <a:t>/</a:t>
                      </a:r>
                      <a:r>
                        <a:rPr lang="en-US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&lt;</a:t>
                      </a:r>
                      <a:r>
                        <a:rPr lang="en-US" sz="16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instrument_cycle</a:t>
                      </a:r>
                      <a:r>
                        <a:rPr lang="en-US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&gt;</a:t>
                      </a:r>
                      <a:r>
                        <a:rPr lang="en-US" sz="1600" dirty="0" smtClean="0"/>
                        <a:t>/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lang="en-US" sz="160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</a:t>
                      </a:r>
                      <a:r>
                        <a:rPr lang="en-US" sz="1600" kern="12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proposal_id</a:t>
                      </a:r>
                      <a:r>
                        <a:rPr lang="en-US" sz="160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&gt;</a:t>
                      </a:r>
                      <a:r>
                        <a:rPr lang="en-US" sz="1600" dirty="0" smtClean="0"/>
                        <a:t>/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“scratch”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/</a:t>
                      </a:r>
                      <a:r>
                        <a:rPr lang="en-US" sz="1600" dirty="0" err="1" smtClean="0"/>
                        <a:t>gpfs</a:t>
                      </a:r>
                      <a:r>
                        <a:rPr lang="en-US" sz="1600" dirty="0" smtClean="0"/>
                        <a:t>/</a:t>
                      </a:r>
                      <a:r>
                        <a:rPr lang="en-US" sz="1600" dirty="0" err="1" smtClean="0"/>
                        <a:t>exfel</a:t>
                      </a:r>
                      <a:r>
                        <a:rPr lang="en-US" sz="1600" dirty="0" smtClean="0"/>
                        <a:t>/u/scratch/</a:t>
                      </a:r>
                      <a:r>
                        <a:rPr lang="en-US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&lt;instrument&gt;</a:t>
                      </a:r>
                      <a:r>
                        <a:rPr lang="en-US" sz="1600" dirty="0" smtClean="0"/>
                        <a:t>/</a:t>
                      </a:r>
                      <a:r>
                        <a:rPr lang="en-US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&lt;</a:t>
                      </a:r>
                      <a:r>
                        <a:rPr lang="en-US" sz="16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instrument_cycle</a:t>
                      </a:r>
                      <a:r>
                        <a:rPr lang="en-US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&gt;</a:t>
                      </a:r>
                      <a:r>
                        <a:rPr lang="en-US" sz="1600" dirty="0" smtClean="0"/>
                        <a:t>/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lang="en-US" sz="160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</a:t>
                      </a:r>
                      <a:r>
                        <a:rPr lang="en-US" sz="1600" kern="12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proposal_id</a:t>
                      </a:r>
                      <a:r>
                        <a:rPr lang="en-US" sz="160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&gt;</a:t>
                      </a:r>
                      <a:r>
                        <a:rPr lang="en-US" sz="1600" dirty="0" smtClean="0"/>
                        <a:t>/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“</a:t>
                      </a:r>
                      <a:r>
                        <a:rPr lang="en-US" sz="1600" dirty="0" err="1" smtClean="0"/>
                        <a:t>exp</a:t>
                      </a:r>
                      <a:r>
                        <a:rPr lang="en-US" sz="1600" dirty="0" smtClean="0"/>
                        <a:t>”</a:t>
                      </a:r>
                    </a:p>
                    <a:p>
                      <a:endParaRPr lang="en-US" sz="1600" dirty="0" smtClean="0"/>
                    </a:p>
                    <a:p>
                      <a:endParaRPr lang="en-US" sz="1600" dirty="0" smtClean="0"/>
                    </a:p>
                    <a:p>
                      <a:endParaRPr lang="en-US" sz="1600" dirty="0" smtClean="0"/>
                    </a:p>
                    <a:p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/</a:t>
                      </a:r>
                      <a:r>
                        <a:rPr lang="en-US" sz="1600" dirty="0" err="1" smtClean="0"/>
                        <a:t>gpfs</a:t>
                      </a:r>
                      <a:r>
                        <a:rPr lang="en-US" sz="1600" dirty="0" smtClean="0"/>
                        <a:t>/</a:t>
                      </a:r>
                      <a:r>
                        <a:rPr lang="en-US" sz="1600" dirty="0" err="1" smtClean="0"/>
                        <a:t>exfel</a:t>
                      </a:r>
                      <a:r>
                        <a:rPr lang="en-US" sz="1600" dirty="0" smtClean="0"/>
                        <a:t>/</a:t>
                      </a:r>
                      <a:r>
                        <a:rPr lang="en-US" sz="1600" dirty="0" err="1" smtClean="0"/>
                        <a:t>exp</a:t>
                      </a:r>
                      <a:r>
                        <a:rPr lang="en-US" sz="1600" dirty="0" smtClean="0"/>
                        <a:t>/</a:t>
                      </a:r>
                      <a:r>
                        <a:rPr lang="en-US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&lt;instrument&gt;</a:t>
                      </a:r>
                      <a:r>
                        <a:rPr lang="en-US" sz="1600" dirty="0" smtClean="0"/>
                        <a:t>/</a:t>
                      </a:r>
                      <a:r>
                        <a:rPr lang="en-US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&lt;</a:t>
                      </a:r>
                      <a:r>
                        <a:rPr lang="en-US" sz="16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instrument_cycle</a:t>
                      </a:r>
                      <a:r>
                        <a:rPr lang="en-US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&gt;</a:t>
                      </a:r>
                      <a:r>
                        <a:rPr lang="en-US" sz="1600" dirty="0" smtClean="0"/>
                        <a:t>/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lang="en-US" sz="160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</a:t>
                      </a:r>
                      <a:r>
                        <a:rPr lang="en-US" sz="1600" kern="12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proposal_id</a:t>
                      </a:r>
                      <a:r>
                        <a:rPr lang="en-US" sz="160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&gt;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</a:p>
                    <a:p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                                                                                    /raw</a:t>
                      </a: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-&gt; link to “raw” or “</a:t>
                      </a:r>
                      <a:r>
                        <a:rPr lang="en-US" sz="16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dcache.raw</a:t>
                      </a: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”</a:t>
                      </a:r>
                      <a:endParaRPr lang="en-US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                                                                                    /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usr</a:t>
                      </a: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-&gt; link to “</a:t>
                      </a:r>
                      <a:r>
                        <a:rPr lang="en-US" sz="16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usr</a:t>
                      </a: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”</a:t>
                      </a:r>
                    </a:p>
                    <a:p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                                                                                    /proc</a:t>
                      </a: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-&gt; link to “proc”</a:t>
                      </a:r>
                    </a:p>
                    <a:p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                                                                                    /</a:t>
                      </a: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scratch -&gt; link to “scratch”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09601" y="5145741"/>
            <a:ext cx="10524564" cy="914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57188" indent="-357188" defTabSz="914400">
              <a:lnSpc>
                <a:spcPct val="114000"/>
              </a:lnSpc>
              <a:spcBef>
                <a:spcPts val="1800"/>
              </a:spcBef>
              <a:buClr>
                <a:schemeClr val="bg2"/>
              </a:buClr>
              <a:buFontTx/>
              <a:buBlip>
                <a:blip r:embed="rId2"/>
              </a:buBlip>
            </a:lvl1pPr>
            <a:lvl2pPr marL="714375" lvl="1" indent="-357188" defTabSz="914400">
              <a:lnSpc>
                <a:spcPct val="114000"/>
              </a:lnSpc>
              <a:spcBef>
                <a:spcPts val="0"/>
              </a:spcBef>
              <a:buClr>
                <a:schemeClr val="accent2"/>
              </a:buClr>
              <a:buFontTx/>
              <a:buBlip>
                <a:blip r:embed="rId3"/>
              </a:buBlip>
              <a:defRPr sz="1600"/>
            </a:lvl2pPr>
            <a:lvl3pPr marL="982663" indent="-268288" defTabSz="914400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►"/>
              <a:defRPr baseline="0"/>
            </a:lvl3pPr>
            <a:lvl4pPr marL="1162050" indent="-173038" defTabSz="914400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</a:lvl4pPr>
            <a:lvl5pPr marL="1347788" indent="-180975" defTabSz="914400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/>
              <a:t>Users will be given a single “</a:t>
            </a:r>
            <a:r>
              <a:rPr lang="en-US" dirty="0" err="1"/>
              <a:t>exp</a:t>
            </a:r>
            <a:r>
              <a:rPr lang="en-US" dirty="0"/>
              <a:t>” folder per beam time through which all data will be </a:t>
            </a:r>
            <a:r>
              <a:rPr lang="en-US" dirty="0" smtClean="0"/>
              <a:t>accessible</a:t>
            </a:r>
          </a:p>
          <a:p>
            <a:pPr lvl="1"/>
            <a:r>
              <a:rPr lang="en-US" dirty="0" smtClean="0"/>
              <a:t>Users can only write to “</a:t>
            </a:r>
            <a:r>
              <a:rPr lang="en-US" dirty="0" err="1" smtClean="0"/>
              <a:t>usr</a:t>
            </a:r>
            <a:r>
              <a:rPr lang="en-US" dirty="0" smtClean="0"/>
              <a:t>” and “scratch”</a:t>
            </a:r>
          </a:p>
          <a:p>
            <a:pPr lvl="1"/>
            <a:r>
              <a:rPr lang="en-US" dirty="0" smtClean="0"/>
              <a:t>“raw”, “</a:t>
            </a:r>
            <a:r>
              <a:rPr lang="en-US" dirty="0" err="1" smtClean="0"/>
              <a:t>dcache.raw</a:t>
            </a:r>
            <a:r>
              <a:rPr lang="en-US" dirty="0" smtClean="0"/>
              <a:t>” and “proc” are managed by XFEL services. Users have read only permissions</a:t>
            </a:r>
          </a:p>
          <a:p>
            <a:pPr lvl="1"/>
            <a:r>
              <a:rPr lang="en-US" dirty="0" smtClean="0"/>
              <a:t>Links will be managed by XFEL service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9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Offline storage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1002225"/>
              </p:ext>
            </p:extLst>
          </p:nvPr>
        </p:nvGraphicFramePr>
        <p:xfrm>
          <a:off x="623886" y="1656498"/>
          <a:ext cx="8206349" cy="292100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128279"/>
                <a:gridCol w="607807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Short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Folder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“</a:t>
                      </a:r>
                      <a:r>
                        <a:rPr lang="en-US" sz="1600" dirty="0" err="1" smtClean="0"/>
                        <a:t>dcache.cal</a:t>
                      </a:r>
                      <a:r>
                        <a:rPr lang="en-US" sz="1600" dirty="0" smtClean="0"/>
                        <a:t>”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/</a:t>
                      </a:r>
                      <a:r>
                        <a:rPr lang="en-US" sz="1600" dirty="0" err="1" smtClean="0"/>
                        <a:t>pnfs</a:t>
                      </a:r>
                      <a:r>
                        <a:rPr lang="en-US" sz="1600" dirty="0" smtClean="0"/>
                        <a:t>/desy.de/</a:t>
                      </a:r>
                      <a:r>
                        <a:rPr lang="en-US" sz="1600" dirty="0" err="1" smtClean="0"/>
                        <a:t>exfel</a:t>
                      </a:r>
                      <a:r>
                        <a:rPr lang="en-US" sz="1600" dirty="0" smtClean="0"/>
                        <a:t>/</a:t>
                      </a:r>
                      <a:r>
                        <a:rPr lang="en-US" sz="1600" dirty="0" err="1" smtClean="0"/>
                        <a:t>cal</a:t>
                      </a:r>
                      <a:r>
                        <a:rPr lang="en-US" sz="1600" dirty="0" smtClean="0"/>
                        <a:t>/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“</a:t>
                      </a:r>
                      <a:r>
                        <a:rPr lang="en-US" sz="1600" dirty="0" err="1" smtClean="0"/>
                        <a:t>cal</a:t>
                      </a:r>
                      <a:r>
                        <a:rPr lang="en-US" sz="1600" dirty="0" smtClean="0"/>
                        <a:t>”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gpfs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exfel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/d/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cal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 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“dl”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/</a:t>
                      </a:r>
                      <a:r>
                        <a:rPr lang="en-US" sz="1600" dirty="0" err="1" smtClean="0"/>
                        <a:t>gpfs</a:t>
                      </a:r>
                      <a:r>
                        <a:rPr lang="en-US" sz="1600" dirty="0" smtClean="0"/>
                        <a:t>/</a:t>
                      </a:r>
                      <a:r>
                        <a:rPr lang="en-US" sz="1600" dirty="0" err="1" smtClean="0"/>
                        <a:t>exfel</a:t>
                      </a:r>
                      <a:r>
                        <a:rPr lang="en-US" sz="1600" dirty="0" smtClean="0"/>
                        <a:t>/d/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dl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“</a:t>
                      </a:r>
                      <a:r>
                        <a:rPr lang="en-US" sz="1600" dirty="0" err="1" smtClean="0"/>
                        <a:t>user.home</a:t>
                      </a:r>
                      <a:r>
                        <a:rPr lang="en-US" sz="1600" dirty="0" smtClean="0"/>
                        <a:t>”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/home/</a:t>
                      </a:r>
                      <a:r>
                        <a:rPr lang="en-US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&lt;user-id&gt;</a:t>
                      </a:r>
                      <a:endParaRPr lang="en-US" sz="16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“</a:t>
                      </a:r>
                      <a:r>
                        <a:rPr lang="en-US" sz="1600" dirty="0" err="1" smtClean="0"/>
                        <a:t>exfel.data</a:t>
                      </a:r>
                      <a:r>
                        <a:rPr lang="en-US" sz="1600" dirty="0" smtClean="0"/>
                        <a:t>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/</a:t>
                      </a:r>
                      <a:r>
                        <a:rPr lang="en-US" sz="1600" dirty="0" err="1" smtClean="0"/>
                        <a:t>gpfs</a:t>
                      </a:r>
                      <a:r>
                        <a:rPr lang="en-US" sz="1600" dirty="0" smtClean="0"/>
                        <a:t>/</a:t>
                      </a:r>
                      <a:r>
                        <a:rPr lang="en-US" sz="1600" dirty="0" err="1" smtClean="0"/>
                        <a:t>exfel</a:t>
                      </a:r>
                      <a:r>
                        <a:rPr lang="en-US" sz="1600" dirty="0" smtClean="0"/>
                        <a:t>/data/</a:t>
                      </a:r>
                    </a:p>
                    <a:p>
                      <a:r>
                        <a:rPr lang="en-US" sz="1600" dirty="0" smtClean="0"/>
                        <a:t>                         /</a:t>
                      </a:r>
                      <a:r>
                        <a:rPr lang="en-US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&lt;user-id&gt;</a:t>
                      </a:r>
                    </a:p>
                    <a:p>
                      <a:r>
                        <a:rPr lang="en-US" sz="1600" baseline="0" dirty="0" smtClean="0"/>
                        <a:t>                         /</a:t>
                      </a:r>
                      <a:r>
                        <a:rPr lang="en-US" sz="16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&lt;group-id&gt;</a:t>
                      </a:r>
                    </a:p>
                    <a:p>
                      <a:r>
                        <a:rPr lang="en-US" sz="1600" baseline="0" dirty="0" smtClean="0"/>
                        <a:t>                         /scratch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09601" y="5145741"/>
            <a:ext cx="10524564" cy="914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57188" indent="-357188" defTabSz="914400">
              <a:lnSpc>
                <a:spcPct val="114000"/>
              </a:lnSpc>
              <a:spcBef>
                <a:spcPts val="1800"/>
              </a:spcBef>
              <a:buClr>
                <a:schemeClr val="bg2"/>
              </a:buClr>
              <a:buFontTx/>
              <a:buBlip>
                <a:blip r:embed="rId2"/>
              </a:buBlip>
            </a:lvl1pPr>
            <a:lvl2pPr marL="714375" lvl="1" indent="-357188" defTabSz="914400">
              <a:lnSpc>
                <a:spcPct val="114000"/>
              </a:lnSpc>
              <a:spcBef>
                <a:spcPts val="0"/>
              </a:spcBef>
              <a:buClr>
                <a:schemeClr val="accent2"/>
              </a:buClr>
              <a:buFontTx/>
              <a:buBlip>
                <a:blip r:embed="rId3"/>
              </a:buBlip>
              <a:defRPr sz="1600"/>
            </a:lvl2pPr>
            <a:lvl3pPr marL="982663" indent="-268288" defTabSz="914400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►"/>
              <a:defRPr baseline="0"/>
            </a:lvl3pPr>
            <a:lvl4pPr marL="1162050" indent="-173038" defTabSz="914400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</a:lvl4pPr>
            <a:lvl5pPr marL="1347788" indent="-180975" defTabSz="914400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1"/>
            <a:r>
              <a:rPr lang="en-US" dirty="0" smtClean="0"/>
              <a:t>Special folder for internal XFEL staff: “</a:t>
            </a:r>
            <a:r>
              <a:rPr lang="en-US" dirty="0" err="1" smtClean="0"/>
              <a:t>exfel.data</a:t>
            </a:r>
            <a:r>
              <a:rPr lang="en-US" dirty="0" smtClean="0"/>
              <a:t>”</a:t>
            </a:r>
            <a:endParaRPr lang="en-US" dirty="0"/>
          </a:p>
          <a:p>
            <a:pPr lvl="1"/>
            <a:r>
              <a:rPr lang="en-US" dirty="0" smtClean="0"/>
              <a:t>“dl” – </a:t>
            </a:r>
            <a:r>
              <a:rPr lang="en-US" dirty="0" err="1" smtClean="0"/>
              <a:t>Karabo</a:t>
            </a:r>
            <a:r>
              <a:rPr lang="en-US" dirty="0" smtClean="0"/>
              <a:t> data logger – details to be discussed with CAS</a:t>
            </a:r>
          </a:p>
          <a:p>
            <a:pPr lvl="1"/>
            <a:r>
              <a:rPr lang="en-US" dirty="0" smtClean="0"/>
              <a:t>“</a:t>
            </a:r>
            <a:r>
              <a:rPr lang="en-US" dirty="0" err="1" smtClean="0"/>
              <a:t>cal</a:t>
            </a:r>
            <a:r>
              <a:rPr lang="en-US" dirty="0" smtClean="0"/>
              <a:t>” and “</a:t>
            </a:r>
            <a:r>
              <a:rPr lang="en-US" dirty="0" err="1" smtClean="0"/>
              <a:t>dcache.cal</a:t>
            </a:r>
            <a:r>
              <a:rPr lang="en-US" dirty="0" smtClean="0"/>
              <a:t>” – calibration constants managed by calibration catalogue</a:t>
            </a:r>
          </a:p>
        </p:txBody>
      </p:sp>
    </p:spTree>
    <p:extLst>
      <p:ext uri="{BB962C8B-B14F-4D97-AF65-F5344CB8AC3E}">
        <p14:creationId xmlns:p14="http://schemas.microsoft.com/office/powerpoint/2010/main" val="2668725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dCache</a:t>
            </a:r>
            <a:r>
              <a:rPr lang="en-US" dirty="0" smtClean="0"/>
              <a:t> storage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889" y="2024064"/>
            <a:ext cx="4315664" cy="3889375"/>
          </a:xfrm>
        </p:spPr>
        <p:txBody>
          <a:bodyPr/>
          <a:lstStyle/>
          <a:p>
            <a:r>
              <a:rPr lang="en-US" dirty="0" smtClean="0"/>
              <a:t>5.5PB of </a:t>
            </a:r>
            <a:r>
              <a:rPr lang="en-US" dirty="0" err="1" smtClean="0"/>
              <a:t>dCache</a:t>
            </a:r>
            <a:r>
              <a:rPr lang="en-US" dirty="0" smtClean="0"/>
              <a:t> storage deployed</a:t>
            </a:r>
          </a:p>
          <a:p>
            <a:r>
              <a:rPr lang="en-US" dirty="0" smtClean="0"/>
              <a:t>Achieved average data ingest rate over </a:t>
            </a:r>
            <a:r>
              <a:rPr lang="en-US" dirty="0"/>
              <a:t>2</a:t>
            </a:r>
            <a:r>
              <a:rPr lang="en-US" dirty="0" smtClean="0"/>
              <a:t> </a:t>
            </a:r>
            <a:r>
              <a:rPr lang="en-US" dirty="0" smtClean="0"/>
              <a:t>hours: </a:t>
            </a:r>
            <a:r>
              <a:rPr lang="en-US" dirty="0" smtClean="0"/>
              <a:t>16</a:t>
            </a:r>
            <a:r>
              <a:rPr lang="en-US" dirty="0" smtClean="0"/>
              <a:t>GB/s</a:t>
            </a:r>
            <a:endParaRPr lang="en-US" dirty="0"/>
          </a:p>
        </p:txBody>
      </p:sp>
      <p:pic>
        <p:nvPicPr>
          <p:cNvPr id="12290" name="Picture 2" descr="C:\Users\wrona\Pictures\2017\2017-05-13\1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1382" y="972671"/>
            <a:ext cx="3468221" cy="4624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wrona\Pictures\2017\2017-05-13\1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748" y="972670"/>
            <a:ext cx="3468221" cy="4624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922748" y="5743763"/>
            <a:ext cx="3405464" cy="63014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57188" indent="-357188" algn="l" defTabSz="914400" rtl="0" eaLnBrk="1" latinLnBrk="0" hangingPunct="1">
              <a:lnSpc>
                <a:spcPct val="114000"/>
              </a:lnSpc>
              <a:spcBef>
                <a:spcPts val="1800"/>
              </a:spcBef>
              <a:buClr>
                <a:schemeClr val="bg2"/>
              </a:buClr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4375" indent="-3571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accent2"/>
              </a:buClr>
              <a:buFontTx/>
              <a:buBlip>
                <a:blip r:embed="rId5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2663" indent="-2682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►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17303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7788" indent="-180975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Core </a:t>
            </a:r>
            <a:r>
              <a:rPr lang="en-US" dirty="0" err="1" smtClean="0"/>
              <a:t>dcache</a:t>
            </a:r>
            <a:r>
              <a:rPr lang="en-US" dirty="0" smtClean="0"/>
              <a:t> services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571382" y="5734798"/>
            <a:ext cx="3405464" cy="63014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57188" indent="-357188" algn="l" defTabSz="914400" rtl="0" eaLnBrk="1" latinLnBrk="0" hangingPunct="1">
              <a:lnSpc>
                <a:spcPct val="114000"/>
              </a:lnSpc>
              <a:spcBef>
                <a:spcPts val="1800"/>
              </a:spcBef>
              <a:buClr>
                <a:schemeClr val="bg2"/>
              </a:buClr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4375" indent="-3571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accent2"/>
              </a:buClr>
              <a:buFontTx/>
              <a:buBlip>
                <a:blip r:embed="rId5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2663" indent="-2682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►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17303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7788" indent="-180975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dCache storage nodes</a:t>
            </a:r>
            <a:endParaRPr lang="en-US" dirty="0"/>
          </a:p>
        </p:txBody>
      </p:sp>
      <p:sp>
        <p:nvSpPr>
          <p:cNvPr id="9" name="Smiley Face 8"/>
          <p:cNvSpPr/>
          <p:nvPr/>
        </p:nvSpPr>
        <p:spPr>
          <a:xfrm>
            <a:off x="3405145" y="1317811"/>
            <a:ext cx="606276" cy="546848"/>
          </a:xfrm>
          <a:prstGeom prst="smileyFace">
            <a:avLst/>
          </a:prstGeom>
          <a:solidFill>
            <a:srgbClr val="669900"/>
          </a:solidFill>
          <a:ln>
            <a:solidFill>
              <a:schemeClr val="tx1"/>
            </a:solidFill>
          </a:ln>
        </p:spPr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endParaRPr lang="en-US" sz="1400" dirty="0" err="1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3356255"/>
            <a:ext cx="3874545" cy="2421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270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Storage - installation status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175" y="1866900"/>
            <a:ext cx="10833100" cy="4422774"/>
          </a:xfrm>
        </p:spPr>
        <p:txBody>
          <a:bodyPr/>
          <a:lstStyle/>
          <a:p>
            <a:r>
              <a:rPr lang="en-US" sz="2000" dirty="0" smtClean="0"/>
              <a:t>Offline – </a:t>
            </a:r>
            <a:r>
              <a:rPr lang="en-US" sz="2000" b="1" dirty="0" smtClean="0"/>
              <a:t>fast data access</a:t>
            </a:r>
            <a:endParaRPr lang="en-US" sz="2000" b="1" dirty="0" smtClean="0"/>
          </a:p>
          <a:p>
            <a:pPr lvl="1"/>
            <a:r>
              <a:rPr lang="en-US" dirty="0" smtClean="0"/>
              <a:t>One GL4 system with 4TB disks connected through </a:t>
            </a:r>
            <a:r>
              <a:rPr lang="en-US" dirty="0" err="1" smtClean="0"/>
              <a:t>MetroX</a:t>
            </a:r>
            <a:r>
              <a:rPr lang="en-US" dirty="0" smtClean="0"/>
              <a:t> with online IB fabrics (used for data transfer </a:t>
            </a:r>
            <a:r>
              <a:rPr lang="en-US" dirty="0" smtClean="0"/>
              <a:t>tests, 600TB)</a:t>
            </a:r>
            <a:endParaRPr lang="en-US" dirty="0" smtClean="0"/>
          </a:p>
          <a:p>
            <a:pPr lvl="1"/>
            <a:r>
              <a:rPr lang="en-US" dirty="0" smtClean="0"/>
              <a:t>One GL4 system with 8TB disks in production as storage for offline analysis </a:t>
            </a:r>
            <a:r>
              <a:rPr lang="en-US" dirty="0" smtClean="0"/>
              <a:t>cluster (1.2PB)</a:t>
            </a:r>
            <a:endParaRPr lang="en-US" dirty="0" smtClean="0"/>
          </a:p>
          <a:p>
            <a:pPr lvl="1"/>
            <a:r>
              <a:rPr lang="en-US" dirty="0" smtClean="0"/>
              <a:t>One GS1 for metadata</a:t>
            </a:r>
          </a:p>
          <a:p>
            <a:pPr marL="357187" lvl="1" indent="0">
              <a:buNone/>
            </a:pPr>
            <a:endParaRPr lang="de-DE" sz="2000" dirty="0"/>
          </a:p>
        </p:txBody>
      </p:sp>
      <p:pic>
        <p:nvPicPr>
          <p:cNvPr id="8195" name="Picture 3" descr="C:\Users\jszuba\Documents\xfel\ad-hoc-committee\gs1-fron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004" y="5292824"/>
            <a:ext cx="1671089" cy="752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jszuba\Documents\xfel\ad-hoc-committee\gl4-C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172" y="3371322"/>
            <a:ext cx="2804295" cy="2673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194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Status of Computing cluster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889" y="2024064"/>
            <a:ext cx="4633911" cy="3889375"/>
          </a:xfrm>
        </p:spPr>
        <p:txBody>
          <a:bodyPr/>
          <a:lstStyle/>
          <a:p>
            <a:r>
              <a:rPr lang="en-US" dirty="0" smtClean="0"/>
              <a:t>Recently deployed XFEL resources:</a:t>
            </a:r>
            <a:endParaRPr lang="en-US" dirty="0"/>
          </a:p>
          <a:p>
            <a:pPr lvl="1"/>
            <a:r>
              <a:rPr lang="en-US" sz="1600" dirty="0"/>
              <a:t>80 nodes/3200 cores</a:t>
            </a:r>
          </a:p>
          <a:p>
            <a:pPr lvl="1"/>
            <a:r>
              <a:rPr lang="en-US" sz="1600" dirty="0"/>
              <a:t>~112 </a:t>
            </a:r>
            <a:r>
              <a:rPr lang="en-US" sz="1600" dirty="0" err="1" smtClean="0"/>
              <a:t>TFlops</a:t>
            </a:r>
            <a:endParaRPr lang="en-US" sz="1600" dirty="0"/>
          </a:p>
          <a:p>
            <a:pPr lvl="1"/>
            <a:r>
              <a:rPr lang="en-US" sz="1600" dirty="0"/>
              <a:t>Intel Xeon E5-2698v4</a:t>
            </a:r>
          </a:p>
          <a:p>
            <a:pPr lvl="2"/>
            <a:r>
              <a:rPr lang="en-US" sz="1600" dirty="0"/>
              <a:t>20 cores, 2.2GHz</a:t>
            </a:r>
          </a:p>
          <a:p>
            <a:pPr lvl="1"/>
            <a:r>
              <a:rPr lang="en-US" sz="1600" dirty="0"/>
              <a:t>512GB </a:t>
            </a:r>
            <a:r>
              <a:rPr lang="en-US" sz="1600" dirty="0" smtClean="0"/>
              <a:t>RAM</a:t>
            </a:r>
          </a:p>
          <a:p>
            <a:r>
              <a:rPr lang="en-US" sz="1600" dirty="0" smtClean="0"/>
              <a:t>Overall XFEL resources in Maxwell cluster</a:t>
            </a:r>
          </a:p>
          <a:p>
            <a:pPr lvl="1"/>
            <a:r>
              <a:rPr lang="en-US" sz="1600" dirty="0" smtClean="0"/>
              <a:t>100 CPU nodes</a:t>
            </a:r>
          </a:p>
          <a:p>
            <a:pPr lvl="1"/>
            <a:r>
              <a:rPr lang="en-US" sz="1600" dirty="0" smtClean="0"/>
              <a:t>7 nodes with GPU cards</a:t>
            </a:r>
          </a:p>
          <a:p>
            <a:endParaRPr lang="en-US" sz="1600" dirty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2" descr="C:\Users\jszuba\Documents\xfel\ad-hoc-committee\desy-cc-overvie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117" y="3404394"/>
            <a:ext cx="5238734" cy="3045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 rot="18011147">
            <a:off x="9619430" y="3631715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dirty="0" smtClean="0">
                <a:solidFill>
                  <a:schemeClr val="accent3"/>
                </a:solidFill>
              </a:rPr>
              <a:t>storage</a:t>
            </a:r>
            <a:endParaRPr lang="de-DE" dirty="0" smtClean="0">
              <a:solidFill>
                <a:schemeClr val="accent3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18011147">
            <a:off x="8820448" y="5247619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dirty="0" smtClean="0">
                <a:solidFill>
                  <a:schemeClr val="accent3"/>
                </a:solidFill>
              </a:rPr>
              <a:t>storage</a:t>
            </a:r>
            <a:endParaRPr lang="de-DE" dirty="0" smtClean="0">
              <a:solidFill>
                <a:schemeClr val="accent3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18011147">
            <a:off x="10070797" y="5247619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dirty="0" smtClean="0">
                <a:solidFill>
                  <a:schemeClr val="accent3"/>
                </a:solidFill>
              </a:rPr>
              <a:t>storage</a:t>
            </a:r>
            <a:endParaRPr lang="de-DE" dirty="0" smtClean="0">
              <a:solidFill>
                <a:schemeClr val="accent3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18011147">
            <a:off x="7100155" y="5350206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dirty="0" smtClean="0">
                <a:solidFill>
                  <a:schemeClr val="accent3"/>
                </a:solidFill>
              </a:rPr>
              <a:t>storage</a:t>
            </a:r>
            <a:endParaRPr lang="de-DE" dirty="0" smtClean="0">
              <a:solidFill>
                <a:schemeClr val="accent3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8011147">
            <a:off x="6878526" y="3504236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dirty="0" smtClean="0">
                <a:solidFill>
                  <a:schemeClr val="accent3"/>
                </a:solidFill>
              </a:rPr>
              <a:t>computing</a:t>
            </a:r>
            <a:endParaRPr lang="de-DE" dirty="0" smtClean="0">
              <a:solidFill>
                <a:schemeClr val="accent3"/>
              </a:solidFill>
            </a:endParaRPr>
          </a:p>
        </p:txBody>
      </p:sp>
      <p:pic>
        <p:nvPicPr>
          <p:cNvPr id="11268" name="Picture 4" descr="C:\Users\wrona\Pictures\2017\2017-05-13\1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928" y="515470"/>
            <a:ext cx="2157643" cy="2876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C:\Users\wrona\Pictures\2017\2017-05-13\13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479" y="515471"/>
            <a:ext cx="3851898" cy="2888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ontent Placeholder 2"/>
          <p:cNvSpPr txBox="1">
            <a:spLocks/>
          </p:cNvSpPr>
          <p:nvPr/>
        </p:nvSpPr>
        <p:spPr>
          <a:xfrm>
            <a:off x="6571318" y="2781022"/>
            <a:ext cx="6448072" cy="315647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57188" indent="-357188" algn="l" defTabSz="914400" rtl="0" eaLnBrk="1" latinLnBrk="0" hangingPunct="1">
              <a:lnSpc>
                <a:spcPct val="114000"/>
              </a:lnSpc>
              <a:spcBef>
                <a:spcPts val="1800"/>
              </a:spcBef>
              <a:buClr>
                <a:schemeClr val="bg2"/>
              </a:buClr>
              <a:buFontTx/>
              <a:buBlip>
                <a:blip r:embed="rId5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4375" indent="-3571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accent2"/>
              </a:buClr>
              <a:buFontTx/>
              <a:buBlip>
                <a:blip r:embed="rId6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2663" indent="-2682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►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17303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7788" indent="-180975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de-DE" dirty="0"/>
          </a:p>
        </p:txBody>
      </p:sp>
      <p:sp>
        <p:nvSpPr>
          <p:cNvPr id="15" name="Smiley Face 14"/>
          <p:cNvSpPr/>
          <p:nvPr/>
        </p:nvSpPr>
        <p:spPr>
          <a:xfrm>
            <a:off x="4073374" y="2764317"/>
            <a:ext cx="606276" cy="546848"/>
          </a:xfrm>
          <a:prstGeom prst="smileyFace">
            <a:avLst/>
          </a:prstGeom>
          <a:solidFill>
            <a:srgbClr val="669900"/>
          </a:solidFill>
          <a:ln>
            <a:solidFill>
              <a:schemeClr val="tx1"/>
            </a:solidFill>
          </a:ln>
        </p:spPr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endParaRPr lang="en-US" sz="1400" dirty="0" err="1" smtClean="0"/>
          </a:p>
        </p:txBody>
      </p:sp>
    </p:spTree>
    <p:extLst>
      <p:ext uri="{BB962C8B-B14F-4D97-AF65-F5344CB8AC3E}">
        <p14:creationId xmlns:p14="http://schemas.microsoft.com/office/powerpoint/2010/main" val="101473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Remote Access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889" y="2024064"/>
            <a:ext cx="3885358" cy="3889375"/>
          </a:xfrm>
        </p:spPr>
        <p:txBody>
          <a:bodyPr/>
          <a:lstStyle/>
          <a:p>
            <a:r>
              <a:rPr lang="en-US" dirty="0" smtClean="0"/>
              <a:t>Using </a:t>
            </a:r>
            <a:r>
              <a:rPr lang="en-US" dirty="0" err="1" smtClean="0"/>
              <a:t>FastX</a:t>
            </a:r>
            <a:r>
              <a:rPr lang="en-US" dirty="0" smtClean="0"/>
              <a:t> in a browser or as an installed client</a:t>
            </a:r>
          </a:p>
          <a:p>
            <a:r>
              <a:rPr lang="en-US" dirty="0" smtClean="0"/>
              <a:t>Dedicated nodes in DMZ, specially monitored for security issues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58" y="3787133"/>
            <a:ext cx="5370727" cy="2420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1806" y="705750"/>
            <a:ext cx="7294192" cy="3551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 rot="20280087">
            <a:off x="8493635" y="2889343"/>
            <a:ext cx="1035122" cy="29956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400" dirty="0" smtClean="0"/>
              <a:t>Dummy data</a:t>
            </a:r>
          </a:p>
        </p:txBody>
      </p:sp>
      <p:sp>
        <p:nvSpPr>
          <p:cNvPr id="7" name="Rectangle 6"/>
          <p:cNvSpPr/>
          <p:nvPr/>
        </p:nvSpPr>
        <p:spPr>
          <a:xfrm>
            <a:off x="6838012" y="5108993"/>
            <a:ext cx="37155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https://max-display.desy.de:3443/</a:t>
            </a:r>
            <a:r>
              <a:rPr lang="en-US" dirty="0"/>
              <a:t>  </a:t>
            </a:r>
          </a:p>
        </p:txBody>
      </p:sp>
      <p:sp>
        <p:nvSpPr>
          <p:cNvPr id="8" name="Smiley Face 7"/>
          <p:cNvSpPr/>
          <p:nvPr/>
        </p:nvSpPr>
        <p:spPr>
          <a:xfrm>
            <a:off x="3215421" y="1102658"/>
            <a:ext cx="606276" cy="546848"/>
          </a:xfrm>
          <a:prstGeom prst="smileyFace">
            <a:avLst/>
          </a:prstGeom>
          <a:solidFill>
            <a:srgbClr val="669900"/>
          </a:solidFill>
          <a:ln>
            <a:solidFill>
              <a:schemeClr val="tx1"/>
            </a:solidFill>
          </a:ln>
        </p:spPr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endParaRPr lang="en-US" sz="1400" dirty="0" err="1" smtClean="0"/>
          </a:p>
        </p:txBody>
      </p:sp>
    </p:spTree>
    <p:extLst>
      <p:ext uri="{BB962C8B-B14F-4D97-AF65-F5344CB8AC3E}">
        <p14:creationId xmlns:p14="http://schemas.microsoft.com/office/powerpoint/2010/main" val="244761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 Hall IT/DAQ Infrastructure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407986" y="1929606"/>
            <a:ext cx="7807099" cy="4294187"/>
            <a:chOff x="407987" y="1446213"/>
            <a:chExt cx="7807099" cy="4294187"/>
          </a:xfrm>
        </p:grpSpPr>
        <p:pic>
          <p:nvPicPr>
            <p:cNvPr id="23" name="Picture 2" descr="N:\4all\intern\PR\Visual media\Visualisierung-Grafik\2014-08 XHEXP1_Niko Saaristo\render\4_sase2.jpg"/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07987" y="1446213"/>
              <a:ext cx="7807099" cy="42941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Oval 23"/>
            <p:cNvSpPr/>
            <p:nvPr/>
          </p:nvSpPr>
          <p:spPr bwMode="auto">
            <a:xfrm rot="976012">
              <a:off x="6318324" y="3156253"/>
              <a:ext cx="687863" cy="347673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indent="-342900"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</a:pPr>
              <a:endParaRPr lang="en-US" sz="900" smtClean="0">
                <a:solidFill>
                  <a:srgbClr val="261748"/>
                </a:solidFill>
                <a:ea typeface="ＭＳ Ｐゴシック" pitchFamily="112" charset="-128"/>
              </a:endParaRPr>
            </a:p>
          </p:txBody>
        </p:sp>
        <p:sp>
          <p:nvSpPr>
            <p:cNvPr id="25" name="Oval 24"/>
            <p:cNvSpPr/>
            <p:nvPr/>
          </p:nvSpPr>
          <p:spPr bwMode="auto">
            <a:xfrm rot="976012">
              <a:off x="5280099" y="2883510"/>
              <a:ext cx="687863" cy="347673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indent="-342900"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</a:pPr>
              <a:endParaRPr lang="en-US" sz="900" smtClean="0">
                <a:solidFill>
                  <a:srgbClr val="261748"/>
                </a:solidFill>
                <a:ea typeface="ＭＳ Ｐゴシック" pitchFamily="112" charset="-128"/>
              </a:endParaRPr>
            </a:p>
          </p:txBody>
        </p:sp>
        <p:sp>
          <p:nvSpPr>
            <p:cNvPr id="26" name="Oval 25"/>
            <p:cNvSpPr/>
            <p:nvPr/>
          </p:nvSpPr>
          <p:spPr bwMode="auto">
            <a:xfrm rot="976012">
              <a:off x="4346462" y="2601242"/>
              <a:ext cx="687863" cy="347673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indent="-342900"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</a:pPr>
              <a:endParaRPr lang="en-US" sz="900" smtClean="0">
                <a:solidFill>
                  <a:srgbClr val="261748"/>
                </a:solidFill>
                <a:ea typeface="ＭＳ Ｐゴシック" pitchFamily="112" charset="-128"/>
              </a:endParaRPr>
            </a:p>
          </p:txBody>
        </p:sp>
        <p:sp>
          <p:nvSpPr>
            <p:cNvPr id="27" name="Oval 26"/>
            <p:cNvSpPr/>
            <p:nvPr/>
          </p:nvSpPr>
          <p:spPr bwMode="auto">
            <a:xfrm rot="976012">
              <a:off x="3289187" y="2255783"/>
              <a:ext cx="687863" cy="347673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indent="-342900"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</a:pPr>
              <a:endParaRPr lang="en-US" sz="900" smtClean="0">
                <a:solidFill>
                  <a:srgbClr val="261748"/>
                </a:solidFill>
                <a:ea typeface="ＭＳ Ｐゴシック" pitchFamily="112" charset="-128"/>
              </a:endParaRPr>
            </a:p>
          </p:txBody>
        </p:sp>
      </p:grpSp>
      <p:sp>
        <p:nvSpPr>
          <p:cNvPr id="28" name="Content Placeholder 11"/>
          <p:cNvSpPr txBox="1">
            <a:spLocks/>
          </p:cNvSpPr>
          <p:nvPr/>
        </p:nvSpPr>
        <p:spPr bwMode="auto">
          <a:xfrm>
            <a:off x="6848546" y="1751036"/>
            <a:ext cx="4710985" cy="1057275"/>
          </a:xfrm>
          <a:prstGeom prst="rect">
            <a:avLst/>
          </a:prstGeom>
          <a:extLst/>
        </p:spPr>
        <p:txBody>
          <a:bodyPr vert="horz" lIns="0" tIns="0" rIns="0" bIns="0" rtlCol="0" anchor="t" anchorCtr="0">
            <a:noAutofit/>
          </a:bodyPr>
          <a:lstStyle>
            <a:lvl1pPr marL="357188" indent="-357188" defTabSz="914400">
              <a:lnSpc>
                <a:spcPct val="114000"/>
              </a:lnSpc>
              <a:spcBef>
                <a:spcPts val="1800"/>
              </a:spcBef>
              <a:buClr>
                <a:schemeClr val="bg2"/>
              </a:buClr>
              <a:buFontTx/>
              <a:buBlip>
                <a:blip r:embed="rId3"/>
              </a:buBlip>
              <a:defRPr sz="2000"/>
            </a:lvl1pPr>
            <a:lvl2pPr marL="714375" lvl="1" indent="-357188" defTabSz="914400">
              <a:lnSpc>
                <a:spcPct val="114000"/>
              </a:lnSpc>
              <a:spcBef>
                <a:spcPts val="0"/>
              </a:spcBef>
              <a:buClr>
                <a:schemeClr val="accent2"/>
              </a:buClr>
              <a:buFontTx/>
              <a:buBlip>
                <a:blip r:embed="rId4"/>
              </a:buBlip>
            </a:lvl2pPr>
            <a:lvl3pPr marL="982663" indent="-268288" defTabSz="914400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►"/>
              <a:defRPr baseline="0"/>
            </a:lvl3pPr>
            <a:lvl4pPr marL="1162050" indent="-173038" defTabSz="914400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</a:lvl4pPr>
            <a:lvl5pPr marL="1347788" indent="-180975" defTabSz="914400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1"/>
            <a:r>
              <a:rPr lang="en-US" dirty="0"/>
              <a:t>4 computer rooms in the experiment hall (red, a.k.a. balcony rooms)</a:t>
            </a:r>
          </a:p>
          <a:p>
            <a:pPr lvl="1"/>
            <a:r>
              <a:rPr lang="en-US" dirty="0"/>
              <a:t>Dedicated rack rooms for the instruments (orange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 bwMode="auto">
          <a:xfrm>
            <a:off x="1439333" y="5017028"/>
            <a:ext cx="9144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270000" tIns="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defTabSz="914400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None/>
              <a:defRPr sz="1400" b="1">
                <a:solidFill>
                  <a:srgbClr val="261748"/>
                </a:solidFill>
                <a:ea typeface="ＭＳ Ｐゴシック" pitchFamily="112" charset="-128"/>
              </a:defRPr>
            </a:lvl1pPr>
          </a:lstStyle>
          <a:p>
            <a:r>
              <a:rPr lang="en-US" dirty="0"/>
              <a:t>SASE1</a:t>
            </a:r>
          </a:p>
        </p:txBody>
      </p:sp>
      <p:sp>
        <p:nvSpPr>
          <p:cNvPr id="30" name="TextBox 29"/>
          <p:cNvSpPr txBox="1"/>
          <p:nvPr/>
        </p:nvSpPr>
        <p:spPr bwMode="auto">
          <a:xfrm>
            <a:off x="407986" y="4707994"/>
            <a:ext cx="9144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270000" tIns="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defTabSz="914400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None/>
              <a:defRPr sz="1400" b="1">
                <a:solidFill>
                  <a:srgbClr val="261748"/>
                </a:solidFill>
                <a:ea typeface="ＭＳ Ｐゴシック" pitchFamily="112" charset="-128"/>
              </a:defRPr>
            </a:lvl1pPr>
          </a:lstStyle>
          <a:p>
            <a:r>
              <a:rPr lang="en-US" dirty="0"/>
              <a:t>SASE3</a:t>
            </a:r>
          </a:p>
        </p:txBody>
      </p:sp>
      <p:sp>
        <p:nvSpPr>
          <p:cNvPr id="31" name="TextBox 30"/>
          <p:cNvSpPr txBox="1"/>
          <p:nvPr/>
        </p:nvSpPr>
        <p:spPr bwMode="auto">
          <a:xfrm>
            <a:off x="4300003" y="5969799"/>
            <a:ext cx="9144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27000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defTabSz="914400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None/>
            </a:pPr>
            <a:r>
              <a:rPr lang="en-US" sz="1400" b="1" dirty="0" smtClean="0">
                <a:solidFill>
                  <a:srgbClr val="261748"/>
                </a:solidFill>
                <a:ea typeface="ＭＳ Ｐゴシック" pitchFamily="112" charset="-128"/>
              </a:rPr>
              <a:t>SASE2</a:t>
            </a:r>
          </a:p>
        </p:txBody>
      </p:sp>
      <p:sp>
        <p:nvSpPr>
          <p:cNvPr id="32" name="Oval 31"/>
          <p:cNvSpPr/>
          <p:nvPr/>
        </p:nvSpPr>
        <p:spPr bwMode="auto">
          <a:xfrm>
            <a:off x="2219325" y="2630001"/>
            <a:ext cx="723900" cy="546229"/>
          </a:xfrm>
          <a:prstGeom prst="ellipse">
            <a:avLst/>
          </a:prstGeom>
          <a:noFill/>
          <a:ln w="28575" cap="flat" cmpd="sng" algn="ctr">
            <a:solidFill>
              <a:srgbClr val="FD930A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lvl="0" indent="-34290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  <a:defRPr/>
            </a:pPr>
            <a:endParaRPr kumimoji="0" lang="en-US" sz="900" b="0" i="0" u="none" strike="noStrike" kern="0" cap="none" spc="0" normalizeH="0" baseline="0" noProof="0" smtClean="0">
              <a:ln>
                <a:noFill/>
              </a:ln>
              <a:solidFill>
                <a:srgbClr val="261748"/>
              </a:solidFill>
              <a:effectLst/>
              <a:uLnTx/>
              <a:uFillTx/>
              <a:ea typeface="ＭＳ Ｐゴシック" pitchFamily="112" charset="-128"/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2181226" y="3829794"/>
            <a:ext cx="723900" cy="546229"/>
          </a:xfrm>
          <a:prstGeom prst="ellipse">
            <a:avLst/>
          </a:prstGeom>
          <a:noFill/>
          <a:ln w="28575" cap="flat" cmpd="sng" algn="ctr">
            <a:solidFill>
              <a:srgbClr val="FD930A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lvl="0" indent="-34290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  <a:defRPr/>
            </a:pPr>
            <a:endParaRPr kumimoji="0" lang="en-US" sz="900" b="0" i="0" u="none" strike="noStrike" kern="0" cap="none" spc="0" normalizeH="0" baseline="0" noProof="0" smtClean="0">
              <a:ln>
                <a:noFill/>
              </a:ln>
              <a:solidFill>
                <a:srgbClr val="261748"/>
              </a:solidFill>
              <a:effectLst/>
              <a:uLnTx/>
              <a:uFillTx/>
              <a:ea typeface="ＭＳ Ｐゴシック" pitchFamily="112" charset="-128"/>
            </a:endParaRPr>
          </a:p>
        </p:txBody>
      </p:sp>
      <p:sp>
        <p:nvSpPr>
          <p:cNvPr id="34" name="Oval 33"/>
          <p:cNvSpPr/>
          <p:nvPr/>
        </p:nvSpPr>
        <p:spPr bwMode="auto">
          <a:xfrm>
            <a:off x="3495676" y="3192185"/>
            <a:ext cx="723900" cy="546229"/>
          </a:xfrm>
          <a:prstGeom prst="ellipse">
            <a:avLst/>
          </a:prstGeom>
          <a:noFill/>
          <a:ln w="28575" cap="flat" cmpd="sng" algn="ctr">
            <a:solidFill>
              <a:srgbClr val="FD930A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lvl="0" indent="-34290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  <a:defRPr/>
            </a:pPr>
            <a:endParaRPr kumimoji="0" lang="en-US" sz="900" b="0" i="0" u="none" strike="noStrike" kern="0" cap="none" spc="0" normalizeH="0" baseline="0" noProof="0" smtClean="0">
              <a:ln>
                <a:noFill/>
              </a:ln>
              <a:solidFill>
                <a:srgbClr val="261748"/>
              </a:solidFill>
              <a:effectLst/>
              <a:uLnTx/>
              <a:uFillTx/>
              <a:ea typeface="ＭＳ Ｐゴシック" pitchFamily="112" charset="-128"/>
            </a:endParaRPr>
          </a:p>
        </p:txBody>
      </p:sp>
      <p:sp>
        <p:nvSpPr>
          <p:cNvPr id="35" name="Oval 34"/>
          <p:cNvSpPr/>
          <p:nvPr/>
        </p:nvSpPr>
        <p:spPr bwMode="auto">
          <a:xfrm>
            <a:off x="1333501" y="3437321"/>
            <a:ext cx="723900" cy="546229"/>
          </a:xfrm>
          <a:prstGeom prst="ellipse">
            <a:avLst/>
          </a:prstGeom>
          <a:noFill/>
          <a:ln w="28575" cap="flat" cmpd="sng" algn="ctr">
            <a:solidFill>
              <a:srgbClr val="FD930A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lvl="0" indent="-34290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  <a:defRPr/>
            </a:pPr>
            <a:endParaRPr kumimoji="0" lang="en-US" sz="900" b="0" i="0" u="none" strike="noStrike" kern="0" cap="none" spc="0" normalizeH="0" baseline="0" noProof="0" smtClean="0">
              <a:ln>
                <a:noFill/>
              </a:ln>
              <a:solidFill>
                <a:srgbClr val="261748"/>
              </a:solidFill>
              <a:effectLst/>
              <a:uLnTx/>
              <a:uFillTx/>
              <a:ea typeface="ＭＳ Ｐゴシック" pitchFamily="112" charset="-128"/>
            </a:endParaRPr>
          </a:p>
        </p:txBody>
      </p:sp>
      <p:sp>
        <p:nvSpPr>
          <p:cNvPr id="36" name="Oval 35"/>
          <p:cNvSpPr/>
          <p:nvPr/>
        </p:nvSpPr>
        <p:spPr bwMode="auto">
          <a:xfrm>
            <a:off x="5921447" y="5007719"/>
            <a:ext cx="723900" cy="546229"/>
          </a:xfrm>
          <a:prstGeom prst="ellipse">
            <a:avLst/>
          </a:prstGeom>
          <a:noFill/>
          <a:ln w="28575" cap="flat" cmpd="sng" algn="ctr">
            <a:solidFill>
              <a:srgbClr val="FD930A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lvl="0" indent="-34290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  <a:defRPr/>
            </a:pPr>
            <a:endParaRPr kumimoji="0" lang="en-US" sz="900" b="0" i="0" u="none" strike="noStrike" kern="0" cap="none" spc="0" normalizeH="0" baseline="0" noProof="0" smtClean="0">
              <a:ln>
                <a:noFill/>
              </a:ln>
              <a:solidFill>
                <a:srgbClr val="261748"/>
              </a:solidFill>
              <a:effectLst/>
              <a:uLnTx/>
              <a:uFillTx/>
              <a:ea typeface="ＭＳ Ｐゴシック" pitchFamily="112" charset="-128"/>
            </a:endParaRPr>
          </a:p>
        </p:txBody>
      </p:sp>
      <p:sp>
        <p:nvSpPr>
          <p:cNvPr id="37" name="Oval 36"/>
          <p:cNvSpPr/>
          <p:nvPr/>
        </p:nvSpPr>
        <p:spPr bwMode="auto">
          <a:xfrm>
            <a:off x="4786913" y="4461539"/>
            <a:ext cx="723900" cy="546229"/>
          </a:xfrm>
          <a:prstGeom prst="ellipse">
            <a:avLst/>
          </a:prstGeom>
          <a:noFill/>
          <a:ln w="28575" cap="flat" cmpd="sng" algn="ctr">
            <a:solidFill>
              <a:srgbClr val="FD930A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lvl="0" indent="-34290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  <a:defRPr/>
            </a:pPr>
            <a:endParaRPr kumimoji="0" lang="en-US" sz="900" b="0" i="0" u="none" strike="noStrike" kern="0" cap="none" spc="0" normalizeH="0" baseline="0" noProof="0" smtClean="0">
              <a:ln>
                <a:noFill/>
              </a:ln>
              <a:solidFill>
                <a:srgbClr val="261748"/>
              </a:solidFill>
              <a:effectLst/>
              <a:uLnTx/>
              <a:uFillTx/>
              <a:ea typeface="ＭＳ Ｐゴシック" pitchFamily="112" charset="-128"/>
            </a:endParaRPr>
          </a:p>
        </p:txBody>
      </p:sp>
      <p:sp>
        <p:nvSpPr>
          <p:cNvPr id="38" name="Oval 37"/>
          <p:cNvSpPr/>
          <p:nvPr/>
        </p:nvSpPr>
        <p:spPr bwMode="auto">
          <a:xfrm>
            <a:off x="5811380" y="4197949"/>
            <a:ext cx="723900" cy="546229"/>
          </a:xfrm>
          <a:prstGeom prst="ellipse">
            <a:avLst/>
          </a:prstGeom>
          <a:noFill/>
          <a:ln w="28575" cap="flat" cmpd="sng" algn="ctr">
            <a:solidFill>
              <a:srgbClr val="FD930A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lvl="0" indent="-34290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  <a:defRPr/>
            </a:pPr>
            <a:endParaRPr kumimoji="0" lang="en-US" sz="900" b="0" i="0" u="none" strike="noStrike" kern="0" cap="none" spc="0" normalizeH="0" baseline="0" noProof="0" smtClean="0">
              <a:ln>
                <a:noFill/>
              </a:ln>
              <a:solidFill>
                <a:srgbClr val="261748"/>
              </a:solidFill>
              <a:effectLst/>
              <a:uLnTx/>
              <a:uFillTx/>
              <a:ea typeface="ＭＳ Ｐゴシック" pitchFamily="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2316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DAQ hardware in SASE1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566738" y="1698088"/>
            <a:ext cx="10882799" cy="4327574"/>
          </a:xfrm>
          <a:prstGeom prst="rect">
            <a:avLst/>
          </a:prstGeom>
          <a:extLst/>
        </p:spPr>
        <p:txBody>
          <a:bodyPr vert="horz" lIns="0" tIns="0" rIns="0" bIns="0" rtlCol="0" anchor="t" anchorCtr="0">
            <a:noAutofit/>
          </a:bodyPr>
          <a:lstStyle>
            <a:lvl1pPr marL="357188" indent="-357188" defTabSz="914400">
              <a:lnSpc>
                <a:spcPct val="114000"/>
              </a:lnSpc>
              <a:spcBef>
                <a:spcPts val="1800"/>
              </a:spcBef>
              <a:buClr>
                <a:schemeClr val="bg2"/>
              </a:buClr>
              <a:buFontTx/>
              <a:buBlip>
                <a:blip r:embed="rId2"/>
              </a:buBlip>
            </a:lvl1pPr>
            <a:lvl2pPr marL="714375" lvl="1" indent="-357188" defTabSz="914400">
              <a:lnSpc>
                <a:spcPct val="114000"/>
              </a:lnSpc>
              <a:spcBef>
                <a:spcPts val="0"/>
              </a:spcBef>
              <a:buClr>
                <a:schemeClr val="accent2"/>
              </a:buClr>
              <a:buFontTx/>
              <a:buBlip>
                <a:blip r:embed="rId3"/>
              </a:buBlip>
              <a:defRPr sz="1600"/>
            </a:lvl2pPr>
            <a:lvl3pPr marL="982663" lvl="2" indent="-268288" defTabSz="914400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►"/>
              <a:defRPr baseline="0"/>
            </a:lvl3pPr>
            <a:lvl4pPr marL="1162050" indent="-173038" defTabSz="914400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</a:lvl4pPr>
            <a:lvl5pPr marL="1347788" indent="-180975" defTabSz="914400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/>
              <a:t>PC Layer receives data from “Data Sources” </a:t>
            </a:r>
          </a:p>
          <a:p>
            <a:pPr lvl="1"/>
            <a:r>
              <a:rPr lang="en-US" dirty="0" smtClean="0"/>
              <a:t>23 x DELL </a:t>
            </a:r>
            <a:r>
              <a:rPr lang="en-US" dirty="0"/>
              <a:t>Power Edge R630</a:t>
            </a:r>
          </a:p>
          <a:p>
            <a:pPr lvl="2"/>
            <a:r>
              <a:rPr lang="en-US" dirty="0"/>
              <a:t>10GE SFP+ interface for data receiving from detector/train builder</a:t>
            </a:r>
          </a:p>
          <a:p>
            <a:pPr lvl="2"/>
            <a:r>
              <a:rPr lang="en-US" dirty="0"/>
              <a:t>IB FDR 56Gbps to online storage and computing cluster</a:t>
            </a:r>
          </a:p>
          <a:p>
            <a:endParaRPr lang="en-US" dirty="0" smtClean="0"/>
          </a:p>
          <a:p>
            <a:r>
              <a:rPr lang="en-US" dirty="0" smtClean="0"/>
              <a:t>Online </a:t>
            </a:r>
            <a:r>
              <a:rPr lang="en-US" dirty="0"/>
              <a:t>storage </a:t>
            </a:r>
            <a:r>
              <a:rPr lang="en-US" dirty="0" smtClean="0"/>
              <a:t>– data cache, scratch space</a:t>
            </a:r>
            <a:endParaRPr lang="en-US" dirty="0"/>
          </a:p>
          <a:p>
            <a:pPr lvl="1"/>
            <a:r>
              <a:rPr lang="en-US" dirty="0"/>
              <a:t>Two GL4 systems  for SASE1 with 4/8 TB </a:t>
            </a:r>
            <a:r>
              <a:rPr lang="en-US" dirty="0" smtClean="0"/>
              <a:t>disks – total ~1.8PB storage deployed</a:t>
            </a:r>
          </a:p>
          <a:p>
            <a:endParaRPr lang="en-US" dirty="0" smtClean="0"/>
          </a:p>
          <a:p>
            <a:r>
              <a:rPr lang="en-US" dirty="0" smtClean="0"/>
              <a:t>Online cluster – fast feedback from users</a:t>
            </a:r>
          </a:p>
          <a:p>
            <a:pPr lvl="1"/>
            <a:r>
              <a:rPr lang="en-US" dirty="0" smtClean="0"/>
              <a:t>12 GPU nodes for calibration pipeline (2 server installed)</a:t>
            </a:r>
          </a:p>
          <a:p>
            <a:pPr lvl="1"/>
            <a:r>
              <a:rPr lang="en-US" dirty="0" smtClean="0"/>
              <a:t>8 nodes (160 CPU cores) for looking at the data – </a:t>
            </a:r>
            <a:r>
              <a:rPr lang="en-US" dirty="0"/>
              <a:t>5</a:t>
            </a:r>
            <a:r>
              <a:rPr lang="en-US" dirty="0" smtClean="0"/>
              <a:t> installed, 1 fully configured</a:t>
            </a:r>
          </a:p>
          <a:p>
            <a:endParaRPr lang="en-US" dirty="0" smtClean="0"/>
          </a:p>
          <a:p>
            <a:pPr lvl="1"/>
            <a:endParaRPr lang="en-US" dirty="0"/>
          </a:p>
          <a:p>
            <a:pPr lvl="2"/>
            <a:endParaRPr lang="en-US" dirty="0"/>
          </a:p>
          <a:p>
            <a:pPr lvl="1"/>
            <a:endParaRPr lang="de-DE" dirty="0"/>
          </a:p>
        </p:txBody>
      </p:sp>
      <p:pic>
        <p:nvPicPr>
          <p:cNvPr id="4" name="Picture 2" descr="C:\Users\jszuba\Documents\xfel\ad-hoc-committee\pcl-fron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5119" y="1025964"/>
            <a:ext cx="1121571" cy="1868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jszuba\Documents\xfel\ad-hoc-committee\pcl-back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3916" y="1025963"/>
            <a:ext cx="1121571" cy="1868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jszuba\Documents\xfel\ad-hoc-committee\gl4-CC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3355" y="3378056"/>
            <a:ext cx="2039050" cy="1944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\\win.desy.de\home\wrona\My Pictures\iphone\2015-06-30 phone\phone 011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90" b="13559"/>
          <a:stretch/>
        </p:blipFill>
        <p:spPr bwMode="auto">
          <a:xfrm>
            <a:off x="5589526" y="6025662"/>
            <a:ext cx="1741306" cy="498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jszuba\Documents\xfel\ad-hoc-committee\server-nvidia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3467" y="5987753"/>
            <a:ext cx="1480071" cy="678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jszuba\Documents\xfel\ad-hoc-committee\gl4-back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535356" y="3378056"/>
            <a:ext cx="1562859" cy="1952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332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storage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4223273"/>
              </p:ext>
            </p:extLst>
          </p:nvPr>
        </p:nvGraphicFramePr>
        <p:xfrm>
          <a:off x="623888" y="1656498"/>
          <a:ext cx="10944224" cy="286512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3133103"/>
                <a:gridCol w="2339009"/>
                <a:gridCol w="1338470"/>
                <a:gridCol w="413364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Folder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Permission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Quota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Retention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/</a:t>
                      </a:r>
                      <a:r>
                        <a:rPr lang="en-US" dirty="0" err="1" smtClean="0"/>
                        <a:t>gpfs</a:t>
                      </a:r>
                      <a:r>
                        <a:rPr lang="en-US" dirty="0" smtClean="0"/>
                        <a:t>/p</a:t>
                      </a:r>
                      <a:r>
                        <a:rPr lang="en-US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&lt;</a:t>
                      </a:r>
                      <a:r>
                        <a:rPr lang="en-US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proposal_id</a:t>
                      </a:r>
                      <a:r>
                        <a:rPr lang="en-US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&gt;</a:t>
                      </a:r>
                      <a:r>
                        <a:rPr lang="en-US" dirty="0" smtClean="0"/>
                        <a:t>/raw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gxdaq:rw</a:t>
                      </a:r>
                      <a:r>
                        <a:rPr lang="en-US" sz="1400" dirty="0" smtClean="0"/>
                        <a:t>,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gprop:r</a:t>
                      </a:r>
                      <a:r>
                        <a:rPr lang="en-US" sz="1400" baseline="0" dirty="0" smtClean="0"/>
                        <a:t>, </a:t>
                      </a:r>
                      <a:r>
                        <a:rPr lang="en-US" sz="1400" baseline="0" dirty="0" err="1" smtClean="0"/>
                        <a:t>gxdata:r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Data</a:t>
                      </a:r>
                      <a:r>
                        <a:rPr lang="en-US" baseline="0" dirty="0" smtClean="0"/>
                        <a:t> migration to offline and removed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/</a:t>
                      </a:r>
                      <a:r>
                        <a:rPr lang="en-US" dirty="0" err="1" smtClean="0"/>
                        <a:t>gpfs</a:t>
                      </a:r>
                      <a:r>
                        <a:rPr lang="en-US" dirty="0" smtClean="0"/>
                        <a:t>/p</a:t>
                      </a:r>
                      <a:r>
                        <a:rPr lang="en-US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&lt;</a:t>
                      </a:r>
                      <a:r>
                        <a:rPr lang="en-US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proposal_id</a:t>
                      </a:r>
                      <a:r>
                        <a:rPr lang="en-US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&gt;</a:t>
                      </a:r>
                      <a:r>
                        <a:rPr lang="en-US" dirty="0" smtClean="0"/>
                        <a:t>/</a:t>
                      </a:r>
                      <a:r>
                        <a:rPr lang="en-US" dirty="0" err="1" smtClean="0"/>
                        <a:t>usr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gprop:rw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5TB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Sync</a:t>
                      </a:r>
                      <a:r>
                        <a:rPr lang="en-US" baseline="0" dirty="0" smtClean="0"/>
                        <a:t> with offline, both directions online visible only during beam time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/</a:t>
                      </a:r>
                      <a:r>
                        <a:rPr lang="en-US" dirty="0" err="1" smtClean="0"/>
                        <a:t>gpfs</a:t>
                      </a:r>
                      <a:r>
                        <a:rPr lang="en-US" dirty="0" smtClean="0"/>
                        <a:t>/p</a:t>
                      </a:r>
                      <a:r>
                        <a:rPr lang="en-US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&lt;</a:t>
                      </a:r>
                      <a:r>
                        <a:rPr lang="en-US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proposal_id</a:t>
                      </a:r>
                      <a:r>
                        <a:rPr lang="en-US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&gt;</a:t>
                      </a:r>
                      <a:r>
                        <a:rPr lang="en-US" dirty="0" smtClean="0"/>
                        <a:t>/proc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gxdaq:rw</a:t>
                      </a:r>
                      <a:r>
                        <a:rPr lang="en-US" sz="1400" dirty="0" smtClean="0"/>
                        <a:t>, </a:t>
                      </a:r>
                      <a:r>
                        <a:rPr lang="en-US" sz="1400" dirty="0" err="1" smtClean="0"/>
                        <a:t>gprop:r</a:t>
                      </a:r>
                      <a:r>
                        <a:rPr lang="en-US" sz="1400" dirty="0" smtClean="0"/>
                        <a:t>, </a:t>
                      </a:r>
                      <a:r>
                        <a:rPr lang="en-US" sz="1400" baseline="0" dirty="0" err="1" smtClean="0"/>
                        <a:t>gxdata:r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Data removed</a:t>
                      </a:r>
                      <a:r>
                        <a:rPr lang="en-US" baseline="0" dirty="0" smtClean="0"/>
                        <a:t> after beam time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/</a:t>
                      </a:r>
                      <a:r>
                        <a:rPr lang="en-US" dirty="0" err="1" smtClean="0"/>
                        <a:t>gpfs</a:t>
                      </a:r>
                      <a:r>
                        <a:rPr lang="en-US" dirty="0" smtClean="0"/>
                        <a:t>/p</a:t>
                      </a:r>
                      <a:r>
                        <a:rPr lang="en-US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&lt;</a:t>
                      </a:r>
                      <a:r>
                        <a:rPr lang="en-US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proposal_id</a:t>
                      </a:r>
                      <a:r>
                        <a:rPr lang="en-US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&gt;</a:t>
                      </a:r>
                      <a:r>
                        <a:rPr lang="en-US" dirty="0" smtClean="0"/>
                        <a:t>/scratch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gprop:rw</a:t>
                      </a:r>
                      <a:r>
                        <a:rPr lang="en-US" sz="1400" dirty="0" smtClean="0"/>
                        <a:t>, </a:t>
                      </a:r>
                      <a:r>
                        <a:rPr lang="en-US" sz="1400" baseline="0" dirty="0" err="1" smtClean="0"/>
                        <a:t>gxdata:rw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Data removed when needed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/</a:t>
                      </a:r>
                      <a:r>
                        <a:rPr lang="en-US" dirty="0" err="1" smtClean="0"/>
                        <a:t>gpfs</a:t>
                      </a:r>
                      <a:r>
                        <a:rPr lang="en-US" dirty="0" smtClean="0"/>
                        <a:t>/</a:t>
                      </a:r>
                      <a:r>
                        <a:rPr lang="en-US" dirty="0" err="1" smtClean="0"/>
                        <a:t>cal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gxcal:rw</a:t>
                      </a:r>
                      <a:r>
                        <a:rPr lang="en-US" sz="1400" dirty="0" smtClean="0"/>
                        <a:t>, </a:t>
                      </a:r>
                      <a:r>
                        <a:rPr lang="en-US" sz="1400" dirty="0" err="1" smtClean="0"/>
                        <a:t>all:r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Cache of the offline system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/</a:t>
                      </a:r>
                      <a:r>
                        <a:rPr lang="en-US" dirty="0" err="1" smtClean="0"/>
                        <a:t>gpfs</a:t>
                      </a:r>
                      <a:r>
                        <a:rPr lang="en-US" dirty="0" smtClean="0"/>
                        <a:t>/dl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gxctrl:rw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 be decided (discussion with CAS)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063970" y="5316053"/>
            <a:ext cx="7024644" cy="1102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57188" indent="-357188" defTabSz="914400">
              <a:lnSpc>
                <a:spcPct val="114000"/>
              </a:lnSpc>
              <a:spcBef>
                <a:spcPts val="1800"/>
              </a:spcBef>
              <a:buClr>
                <a:schemeClr val="bg2"/>
              </a:buClr>
              <a:buFontTx/>
              <a:buBlip>
                <a:blip r:embed="rId2"/>
              </a:buBlip>
            </a:lvl1pPr>
            <a:lvl2pPr marL="714375" lvl="1" indent="-357188" defTabSz="914400">
              <a:lnSpc>
                <a:spcPct val="114000"/>
              </a:lnSpc>
              <a:spcBef>
                <a:spcPts val="0"/>
              </a:spcBef>
              <a:buClr>
                <a:schemeClr val="accent2"/>
              </a:buClr>
              <a:buFontTx/>
              <a:buBlip>
                <a:blip r:embed="rId3"/>
              </a:buBlip>
              <a:defRPr sz="1600"/>
            </a:lvl2pPr>
            <a:lvl3pPr marL="982663" indent="-268288" defTabSz="914400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►"/>
              <a:defRPr baseline="0"/>
            </a:lvl3pPr>
            <a:lvl4pPr marL="1162050" indent="-173038" defTabSz="914400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</a:lvl4pPr>
            <a:lvl5pPr marL="1347788" indent="-180975" defTabSz="914400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1"/>
            <a:r>
              <a:rPr lang="en-US" sz="1400" dirty="0"/>
              <a:t>Permissions </a:t>
            </a:r>
            <a:r>
              <a:rPr lang="en-US" sz="1400" dirty="0" smtClean="0"/>
              <a:t>are </a:t>
            </a:r>
            <a:r>
              <a:rPr lang="en-US" sz="1400" dirty="0"/>
              <a:t>always based on </a:t>
            </a:r>
            <a:r>
              <a:rPr lang="en-US" sz="1400" dirty="0" smtClean="0"/>
              <a:t>groups: </a:t>
            </a:r>
            <a:r>
              <a:rPr lang="en-US" sz="1400" dirty="0" err="1" smtClean="0"/>
              <a:t>gxdaq</a:t>
            </a:r>
            <a:r>
              <a:rPr lang="en-US" sz="1400" dirty="0" smtClean="0"/>
              <a:t>, </a:t>
            </a:r>
            <a:r>
              <a:rPr lang="en-US" sz="1400" dirty="0" err="1" smtClean="0"/>
              <a:t>gprop</a:t>
            </a:r>
            <a:r>
              <a:rPr lang="en-US" sz="1400" dirty="0" smtClean="0"/>
              <a:t>, </a:t>
            </a:r>
            <a:r>
              <a:rPr lang="en-US" sz="1400" dirty="0" err="1" smtClean="0"/>
              <a:t>gxcal,gxctrl</a:t>
            </a:r>
            <a:endParaRPr lang="en-US" sz="1400" dirty="0" smtClean="0"/>
          </a:p>
          <a:p>
            <a:pPr lvl="2"/>
            <a:r>
              <a:rPr lang="en-US" sz="1400" dirty="0" err="1" smtClean="0"/>
              <a:t>gprop</a:t>
            </a:r>
            <a:r>
              <a:rPr lang="en-US" dirty="0"/>
              <a:t> </a:t>
            </a:r>
            <a:r>
              <a:rPr lang="en-US" sz="1400" dirty="0" smtClean="0"/>
              <a:t>– group for experiment team</a:t>
            </a:r>
            <a:endParaRPr lang="en-US" dirty="0" smtClean="0"/>
          </a:p>
          <a:p>
            <a:pPr lvl="1"/>
            <a:r>
              <a:rPr lang="en-US" sz="1400" dirty="0"/>
              <a:t>p</a:t>
            </a:r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</a:rPr>
              <a:t>&lt;</a:t>
            </a:r>
            <a:r>
              <a:rPr lang="en-US" sz="1400" dirty="0" err="1" smtClean="0">
                <a:solidFill>
                  <a:schemeClr val="accent6">
                    <a:lumMod val="50000"/>
                  </a:schemeClr>
                </a:solidFill>
              </a:rPr>
              <a:t>proposal_id</a:t>
            </a:r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</a:rPr>
              <a:t>&gt;</a:t>
            </a:r>
            <a:r>
              <a:rPr lang="en-US" sz="1400" dirty="0" smtClean="0"/>
              <a:t>  – name constructed from the unique proposal id from UPEX</a:t>
            </a:r>
          </a:p>
          <a:p>
            <a:pPr lvl="1"/>
            <a:r>
              <a:rPr lang="en-US" sz="1400" dirty="0" smtClean="0"/>
              <a:t>“raw” folder will not be visible to users. Data accessible only via reader service  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273132" y="4632809"/>
            <a:ext cx="4358353" cy="159764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57188" indent="-357188" defTabSz="914400">
              <a:lnSpc>
                <a:spcPct val="114000"/>
              </a:lnSpc>
              <a:spcBef>
                <a:spcPts val="1800"/>
              </a:spcBef>
              <a:buClr>
                <a:schemeClr val="bg2"/>
              </a:buClr>
              <a:buFontTx/>
              <a:buBlip>
                <a:blip r:embed="rId2"/>
              </a:buBlip>
            </a:lvl1pPr>
            <a:lvl2pPr marL="714375" lvl="1" indent="-357188" defTabSz="914400">
              <a:lnSpc>
                <a:spcPct val="114000"/>
              </a:lnSpc>
              <a:spcBef>
                <a:spcPts val="0"/>
              </a:spcBef>
              <a:buClr>
                <a:schemeClr val="accent2"/>
              </a:buClr>
              <a:buFontTx/>
              <a:buBlip>
                <a:blip r:embed="rId3"/>
              </a:buBlip>
              <a:defRPr sz="1600"/>
            </a:lvl2pPr>
            <a:lvl3pPr marL="982663" indent="-268288" defTabSz="914400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►"/>
              <a:defRPr baseline="0"/>
            </a:lvl3pPr>
            <a:lvl4pPr marL="1162050" indent="-173038" defTabSz="914400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</a:lvl4pPr>
            <a:lvl5pPr marL="1347788" indent="-180975" defTabSz="914400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1" defTabSz="1076325">
              <a:tabLst>
                <a:tab pos="1076325" algn="l"/>
              </a:tabLst>
            </a:pPr>
            <a:r>
              <a:rPr lang="en-US" sz="1400" dirty="0" smtClean="0"/>
              <a:t>raw  – data stored by DAQ (data cache)</a:t>
            </a:r>
          </a:p>
          <a:p>
            <a:pPr lvl="1" defTabSz="558800"/>
            <a:r>
              <a:rPr lang="en-US" sz="1400" dirty="0" err="1" smtClean="0"/>
              <a:t>usr</a:t>
            </a:r>
            <a:r>
              <a:rPr lang="en-US" sz="1400" dirty="0" smtClean="0"/>
              <a:t>	– </a:t>
            </a:r>
            <a:r>
              <a:rPr lang="en-US" sz="1400" dirty="0" err="1" smtClean="0"/>
              <a:t>beamtime</a:t>
            </a:r>
            <a:r>
              <a:rPr lang="en-US" sz="1400" dirty="0" smtClean="0"/>
              <a:t> store</a:t>
            </a:r>
          </a:p>
          <a:p>
            <a:pPr lvl="1" defTabSz="558800"/>
            <a:r>
              <a:rPr lang="en-US" sz="1400" dirty="0"/>
              <a:t>p</a:t>
            </a:r>
            <a:r>
              <a:rPr lang="en-US" sz="1400" dirty="0" smtClean="0"/>
              <a:t>roc – data processed by dedicated pipelines e.g. calibrated data</a:t>
            </a:r>
          </a:p>
          <a:p>
            <a:pPr lvl="1" defTabSz="558800"/>
            <a:r>
              <a:rPr lang="en-US" sz="1400" dirty="0" smtClean="0"/>
              <a:t>scratch – folder where users can write temporary data</a:t>
            </a:r>
          </a:p>
          <a:p>
            <a:pPr lvl="1" defTabSz="558800"/>
            <a:r>
              <a:rPr lang="en-US" sz="1400" dirty="0" smtClean="0"/>
              <a:t>dl – data logger, </a:t>
            </a:r>
            <a:r>
              <a:rPr lang="en-US" sz="1400" dirty="0" err="1" smtClean="0"/>
              <a:t>cal</a:t>
            </a:r>
            <a:r>
              <a:rPr lang="en-US" sz="1400" dirty="0" smtClean="0"/>
              <a:t> – calibration data</a:t>
            </a:r>
          </a:p>
          <a:p>
            <a:pPr marL="357187" lvl="1" indent="0" defTabSz="558800">
              <a:buNone/>
            </a:pPr>
            <a:endParaRPr lang="en-US" sz="1400" dirty="0" smtClean="0"/>
          </a:p>
          <a:p>
            <a:pPr lvl="1" defTabSz="558800"/>
            <a:endParaRPr lang="en-US" sz="1400" dirty="0" smtClean="0"/>
          </a:p>
          <a:p>
            <a:pPr marL="357187" lvl="1" indent="0" defTabSz="558800">
              <a:buNone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60699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 to data during beam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Online cluster servers (ONC)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ervers for running instrument specific pipelines</a:t>
            </a:r>
          </a:p>
          <a:p>
            <a:pPr lvl="2"/>
            <a:r>
              <a:rPr lang="en-US" dirty="0" smtClean="0"/>
              <a:t>calibration, correction, specific processing pipelines</a:t>
            </a:r>
          </a:p>
          <a:p>
            <a:pPr lvl="2"/>
            <a:r>
              <a:rPr lang="en-US" dirty="0" smtClean="0"/>
              <a:t>Assuming </a:t>
            </a:r>
            <a:r>
              <a:rPr lang="en-US" dirty="0" err="1" smtClean="0"/>
              <a:t>Karabo</a:t>
            </a:r>
            <a:r>
              <a:rPr lang="en-US" dirty="0" smtClean="0"/>
              <a:t> based software supported by CAS</a:t>
            </a:r>
          </a:p>
          <a:p>
            <a:pPr lvl="1"/>
            <a:r>
              <a:rPr lang="en-US" dirty="0" smtClean="0"/>
              <a:t>Servers for users to look at data and perform individual data processing</a:t>
            </a:r>
          </a:p>
          <a:p>
            <a:pPr lvl="2"/>
            <a:r>
              <a:rPr lang="en-US" dirty="0" smtClean="0"/>
              <a:t>Interactive or batch processing (resources managed by </a:t>
            </a:r>
            <a:r>
              <a:rPr lang="en-US" dirty="0" err="1" smtClean="0"/>
              <a:t>slurm</a:t>
            </a:r>
            <a:r>
              <a:rPr lang="en-US" dirty="0" smtClean="0"/>
              <a:t>, to be configured for user operation)</a:t>
            </a:r>
            <a:endParaRPr lang="en-US" dirty="0" smtClean="0"/>
          </a:p>
          <a:p>
            <a:pPr lvl="2"/>
            <a:r>
              <a:rPr lang="en-US" dirty="0" smtClean="0"/>
              <a:t>Access to scratch, proc, </a:t>
            </a:r>
            <a:r>
              <a:rPr lang="en-US" dirty="0" err="1" smtClean="0"/>
              <a:t>cal</a:t>
            </a:r>
            <a:r>
              <a:rPr lang="en-US" dirty="0" smtClean="0"/>
              <a:t> and </a:t>
            </a:r>
            <a:r>
              <a:rPr lang="en-US" dirty="0" err="1" smtClean="0"/>
              <a:t>usr</a:t>
            </a:r>
            <a:r>
              <a:rPr lang="en-US" dirty="0" smtClean="0"/>
              <a:t> folders</a:t>
            </a:r>
          </a:p>
          <a:p>
            <a:r>
              <a:rPr lang="en-US" dirty="0" smtClean="0"/>
              <a:t>During the beam time ONC resources are available only to the experiment team members and instrument support staff</a:t>
            </a:r>
          </a:p>
          <a:p>
            <a:r>
              <a:rPr lang="en-US" dirty="0" smtClean="0"/>
              <a:t>Access to ONC from XFEL workstations in the control hutch or in dedicated locations in the XHQ</a:t>
            </a:r>
          </a:p>
          <a:p>
            <a:pPr lvl="1"/>
            <a:r>
              <a:rPr lang="en-US" dirty="0" smtClean="0"/>
              <a:t>Access through </a:t>
            </a:r>
            <a:r>
              <a:rPr lang="en-US" dirty="0" err="1" smtClean="0"/>
              <a:t>FastX</a:t>
            </a:r>
            <a:r>
              <a:rPr lang="en-US" dirty="0" smtClean="0"/>
              <a:t> to login nodes (see for details remote access)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723" y="616296"/>
            <a:ext cx="5589055" cy="2100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651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4" y="3993481"/>
            <a:ext cx="4169889" cy="2331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IB connectivity between nodes in balcony rooms and to DESY DC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14364" y="1608094"/>
            <a:ext cx="4910136" cy="3068681"/>
          </a:xfrm>
          <a:prstGeom prst="rect">
            <a:avLst/>
          </a:prstGeom>
        </p:spPr>
        <p:txBody>
          <a:bodyPr/>
          <a:lstStyle>
            <a:lvl1pPr marL="357188" indent="-357188" algn="l" defTabSz="914400" rtl="0" eaLnBrk="1" latinLnBrk="0" hangingPunct="1">
              <a:lnSpc>
                <a:spcPct val="114000"/>
              </a:lnSpc>
              <a:spcBef>
                <a:spcPts val="1800"/>
              </a:spcBef>
              <a:buClr>
                <a:schemeClr val="bg2"/>
              </a:buClr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4375" indent="-3571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accent2"/>
              </a:buClr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2663" indent="-2682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►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17303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7788" indent="-180975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IB fabrics per SASE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EDR (100Gbps) IB switches</a:t>
            </a:r>
          </a:p>
          <a:p>
            <a:pPr lvl="1"/>
            <a:r>
              <a:rPr lang="en-US" sz="1600" dirty="0" smtClean="0"/>
              <a:t>1 top switch, 3 leaf switches</a:t>
            </a:r>
          </a:p>
          <a:p>
            <a:pPr lvl="1"/>
            <a:r>
              <a:rPr lang="en-US" sz="1600" dirty="0" smtClean="0"/>
              <a:t>Non-blocking architecture</a:t>
            </a:r>
          </a:p>
          <a:p>
            <a:pPr lvl="1"/>
            <a:r>
              <a:rPr lang="en-US" sz="1600" dirty="0" smtClean="0"/>
              <a:t>Clients are only FDR (56Gbps) </a:t>
            </a:r>
          </a:p>
          <a:p>
            <a:pPr lvl="2"/>
            <a:r>
              <a:rPr lang="en-US" sz="1400" dirty="0" smtClean="0"/>
              <a:t>Exception – newest ESS systems</a:t>
            </a:r>
          </a:p>
          <a:p>
            <a:r>
              <a:rPr lang="en-US" b="1" dirty="0" smtClean="0"/>
              <a:t>Status: SASE1 in </a:t>
            </a:r>
            <a:r>
              <a:rPr lang="en-US" b="1" dirty="0" smtClean="0"/>
              <a:t>production</a:t>
            </a:r>
            <a:endParaRPr lang="de-DE" sz="1600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0203" y="1896735"/>
            <a:ext cx="2711450" cy="93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6831848" y="2831190"/>
            <a:ext cx="4607454" cy="3757869"/>
          </a:xfrm>
          <a:prstGeom prst="rect">
            <a:avLst/>
          </a:prstGeom>
          <a:extLst/>
        </p:spPr>
        <p:txBody>
          <a:bodyPr vert="horz" lIns="0" tIns="0" rIns="0" bIns="0" rtlCol="0" anchor="t" anchorCtr="0">
            <a:noAutofit/>
          </a:bodyPr>
          <a:lstStyle>
            <a:lvl1pPr marL="357188" indent="-357188" defTabSz="914400">
              <a:lnSpc>
                <a:spcPct val="114000"/>
              </a:lnSpc>
              <a:spcBef>
                <a:spcPts val="1800"/>
              </a:spcBef>
              <a:buClr>
                <a:schemeClr val="bg2"/>
              </a:buClr>
              <a:buFontTx/>
              <a:buBlip>
                <a:blip r:embed="rId3"/>
              </a:buBlip>
            </a:lvl1pPr>
            <a:lvl2pPr marL="714375" lvl="1" indent="-357188" defTabSz="914400">
              <a:lnSpc>
                <a:spcPct val="114000"/>
              </a:lnSpc>
              <a:spcBef>
                <a:spcPts val="0"/>
              </a:spcBef>
              <a:buClr>
                <a:schemeClr val="accent2"/>
              </a:buClr>
              <a:buFontTx/>
              <a:buBlip>
                <a:blip r:embed="rId4"/>
              </a:buBlip>
              <a:defRPr sz="1600"/>
            </a:lvl2pPr>
            <a:lvl3pPr marL="982663" indent="-268288" defTabSz="914400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►"/>
              <a:defRPr baseline="0"/>
            </a:lvl3pPr>
            <a:lvl4pPr marL="1162050" indent="-173038" defTabSz="914400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</a:lvl4pPr>
            <a:lvl5pPr marL="1347788" indent="-180975" defTabSz="914400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 err="1"/>
              <a:t>MetroX</a:t>
            </a:r>
            <a:endParaRPr lang="en-US" dirty="0"/>
          </a:p>
          <a:p>
            <a:pPr lvl="1"/>
            <a:r>
              <a:rPr lang="en-US" dirty="0"/>
              <a:t>Shared for all SASEs</a:t>
            </a:r>
          </a:p>
          <a:p>
            <a:pPr lvl="1"/>
            <a:r>
              <a:rPr lang="en-US" b="1" dirty="0"/>
              <a:t>Long distance IB connection </a:t>
            </a:r>
            <a:r>
              <a:rPr lang="en-US" b="1" dirty="0" smtClean="0"/>
              <a:t>(~4km</a:t>
            </a:r>
            <a:r>
              <a:rPr lang="en-US" b="1" dirty="0"/>
              <a:t>) between online and offline systems using </a:t>
            </a:r>
            <a:r>
              <a:rPr lang="en-US" b="1" dirty="0" err="1"/>
              <a:t>Mellanox</a:t>
            </a:r>
            <a:r>
              <a:rPr lang="en-US" b="1" dirty="0"/>
              <a:t> Metro-X solution (up to 240Gbps per beamline)</a:t>
            </a:r>
          </a:p>
          <a:p>
            <a:pPr lvl="1"/>
            <a:r>
              <a:rPr lang="en-US" dirty="0"/>
              <a:t>3x long range fiber uplinks connected</a:t>
            </a:r>
          </a:p>
          <a:p>
            <a:pPr lvl="2"/>
            <a:r>
              <a:rPr lang="en-US" sz="1600" dirty="0"/>
              <a:t>Extendable to 6 or 12 x 40Gbps</a:t>
            </a:r>
          </a:p>
          <a:p>
            <a:pPr lvl="1"/>
            <a:r>
              <a:rPr lang="en-US" dirty="0"/>
              <a:t>6x IB FDR links to local IB </a:t>
            </a:r>
            <a:r>
              <a:rPr lang="en-US" dirty="0" smtClean="0"/>
              <a:t>switch</a:t>
            </a:r>
          </a:p>
          <a:p>
            <a:r>
              <a:rPr lang="en-US" dirty="0" smtClean="0"/>
              <a:t>Status: in </a:t>
            </a:r>
            <a:r>
              <a:rPr lang="en-US" dirty="0" smtClean="0"/>
              <a:t>production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4850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b="8039"/>
          <a:stretch/>
        </p:blipFill>
        <p:spPr>
          <a:xfrm>
            <a:off x="7657032" y="739957"/>
            <a:ext cx="1968873" cy="5544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Aggregator </a:t>
            </a:r>
            <a:r>
              <a:rPr lang="en-US" dirty="0" smtClean="0"/>
              <a:t>software status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34114" y="1555035"/>
            <a:ext cx="4594477" cy="477106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57188" indent="-357188" algn="l" defTabSz="914400" rtl="0" eaLnBrk="1" latinLnBrk="0" hangingPunct="1">
              <a:lnSpc>
                <a:spcPct val="114000"/>
              </a:lnSpc>
              <a:spcBef>
                <a:spcPts val="1800"/>
              </a:spcBef>
              <a:buClr>
                <a:schemeClr val="bg2"/>
              </a:buClr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4375" indent="-3571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accent2"/>
              </a:buClr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2663" indent="-2682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►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17303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7788" indent="-180975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Control data</a:t>
            </a:r>
          </a:p>
          <a:p>
            <a:pPr lvl="1"/>
            <a:r>
              <a:rPr lang="en-US" sz="1400" dirty="0" smtClean="0"/>
              <a:t>These are parameters of Karabo devices</a:t>
            </a:r>
          </a:p>
          <a:p>
            <a:pPr lvl="2"/>
            <a:r>
              <a:rPr lang="en-US" sz="1400" dirty="0" smtClean="0"/>
              <a:t>Implemented on ITDM and Karabo </a:t>
            </a:r>
            <a:r>
              <a:rPr lang="en-US" sz="1400" dirty="0" smtClean="0"/>
              <a:t>side</a:t>
            </a:r>
          </a:p>
          <a:p>
            <a:pPr lvl="2"/>
            <a:r>
              <a:rPr lang="en-US" sz="1400" dirty="0" smtClean="0"/>
              <a:t>Requires scalability tests with many Karabo devices – part of the CAS SQUAD</a:t>
            </a:r>
            <a:endParaRPr lang="en-US" sz="1400" dirty="0" smtClean="0"/>
          </a:p>
          <a:p>
            <a:pPr>
              <a:spcBef>
                <a:spcPts val="600"/>
              </a:spcBef>
            </a:pPr>
            <a:r>
              <a:rPr lang="en-US" dirty="0" smtClean="0"/>
              <a:t>Instrument data</a:t>
            </a:r>
          </a:p>
          <a:p>
            <a:pPr lvl="1"/>
            <a:r>
              <a:rPr lang="en-US" sz="1400" dirty="0" smtClean="0"/>
              <a:t>Data acquired and processed by electronic devices (e.g. </a:t>
            </a:r>
            <a:r>
              <a:rPr lang="en-US" sz="1400" dirty="0" err="1" smtClean="0"/>
              <a:t>uTCA</a:t>
            </a:r>
            <a:r>
              <a:rPr lang="en-US" sz="1400" dirty="0" smtClean="0"/>
              <a:t>, Train Builder)</a:t>
            </a:r>
          </a:p>
          <a:p>
            <a:pPr lvl="2"/>
            <a:r>
              <a:rPr lang="en-US" sz="1400" dirty="0" smtClean="0"/>
              <a:t>Implemented on ITDM and detector side for both AGIPD and LPD</a:t>
            </a:r>
          </a:p>
          <a:p>
            <a:pPr lvl="1"/>
            <a:r>
              <a:rPr lang="en-US" sz="1400" dirty="0" smtClean="0"/>
              <a:t>Data acquired and sent out to PC layer by software device controlling the </a:t>
            </a:r>
            <a:r>
              <a:rPr lang="en-US" sz="1400" dirty="0" smtClean="0"/>
              <a:t>hardware via Karabo pipeline (slow cameras, digitizers, </a:t>
            </a:r>
            <a:r>
              <a:rPr lang="en-US" sz="1400" dirty="0" err="1" smtClean="0"/>
              <a:t>fastADC</a:t>
            </a:r>
            <a:r>
              <a:rPr lang="en-US" sz="1400" dirty="0" smtClean="0"/>
              <a:t>)</a:t>
            </a:r>
          </a:p>
          <a:p>
            <a:pPr marL="357187" lvl="1" indent="0">
              <a:buNone/>
            </a:pPr>
            <a:endParaRPr lang="en-US" sz="1400" dirty="0" smtClean="0"/>
          </a:p>
          <a:p>
            <a:pPr lvl="2"/>
            <a:r>
              <a:rPr lang="en-US" sz="1400" dirty="0" smtClean="0"/>
              <a:t>Developments </a:t>
            </a:r>
            <a:r>
              <a:rPr lang="en-US" sz="1400" dirty="0" smtClean="0"/>
              <a:t>on Karabo side to adjust with agreed specification and a lot of testing</a:t>
            </a:r>
          </a:p>
          <a:p>
            <a:pPr lvl="2"/>
            <a:r>
              <a:rPr lang="en-US" sz="1400" dirty="0" smtClean="0"/>
              <a:t>Any changes to the protocol could imply severe delays  </a:t>
            </a:r>
            <a:endParaRPr lang="en-US" sz="1600" dirty="0" smtClean="0"/>
          </a:p>
          <a:p>
            <a:pPr marL="300037" lvl="1" indent="0">
              <a:buFontTx/>
              <a:buNone/>
            </a:pPr>
            <a:endParaRPr lang="en-US" sz="1400" dirty="0" smtClean="0"/>
          </a:p>
          <a:p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5639119" y="1488255"/>
            <a:ext cx="282464" cy="36336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5256584" y="5596753"/>
            <a:ext cx="1152128" cy="64807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FD930A"/>
              </a:buClr>
              <a:buSzPct val="80000"/>
              <a:buFontTx/>
              <a:buNone/>
            </a:pPr>
            <a:r>
              <a:rPr lang="en-US" sz="1800" dirty="0" smtClean="0">
                <a:solidFill>
                  <a:srgbClr val="000000"/>
                </a:solidFill>
              </a:rPr>
              <a:t>Digitizer device </a:t>
            </a:r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6408712" y="5839127"/>
            <a:ext cx="432048" cy="0"/>
          </a:xfrm>
          <a:prstGeom prst="straightConnector1">
            <a:avLst/>
          </a:prstGeom>
          <a:noFill/>
          <a:ln w="127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oval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9" name="Straight Arrow Connector 8"/>
          <p:cNvCxnSpPr/>
          <p:nvPr/>
        </p:nvCxnSpPr>
        <p:spPr bwMode="auto">
          <a:xfrm>
            <a:off x="6420231" y="6091709"/>
            <a:ext cx="432048" cy="0"/>
          </a:xfrm>
          <a:prstGeom prst="straightConnector1">
            <a:avLst/>
          </a:prstGeom>
          <a:noFill/>
          <a:ln w="127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oval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0" name="TextBox 9"/>
          <p:cNvSpPr txBox="1"/>
          <p:nvPr/>
        </p:nvSpPr>
        <p:spPr>
          <a:xfrm>
            <a:off x="6480720" y="5551095"/>
            <a:ext cx="39130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68288" indent="-268288" fontAlgn="auto">
              <a:spcBef>
                <a:spcPts val="600"/>
              </a:spcBef>
              <a:spcAft>
                <a:spcPts val="0"/>
              </a:spcAft>
              <a:buClr>
                <a:srgbClr val="FD930A"/>
              </a:buClr>
              <a:buSzPct val="80000"/>
              <a:buFontTx/>
              <a:buNone/>
            </a:pPr>
            <a:r>
              <a:rPr lang="en-US" sz="1000" dirty="0" smtClean="0">
                <a:solidFill>
                  <a:srgbClr val="000000"/>
                </a:solidFill>
                <a:latin typeface="Arial"/>
                <a:ea typeface="+mn-ea"/>
              </a:rPr>
              <a:t>raw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20912" y="6214819"/>
            <a:ext cx="13837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68288" indent="-268288" fontAlgn="auto">
              <a:spcBef>
                <a:spcPts val="600"/>
              </a:spcBef>
              <a:spcAft>
                <a:spcPts val="0"/>
              </a:spcAft>
              <a:buClr>
                <a:srgbClr val="FD930A"/>
              </a:buClr>
              <a:buSzPct val="80000"/>
              <a:buFontTx/>
              <a:buNone/>
            </a:pPr>
            <a:r>
              <a:rPr lang="en-US" sz="1000" dirty="0" smtClean="0">
                <a:solidFill>
                  <a:srgbClr val="000000"/>
                </a:solidFill>
                <a:latin typeface="Arial"/>
                <a:ea typeface="+mn-ea"/>
              </a:rPr>
              <a:t>FPGA pre-processed</a:t>
            </a:r>
          </a:p>
        </p:txBody>
      </p:sp>
      <p:cxnSp>
        <p:nvCxnSpPr>
          <p:cNvPr id="12" name="Straight Arrow Connector 11"/>
          <p:cNvCxnSpPr>
            <a:stCxn id="19" idx="3"/>
          </p:cNvCxnSpPr>
          <p:nvPr/>
        </p:nvCxnSpPr>
        <p:spPr bwMode="auto">
          <a:xfrm flipV="1">
            <a:off x="7056784" y="3940569"/>
            <a:ext cx="1106141" cy="720080"/>
          </a:xfrm>
          <a:prstGeom prst="straightConnector1">
            <a:avLst/>
          </a:prstGeom>
          <a:noFill/>
          <a:ln w="12700" cap="flat" cmpd="sng" algn="ctr">
            <a:solidFill>
              <a:schemeClr val="folHlink"/>
            </a:solidFill>
            <a:prstDash val="dot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3" name="Straight Arrow Connector 12"/>
          <p:cNvCxnSpPr/>
          <p:nvPr/>
        </p:nvCxnSpPr>
        <p:spPr bwMode="auto">
          <a:xfrm>
            <a:off x="6912768" y="6091709"/>
            <a:ext cx="863905" cy="123110"/>
          </a:xfrm>
          <a:prstGeom prst="straightConnector1">
            <a:avLst/>
          </a:prstGeom>
          <a:noFill/>
          <a:ln w="12700" cap="flat" cmpd="sng" algn="ctr">
            <a:solidFill>
              <a:schemeClr val="folHlink"/>
            </a:solidFill>
            <a:prstDash val="dot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16116" y="5089008"/>
            <a:ext cx="576064" cy="44932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23383" y="3561938"/>
            <a:ext cx="1113936" cy="576064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auto">
          <a:xfrm>
            <a:off x="5256584" y="4192597"/>
            <a:ext cx="1152128" cy="64807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FD930A"/>
              </a:buClr>
              <a:buSzPct val="80000"/>
              <a:buFontTx/>
              <a:buNone/>
            </a:pPr>
            <a:r>
              <a:rPr lang="en-US" sz="1800" dirty="0" smtClean="0">
                <a:solidFill>
                  <a:srgbClr val="000000"/>
                </a:solidFill>
              </a:rPr>
              <a:t>PC layer device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6480720" y="3832557"/>
            <a:ext cx="576064" cy="216024"/>
          </a:xfrm>
          <a:prstGeom prst="rect">
            <a:avLst/>
          </a:prstGeom>
          <a:solidFill>
            <a:srgbClr val="008000"/>
          </a:solidFill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FD930A"/>
              </a:buClr>
              <a:buSzPct val="80000"/>
              <a:buFontTx/>
              <a:buNone/>
            </a:pPr>
            <a:r>
              <a:rPr lang="en-US" sz="700" dirty="0" smtClean="0">
                <a:solidFill>
                  <a:srgbClr val="000000"/>
                </a:solidFill>
              </a:rPr>
              <a:t>header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6480720" y="4048581"/>
            <a:ext cx="576064" cy="504056"/>
          </a:xfrm>
          <a:prstGeom prst="rect">
            <a:avLst/>
          </a:prstGeom>
          <a:solidFill>
            <a:srgbClr val="3366FF"/>
          </a:solidFill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FD930A"/>
              </a:buClr>
              <a:buSzPct val="80000"/>
              <a:buFontTx/>
              <a:buNone/>
            </a:pPr>
            <a:r>
              <a:rPr lang="en-US" sz="700" dirty="0" smtClean="0">
                <a:solidFill>
                  <a:srgbClr val="000000"/>
                </a:solidFill>
              </a:rPr>
              <a:t>images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6480720" y="4552637"/>
            <a:ext cx="576064" cy="216024"/>
          </a:xfrm>
          <a:prstGeom prst="rect">
            <a:avLst/>
          </a:prstGeom>
          <a:solidFill>
            <a:srgbClr val="FD930A"/>
          </a:solidFill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FD930A"/>
              </a:buClr>
              <a:buSzPct val="80000"/>
              <a:buFontTx/>
              <a:buNone/>
            </a:pPr>
            <a:r>
              <a:rPr lang="en-US" sz="700" dirty="0" smtClean="0">
                <a:solidFill>
                  <a:srgbClr val="000000"/>
                </a:solidFill>
              </a:rPr>
              <a:t>descriptor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6480720" y="4768661"/>
            <a:ext cx="576064" cy="216024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FD930A"/>
              </a:buClr>
              <a:buSzPct val="80000"/>
              <a:buFontTx/>
              <a:buNone/>
            </a:pPr>
            <a:r>
              <a:rPr lang="en-US" sz="700" dirty="0" smtClean="0">
                <a:solidFill>
                  <a:srgbClr val="000000"/>
                </a:solidFill>
              </a:rPr>
              <a:t>detector</a:t>
            </a:r>
          </a:p>
        </p:txBody>
      </p:sp>
      <p:cxnSp>
        <p:nvCxnSpPr>
          <p:cNvPr id="21" name="Straight Arrow Connector 20"/>
          <p:cNvCxnSpPr>
            <a:stCxn id="18" idx="3"/>
          </p:cNvCxnSpPr>
          <p:nvPr/>
        </p:nvCxnSpPr>
        <p:spPr bwMode="auto">
          <a:xfrm flipV="1">
            <a:off x="7056784" y="3216489"/>
            <a:ext cx="1106141" cy="1084120"/>
          </a:xfrm>
          <a:prstGeom prst="straightConnector1">
            <a:avLst/>
          </a:prstGeom>
          <a:noFill/>
          <a:ln w="12700" cap="flat" cmpd="sng" algn="ctr">
            <a:solidFill>
              <a:schemeClr val="folHlink"/>
            </a:solidFill>
            <a:prstDash val="dot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22" name="Straight Arrow Connector 21"/>
          <p:cNvCxnSpPr>
            <a:stCxn id="17" idx="3"/>
          </p:cNvCxnSpPr>
          <p:nvPr/>
        </p:nvCxnSpPr>
        <p:spPr bwMode="auto">
          <a:xfrm>
            <a:off x="7056784" y="3940569"/>
            <a:ext cx="918816" cy="576064"/>
          </a:xfrm>
          <a:prstGeom prst="straightConnector1">
            <a:avLst/>
          </a:prstGeom>
          <a:noFill/>
          <a:ln w="12700" cap="flat" cmpd="sng" algn="ctr">
            <a:solidFill>
              <a:schemeClr val="folHlink"/>
            </a:solidFill>
            <a:prstDash val="dot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23" name="Straight Arrow Connector 22"/>
          <p:cNvCxnSpPr>
            <a:stCxn id="20" idx="3"/>
          </p:cNvCxnSpPr>
          <p:nvPr/>
        </p:nvCxnSpPr>
        <p:spPr bwMode="auto">
          <a:xfrm flipV="1">
            <a:off x="7056784" y="4660649"/>
            <a:ext cx="986549" cy="216024"/>
          </a:xfrm>
          <a:prstGeom prst="straightConnector1">
            <a:avLst/>
          </a:prstGeom>
          <a:noFill/>
          <a:ln w="12700" cap="flat" cmpd="sng" algn="ctr">
            <a:solidFill>
              <a:schemeClr val="folHlink"/>
            </a:solidFill>
            <a:prstDash val="dot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24" name="Straight Arrow Connector 23"/>
          <p:cNvCxnSpPr/>
          <p:nvPr/>
        </p:nvCxnSpPr>
        <p:spPr bwMode="auto">
          <a:xfrm>
            <a:off x="6840760" y="5839127"/>
            <a:ext cx="935913" cy="252582"/>
          </a:xfrm>
          <a:prstGeom prst="straightConnector1">
            <a:avLst/>
          </a:prstGeom>
          <a:noFill/>
          <a:ln w="12700" cap="flat" cmpd="sng" algn="ctr">
            <a:solidFill>
              <a:schemeClr val="folHlink"/>
            </a:solidFill>
            <a:prstDash val="dot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25" name="Rectangle 24"/>
          <p:cNvSpPr/>
          <p:nvPr/>
        </p:nvSpPr>
        <p:spPr bwMode="auto">
          <a:xfrm>
            <a:off x="5328592" y="1852337"/>
            <a:ext cx="1152128" cy="64807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FD930A"/>
              </a:buClr>
              <a:buSzPct val="80000"/>
              <a:buFontTx/>
              <a:buNone/>
            </a:pPr>
            <a:r>
              <a:rPr lang="en-US" sz="1800" dirty="0" smtClean="0">
                <a:solidFill>
                  <a:srgbClr val="000000"/>
                </a:solidFill>
              </a:rPr>
              <a:t>FEM Ctrl device</a:t>
            </a:r>
          </a:p>
        </p:txBody>
      </p:sp>
      <p:cxnSp>
        <p:nvCxnSpPr>
          <p:cNvPr id="26" name="Straight Arrow Connector 25"/>
          <p:cNvCxnSpPr>
            <a:stCxn id="25" idx="3"/>
          </p:cNvCxnSpPr>
          <p:nvPr/>
        </p:nvCxnSpPr>
        <p:spPr bwMode="auto">
          <a:xfrm flipV="1">
            <a:off x="6480720" y="1669937"/>
            <a:ext cx="1494880" cy="506436"/>
          </a:xfrm>
          <a:prstGeom prst="straightConnector1">
            <a:avLst/>
          </a:prstGeom>
          <a:noFill/>
          <a:ln w="12700" cap="flat" cmpd="sng" algn="ctr">
            <a:solidFill>
              <a:schemeClr val="folHlink"/>
            </a:solidFill>
            <a:prstDash val="dot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pic>
        <p:nvPicPr>
          <p:cNvPr id="27" name="Picture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4401" y="3161894"/>
            <a:ext cx="1490133" cy="195221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9509" y="4384590"/>
            <a:ext cx="1479954" cy="2076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9" name="Smiley Face 28"/>
          <p:cNvSpPr/>
          <p:nvPr/>
        </p:nvSpPr>
        <p:spPr>
          <a:xfrm>
            <a:off x="210694" y="2075749"/>
            <a:ext cx="586740" cy="533400"/>
          </a:xfrm>
          <a:prstGeom prst="smileyFace">
            <a:avLst/>
          </a:prstGeom>
          <a:solidFill>
            <a:srgbClr val="669900"/>
          </a:solidFill>
          <a:ln>
            <a:solidFill>
              <a:schemeClr val="tx1"/>
            </a:solidFill>
          </a:ln>
        </p:spPr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endParaRPr lang="en-US" sz="1400" dirty="0" err="1" smtClean="0"/>
          </a:p>
        </p:txBody>
      </p:sp>
      <p:sp>
        <p:nvSpPr>
          <p:cNvPr id="30" name="Smiley Face 29"/>
          <p:cNvSpPr/>
          <p:nvPr/>
        </p:nvSpPr>
        <p:spPr>
          <a:xfrm>
            <a:off x="279054" y="3491849"/>
            <a:ext cx="586740" cy="533400"/>
          </a:xfrm>
          <a:prstGeom prst="smileyFace">
            <a:avLst/>
          </a:prstGeom>
          <a:solidFill>
            <a:srgbClr val="669900"/>
          </a:solidFill>
          <a:ln>
            <a:solidFill>
              <a:schemeClr val="tx1"/>
            </a:solidFill>
          </a:ln>
        </p:spPr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endParaRPr lang="en-US" sz="1400" dirty="0" err="1" smtClean="0"/>
          </a:p>
        </p:txBody>
      </p:sp>
      <p:sp>
        <p:nvSpPr>
          <p:cNvPr id="3" name="TextBox 2"/>
          <p:cNvSpPr txBox="1"/>
          <p:nvPr/>
        </p:nvSpPr>
        <p:spPr>
          <a:xfrm rot="16200000">
            <a:off x="-5452" y="4948282"/>
            <a:ext cx="1742492" cy="61510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400" dirty="0" smtClean="0"/>
              <a:t>This is being handled</a:t>
            </a:r>
          </a:p>
          <a:p>
            <a:pPr>
              <a:lnSpc>
                <a:spcPct val="112000"/>
              </a:lnSpc>
            </a:pPr>
            <a:r>
              <a:rPr lang="en-US" sz="1400" dirty="0" smtClean="0"/>
              <a:t> within CAS SQUAD</a:t>
            </a: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416018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processing </a:t>
            </a:r>
            <a:r>
              <a:rPr lang="en-US" dirty="0" smtClean="0"/>
              <a:t>On Site</a:t>
            </a:r>
            <a:endParaRPr lang="en-US" dirty="0"/>
          </a:p>
        </p:txBody>
      </p:sp>
      <p:sp>
        <p:nvSpPr>
          <p:cNvPr id="4" name="Content Placeholder 6"/>
          <p:cNvSpPr>
            <a:spLocks noGrp="1"/>
          </p:cNvSpPr>
          <p:nvPr>
            <p:ph idx="1"/>
          </p:nvPr>
        </p:nvSpPr>
        <p:spPr>
          <a:xfrm>
            <a:off x="623889" y="2024064"/>
            <a:ext cx="5514444" cy="3889375"/>
          </a:xfrm>
        </p:spPr>
        <p:txBody>
          <a:bodyPr/>
          <a:lstStyle/>
          <a:p>
            <a:r>
              <a:rPr lang="en-US" sz="1800" dirty="0" smtClean="0"/>
              <a:t>Good quality data from the experiments (online storage) is migrated to the XFEL offline data analysis facility located at DESY Data Center</a:t>
            </a:r>
          </a:p>
          <a:p>
            <a:pPr lvl="1"/>
            <a:r>
              <a:rPr lang="en-US" sz="1800" dirty="0" smtClean="0"/>
              <a:t>Ingest buffer, Data archiving</a:t>
            </a:r>
          </a:p>
          <a:p>
            <a:r>
              <a:rPr lang="en-US" sz="1800" dirty="0" smtClean="0"/>
              <a:t>Design of Computing Cluster for data analysis </a:t>
            </a:r>
          </a:p>
          <a:p>
            <a:pPr lvl="1"/>
            <a:r>
              <a:rPr lang="en-US" sz="1800" dirty="0" smtClean="0"/>
              <a:t>Computing Cluster ~300TFlops</a:t>
            </a:r>
          </a:p>
          <a:p>
            <a:pPr lvl="1"/>
            <a:r>
              <a:rPr lang="en-US" sz="1800" dirty="0" smtClean="0"/>
              <a:t>Optimized access to raw data</a:t>
            </a:r>
          </a:p>
          <a:p>
            <a:pPr lvl="1"/>
            <a:r>
              <a:rPr lang="en-US" sz="1800" dirty="0" smtClean="0"/>
              <a:t>Possibility of caching intermediate results on scratch storage </a:t>
            </a:r>
          </a:p>
          <a:p>
            <a:r>
              <a:rPr lang="en-US" sz="1800" dirty="0" smtClean="0"/>
              <a:t>Export of the results or reduced/corrected datasets</a:t>
            </a:r>
          </a:p>
          <a:p>
            <a:pPr lvl="1"/>
            <a:endParaRPr lang="en-US" sz="1800" dirty="0"/>
          </a:p>
        </p:txBody>
      </p:sp>
      <p:grpSp>
        <p:nvGrpSpPr>
          <p:cNvPr id="5" name="Group 4"/>
          <p:cNvGrpSpPr/>
          <p:nvPr/>
        </p:nvGrpSpPr>
        <p:grpSpPr>
          <a:xfrm>
            <a:off x="6836097" y="1654151"/>
            <a:ext cx="4762851" cy="4828205"/>
            <a:chOff x="4212000" y="1417320"/>
            <a:chExt cx="4464368" cy="4160520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06" r="-2006"/>
            <a:stretch/>
          </p:blipFill>
          <p:spPr bwMode="auto">
            <a:xfrm>
              <a:off x="4212000" y="1588062"/>
              <a:ext cx="4464368" cy="39897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6"/>
            <p:cNvSpPr/>
            <p:nvPr/>
          </p:nvSpPr>
          <p:spPr bwMode="auto">
            <a:xfrm>
              <a:off x="7376160" y="1417320"/>
              <a:ext cx="518160" cy="4572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00347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Offline data storage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32356" y="1736197"/>
            <a:ext cx="10944224" cy="3889375"/>
          </a:xfrm>
        </p:spPr>
        <p:txBody>
          <a:bodyPr/>
          <a:lstStyle/>
          <a:p>
            <a:r>
              <a:rPr lang="en-US" sz="2000" dirty="0" smtClean="0">
                <a:solidFill>
                  <a:schemeClr val="tx1"/>
                </a:solidFill>
              </a:rPr>
              <a:t>Offline data storage classes</a:t>
            </a:r>
          </a:p>
          <a:p>
            <a:pPr lvl="1"/>
            <a:r>
              <a:rPr lang="en-US" sz="1600" u="sng" dirty="0" smtClean="0">
                <a:solidFill>
                  <a:schemeClr val="tx1"/>
                </a:solidFill>
              </a:rPr>
              <a:t>Raw and calibration data repositories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</a:p>
          <a:p>
            <a:pPr lvl="2"/>
            <a:r>
              <a:rPr lang="en-US" sz="1600" dirty="0" smtClean="0">
                <a:solidFill>
                  <a:schemeClr val="tx1"/>
                </a:solidFill>
              </a:rPr>
              <a:t>commodity storage, distributed system (dCache) </a:t>
            </a:r>
            <a:r>
              <a:rPr lang="en-US" sz="1600" dirty="0">
                <a:solidFill>
                  <a:schemeClr val="tx1"/>
                </a:solidFill>
              </a:rPr>
              <a:t>with </a:t>
            </a:r>
            <a:r>
              <a:rPr lang="en-US" sz="1600" dirty="0" smtClean="0">
                <a:solidFill>
                  <a:schemeClr val="tx1"/>
                </a:solidFill>
              </a:rPr>
              <a:t>pNFS access protocol </a:t>
            </a:r>
          </a:p>
          <a:p>
            <a:pPr lvl="2"/>
            <a:r>
              <a:rPr lang="en-US" sz="1600" dirty="0" smtClean="0">
                <a:solidFill>
                  <a:schemeClr val="tx1"/>
                </a:solidFill>
              </a:rPr>
              <a:t>Raw data </a:t>
            </a:r>
            <a:r>
              <a:rPr lang="en-US" sz="1600" dirty="0">
                <a:solidFill>
                  <a:schemeClr val="tx1"/>
                </a:solidFill>
              </a:rPr>
              <a:t>files </a:t>
            </a:r>
            <a:r>
              <a:rPr lang="en-US" sz="1600" dirty="0" smtClean="0">
                <a:solidFill>
                  <a:schemeClr val="tx1"/>
                </a:solidFill>
              </a:rPr>
              <a:t>organized </a:t>
            </a:r>
            <a:r>
              <a:rPr lang="en-US" sz="1600" dirty="0">
                <a:solidFill>
                  <a:schemeClr val="tx1"/>
                </a:solidFill>
              </a:rPr>
              <a:t>according to experiment runs </a:t>
            </a:r>
            <a:r>
              <a:rPr lang="en-US" sz="1600" dirty="0" smtClean="0">
                <a:solidFill>
                  <a:schemeClr val="tx1"/>
                </a:solidFill>
              </a:rPr>
              <a:t>with </a:t>
            </a:r>
            <a:r>
              <a:rPr lang="en-US" sz="1600" dirty="0">
                <a:solidFill>
                  <a:schemeClr val="tx1"/>
                </a:solidFill>
              </a:rPr>
              <a:t>appropriate </a:t>
            </a:r>
            <a:r>
              <a:rPr lang="en-US" sz="1600" dirty="0" smtClean="0">
                <a:solidFill>
                  <a:schemeClr val="tx1"/>
                </a:solidFill>
              </a:rPr>
              <a:t>ACL (access control list) defined </a:t>
            </a:r>
            <a:r>
              <a:rPr lang="en-US" sz="1600" dirty="0">
                <a:solidFill>
                  <a:schemeClr val="tx1"/>
                </a:solidFill>
              </a:rPr>
              <a:t>using NFS4.1 </a:t>
            </a:r>
            <a:r>
              <a:rPr lang="en-US" sz="1600" dirty="0" smtClean="0">
                <a:solidFill>
                  <a:schemeClr val="tx1"/>
                </a:solidFill>
              </a:rPr>
              <a:t>ACL</a:t>
            </a:r>
          </a:p>
          <a:p>
            <a:pPr lvl="2"/>
            <a:r>
              <a:rPr lang="en-US" sz="1600" dirty="0" smtClean="0"/>
              <a:t>Planned capacity: 10PB (2017), 56PB (2020), 96PB (2023) + additional SFX: 2PB (2017)</a:t>
            </a:r>
          </a:p>
          <a:p>
            <a:pPr lvl="1"/>
            <a:r>
              <a:rPr lang="en-US" sz="1600" u="sng" dirty="0" smtClean="0">
                <a:solidFill>
                  <a:schemeClr val="tx1"/>
                </a:solidFill>
              </a:rPr>
              <a:t>Archive</a:t>
            </a:r>
            <a:endParaRPr lang="en-US" sz="1600" dirty="0">
              <a:solidFill>
                <a:schemeClr val="tx1"/>
              </a:solidFill>
            </a:endParaRPr>
          </a:p>
          <a:p>
            <a:pPr lvl="2"/>
            <a:r>
              <a:rPr lang="en-US" sz="1600" dirty="0" smtClean="0">
                <a:solidFill>
                  <a:schemeClr val="tx1"/>
                </a:solidFill>
              </a:rPr>
              <a:t>tape backend for data repositories (service </a:t>
            </a:r>
            <a:r>
              <a:rPr lang="en-US" sz="1600" dirty="0" smtClean="0"/>
              <a:t>provided by </a:t>
            </a:r>
            <a:r>
              <a:rPr lang="en-US" sz="1600" dirty="0" smtClean="0"/>
              <a:t>DESY, in production</a:t>
            </a:r>
            <a:r>
              <a:rPr lang="en-US" sz="1600" dirty="0" smtClean="0">
                <a:solidFill>
                  <a:schemeClr val="tx1"/>
                </a:solidFill>
              </a:rPr>
              <a:t>)</a:t>
            </a:r>
            <a:endParaRPr lang="en-US" sz="1600" u="sng" dirty="0" smtClean="0">
              <a:solidFill>
                <a:schemeClr val="tx1"/>
              </a:solidFill>
            </a:endParaRPr>
          </a:p>
          <a:p>
            <a:pPr lvl="1"/>
            <a:r>
              <a:rPr lang="en-US" sz="1600" u="sng" dirty="0" smtClean="0">
                <a:solidFill>
                  <a:schemeClr val="tx1"/>
                </a:solidFill>
              </a:rPr>
              <a:t>Ingest buffer</a:t>
            </a:r>
          </a:p>
          <a:p>
            <a:pPr lvl="2"/>
            <a:r>
              <a:rPr lang="en-US" sz="1600" dirty="0">
                <a:solidFill>
                  <a:schemeClr val="tx1"/>
                </a:solidFill>
              </a:rPr>
              <a:t>receives data from online </a:t>
            </a:r>
            <a:r>
              <a:rPr lang="en-US" sz="1600" dirty="0" smtClean="0">
                <a:solidFill>
                  <a:schemeClr val="tx1"/>
                </a:solidFill>
              </a:rPr>
              <a:t>cache</a:t>
            </a:r>
          </a:p>
          <a:p>
            <a:pPr lvl="1"/>
            <a:r>
              <a:rPr lang="en-US" sz="1600" u="sng" dirty="0" smtClean="0">
                <a:solidFill>
                  <a:schemeClr val="tx1"/>
                </a:solidFill>
              </a:rPr>
              <a:t>Scratch/proc space </a:t>
            </a:r>
            <a:endParaRPr lang="en-US" sz="1600" dirty="0">
              <a:solidFill>
                <a:schemeClr val="tx1"/>
              </a:solidFill>
            </a:endParaRPr>
          </a:p>
          <a:p>
            <a:pPr lvl="2"/>
            <a:r>
              <a:rPr lang="en-US" sz="1600" dirty="0" smtClean="0">
                <a:solidFill>
                  <a:schemeClr val="tx1"/>
                </a:solidFill>
              </a:rPr>
              <a:t>~3PB provided by XFEL</a:t>
            </a:r>
          </a:p>
          <a:p>
            <a:pPr lvl="2"/>
            <a:r>
              <a:rPr lang="en-US" sz="1600" dirty="0" smtClean="0">
                <a:solidFill>
                  <a:schemeClr val="tx1"/>
                </a:solidFill>
              </a:rPr>
              <a:t>used for hot data processing, export of calibrated data, no backup, fast access</a:t>
            </a:r>
            <a:endParaRPr lang="en-US" sz="1600" u="sng" dirty="0" smtClean="0">
              <a:solidFill>
                <a:schemeClr val="tx1"/>
              </a:solidFill>
            </a:endParaRPr>
          </a:p>
          <a:p>
            <a:pPr lvl="1"/>
            <a:r>
              <a:rPr lang="en-US" sz="1600" u="sng" dirty="0" smtClean="0">
                <a:solidFill>
                  <a:schemeClr val="tx1"/>
                </a:solidFill>
              </a:rPr>
              <a:t>Beamtime store</a:t>
            </a:r>
            <a:r>
              <a:rPr lang="en-US" sz="1600" dirty="0" smtClean="0">
                <a:solidFill>
                  <a:schemeClr val="tx1"/>
                </a:solidFill>
              </a:rPr>
              <a:t>, </a:t>
            </a:r>
          </a:p>
          <a:p>
            <a:pPr lvl="2"/>
            <a:r>
              <a:rPr lang="en-US" sz="1600" dirty="0" smtClean="0">
                <a:solidFill>
                  <a:schemeClr val="tx1"/>
                </a:solidFill>
              </a:rPr>
              <a:t>Used for data upload before experiment and storing results</a:t>
            </a:r>
            <a:endParaRPr lang="en-US" sz="1600" dirty="0">
              <a:solidFill>
                <a:schemeClr val="tx1"/>
              </a:solidFill>
            </a:endParaRPr>
          </a:p>
          <a:p>
            <a:pPr lvl="2"/>
            <a:r>
              <a:rPr lang="en-US" sz="1600" dirty="0" smtClean="0">
                <a:solidFill>
                  <a:schemeClr val="tx1"/>
                </a:solidFill>
              </a:rPr>
              <a:t>e.g. 5TB per beamtime, backup</a:t>
            </a:r>
          </a:p>
        </p:txBody>
      </p:sp>
      <p:sp>
        <p:nvSpPr>
          <p:cNvPr id="3" name="Rectangle 2"/>
          <p:cNvSpPr/>
          <p:nvPr/>
        </p:nvSpPr>
        <p:spPr>
          <a:xfrm rot="19852624">
            <a:off x="9206754" y="4303058"/>
            <a:ext cx="2519082" cy="1183341"/>
          </a:xfrm>
          <a:prstGeom prst="rect">
            <a:avLst/>
          </a:prstGeom>
          <a:solidFill>
            <a:schemeClr val="accent6"/>
          </a:solidFill>
        </p:spPr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r>
              <a:rPr lang="en-US" sz="1400" dirty="0" smtClean="0"/>
              <a:t>We have changed the names how they appear on the filesystem but the functionality is the same</a:t>
            </a:r>
          </a:p>
          <a:p>
            <a:pPr algn="ctr">
              <a:lnSpc>
                <a:spcPct val="113000"/>
              </a:lnSpc>
            </a:pPr>
            <a:r>
              <a:rPr lang="en-US" sz="1400" dirty="0" smtClean="0"/>
              <a:t>See next slides</a:t>
            </a:r>
          </a:p>
        </p:txBody>
      </p:sp>
    </p:spTree>
    <p:extLst>
      <p:ext uri="{BB962C8B-B14F-4D97-AF65-F5344CB8AC3E}">
        <p14:creationId xmlns:p14="http://schemas.microsoft.com/office/powerpoint/2010/main" val="243481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theme/theme1.xml><?xml version="1.0" encoding="utf-8"?>
<a:theme xmlns:a="http://schemas.openxmlformats.org/drawingml/2006/main" name="European_XFEL_Template_Presentation_16x9">
  <a:themeElements>
    <a:clrScheme name="Benutzerdefiniert 59">
      <a:dk1>
        <a:srgbClr val="000000"/>
      </a:dk1>
      <a:lt1>
        <a:sysClr val="window" lastClr="FFFFFF"/>
      </a:lt1>
      <a:dk2>
        <a:srgbClr val="B2B2B2"/>
      </a:dk2>
      <a:lt2>
        <a:srgbClr val="F39200"/>
      </a:lt2>
      <a:accent1>
        <a:srgbClr val="0D1546"/>
      </a:accent1>
      <a:accent2>
        <a:srgbClr val="559DBB"/>
      </a:accent2>
      <a:accent3>
        <a:srgbClr val="81B0C8"/>
      </a:accent3>
      <a:accent4>
        <a:srgbClr val="A4C3D6"/>
      </a:accent4>
      <a:accent5>
        <a:srgbClr val="C5D6E4"/>
      </a:accent5>
      <a:accent6>
        <a:srgbClr val="E3EBF2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</a:spPr>
      <a:bodyPr rtlCol="0" anchor="ctr">
        <a:noAutofit/>
      </a:bodyPr>
      <a:lstStyle>
        <a:defPPr algn="ctr">
          <a:lnSpc>
            <a:spcPct val="113000"/>
          </a:lnSpc>
          <a:defRPr sz="1400" dirty="0" err="1" smtClean="0"/>
        </a:defPPr>
      </a:lst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noAutofit/>
      </a:bodyPr>
      <a:lstStyle>
        <a:defPPr marL="269875" indent="-269875">
          <a:lnSpc>
            <a:spcPct val="112000"/>
          </a:lnSpc>
          <a:buBlip>
            <a:blip xmlns:r="http://schemas.openxmlformats.org/officeDocument/2006/relationships" r:embed="rId1"/>
          </a:buBlip>
          <a:defRPr sz="1400" dirty="0" err="1" smtClean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XFEL_PowerPoint_16x9.potx" id="{5D9E4C7F-CF90-47AA-9B5A-D1B8A1F64B49}" vid="{107EC11D-EED3-47DC-89A2-C8C245B9F565}"/>
    </a:ext>
  </a:extLst>
</a:theme>
</file>

<file path=ppt/theme/theme2.xml><?xml version="1.0" encoding="utf-8"?>
<a:theme xmlns:a="http://schemas.openxmlformats.org/drawingml/2006/main" name="Office">
  <a:themeElements>
    <a:clrScheme name="Benutzerdefiniert 59">
      <a:dk1>
        <a:srgbClr val="000000"/>
      </a:dk1>
      <a:lt1>
        <a:sysClr val="window" lastClr="FFFFFF"/>
      </a:lt1>
      <a:dk2>
        <a:srgbClr val="B2B2B2"/>
      </a:dk2>
      <a:lt2>
        <a:srgbClr val="F39200"/>
      </a:lt2>
      <a:accent1>
        <a:srgbClr val="0D1546"/>
      </a:accent1>
      <a:accent2>
        <a:srgbClr val="559DBB"/>
      </a:accent2>
      <a:accent3>
        <a:srgbClr val="81B0C8"/>
      </a:accent3>
      <a:accent4>
        <a:srgbClr val="A4C3D6"/>
      </a:accent4>
      <a:accent5>
        <a:srgbClr val="C5D6E4"/>
      </a:accent5>
      <a:accent6>
        <a:srgbClr val="E3EBF2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Benutzerdefiniert 59">
      <a:dk1>
        <a:srgbClr val="000000"/>
      </a:dk1>
      <a:lt1>
        <a:sysClr val="window" lastClr="FFFFFF"/>
      </a:lt1>
      <a:dk2>
        <a:srgbClr val="B2B2B2"/>
      </a:dk2>
      <a:lt2>
        <a:srgbClr val="F39200"/>
      </a:lt2>
      <a:accent1>
        <a:srgbClr val="0D1546"/>
      </a:accent1>
      <a:accent2>
        <a:srgbClr val="559DBB"/>
      </a:accent2>
      <a:accent3>
        <a:srgbClr val="81B0C8"/>
      </a:accent3>
      <a:accent4>
        <a:srgbClr val="A4C3D6"/>
      </a:accent4>
      <a:accent5>
        <a:srgbClr val="C5D6E4"/>
      </a:accent5>
      <a:accent6>
        <a:srgbClr val="E3EBF2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European_XFEL_Template_Presentation_16x9</Template>
  <TotalTime>0</TotalTime>
  <Words>1263</Words>
  <Application>Microsoft Office PowerPoint</Application>
  <PresentationFormat>Custom</PresentationFormat>
  <Paragraphs>217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European_XFEL_Template_Presentation_16x9</vt:lpstr>
      <vt:lpstr>DAQ and Data Management Status</vt:lpstr>
      <vt:lpstr>Experiment Hall IT/DAQ Infrastructure</vt:lpstr>
      <vt:lpstr>DAQ hardware in SASE1</vt:lpstr>
      <vt:lpstr>Online storage</vt:lpstr>
      <vt:lpstr>Access to data during beam time</vt:lpstr>
      <vt:lpstr>IB connectivity between nodes in balcony rooms and to DESY DC</vt:lpstr>
      <vt:lpstr>Data Aggregator software status</vt:lpstr>
      <vt:lpstr>Data processing On Site</vt:lpstr>
      <vt:lpstr>Offline data storage</vt:lpstr>
      <vt:lpstr>Offline storage</vt:lpstr>
      <vt:lpstr>Offline storage</vt:lpstr>
      <vt:lpstr>dCache storage</vt:lpstr>
      <vt:lpstr>Storage - installation status</vt:lpstr>
      <vt:lpstr>Status of Computing cluster</vt:lpstr>
      <vt:lpstr>Remote Access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in one line (or two lines)</dc:title>
  <dc:creator>Wrona, Krzysztof</dc:creator>
  <cp:lastModifiedBy>Wrona, Krzysztof</cp:lastModifiedBy>
  <cp:revision>154</cp:revision>
  <cp:lastPrinted>2016-12-05T21:09:44Z</cp:lastPrinted>
  <dcterms:created xsi:type="dcterms:W3CDTF">2016-11-28T17:50:46Z</dcterms:created>
  <dcterms:modified xsi:type="dcterms:W3CDTF">2017-06-29T16:05:46Z</dcterms:modified>
</cp:coreProperties>
</file>