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8" r:id="rId2"/>
    <p:sldId id="320" r:id="rId3"/>
    <p:sldId id="592" r:id="rId4"/>
    <p:sldId id="781" r:id="rId5"/>
    <p:sldId id="783" r:id="rId6"/>
    <p:sldId id="593" r:id="rId7"/>
    <p:sldId id="784" r:id="rId8"/>
    <p:sldId id="785" r:id="rId9"/>
    <p:sldId id="594" r:id="rId10"/>
    <p:sldId id="786" r:id="rId11"/>
    <p:sldId id="787" r:id="rId12"/>
    <p:sldId id="780" r:id="rId13"/>
    <p:sldId id="779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83939" autoAdjust="0"/>
  </p:normalViewPr>
  <p:slideViewPr>
    <p:cSldViewPr snapToGrid="0" showGuides="1">
      <p:cViewPr varScale="1">
        <p:scale>
          <a:sx n="169" d="100"/>
          <a:sy n="169" d="100"/>
        </p:scale>
        <p:origin x="-1888" y="-80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Experimental Hall XHEXP1</a:t>
            </a:r>
            <a:r>
              <a:rPr lang="en-US" sz="1000" baseline="0" noProof="0" dirty="0" smtClean="0">
                <a:solidFill>
                  <a:schemeClr val="bg1"/>
                </a:solidFill>
              </a:rPr>
              <a:t> </a:t>
            </a:r>
            <a:r>
              <a:rPr lang="en-US" sz="1000" noProof="0" dirty="0" smtClean="0">
                <a:solidFill>
                  <a:schemeClr val="bg1"/>
                </a:solidFill>
              </a:rPr>
              <a:t>Coordination Meeting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‹Nr.›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tfinfo.desy.de/XFELelog/show.jsp?dir=/doc/Schedule&amp;pos=2017-07-03T07:00:00" TargetMode="External"/><Relationship Id="rId2" Type="http://schemas.openxmlformats.org/officeDocument/2006/relationships/hyperlink" Target="https://docs.xfel.eu/share/page/site/PSC/wiki-page?title=Tunnel_access_schedules&amp;listViewLinkBack=tru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79th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Coordination</a:t>
            </a:r>
            <a:r>
              <a:rPr lang="de-DE" dirty="0" smtClean="0"/>
              <a:t> Meeting XHEXP1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r>
              <a:rPr lang="de-DE" dirty="0" smtClean="0"/>
              <a:t>30.6.2017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29.6.: </a:t>
            </a:r>
            <a:r>
              <a:rPr lang="de-DE" dirty="0" err="1" smtClean="0"/>
              <a:t>Folding</a:t>
            </a:r>
            <a:r>
              <a:rPr lang="de-DE" dirty="0" smtClean="0"/>
              <a:t> </a:t>
            </a:r>
            <a:r>
              <a:rPr lang="de-DE" dirty="0" err="1" smtClean="0"/>
              <a:t>door</a:t>
            </a:r>
            <a:r>
              <a:rPr lang="de-DE" dirty="0" smtClean="0"/>
              <a:t>/wall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Dorma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6" y="1294458"/>
            <a:ext cx="8659344" cy="48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29.6.: </a:t>
            </a:r>
            <a:r>
              <a:rPr lang="de-DE" dirty="0" err="1" smtClean="0"/>
              <a:t>Santec</a:t>
            </a:r>
            <a:r>
              <a:rPr lang="de-DE" dirty="0" smtClean="0"/>
              <a:t> </a:t>
            </a:r>
            <a:r>
              <a:rPr lang="de-DE" dirty="0" err="1" smtClean="0"/>
              <a:t>installing</a:t>
            </a:r>
            <a:r>
              <a:rPr lang="de-DE" dirty="0" smtClean="0"/>
              <a:t> </a:t>
            </a:r>
            <a:r>
              <a:rPr lang="de-DE" dirty="0" err="1" smtClean="0"/>
              <a:t>condensate</a:t>
            </a:r>
            <a:r>
              <a:rPr lang="de-DE" dirty="0" smtClean="0"/>
              <a:t>-pumps in A.08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9" y="1238015"/>
            <a:ext cx="8796969" cy="49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Tunnel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schedule</a:t>
            </a:r>
            <a:r>
              <a:rPr lang="de-DE" dirty="0" smtClean="0"/>
              <a:t> / </a:t>
            </a:r>
            <a:r>
              <a:rPr lang="de-DE" dirty="0" err="1" smtClean="0"/>
              <a:t>upcoming</a:t>
            </a:r>
            <a:r>
              <a:rPr lang="de-DE" dirty="0" smtClean="0"/>
              <a:t> </a:t>
            </a:r>
            <a:r>
              <a:rPr lang="de-DE" dirty="0" err="1" smtClean="0"/>
              <a:t>shutdown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</a:t>
            </a:r>
            <a:r>
              <a:rPr lang="de-DE" dirty="0" err="1" smtClean="0"/>
              <a:t>shutdown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 3.-9.7.</a:t>
            </a:r>
          </a:p>
          <a:p>
            <a:endParaRPr lang="de-DE" dirty="0"/>
          </a:p>
          <a:p>
            <a:r>
              <a:rPr lang="de-DE" dirty="0" smtClean="0"/>
              <a:t>Schedule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tunnels</a:t>
            </a:r>
            <a:r>
              <a:rPr lang="de-DE" dirty="0" smtClean="0"/>
              <a:t> (PSPO):</a:t>
            </a:r>
          </a:p>
          <a:p>
            <a:pPr marL="0" indent="0">
              <a:buNone/>
            </a:pPr>
            <a:r>
              <a:rPr lang="de-DE" sz="1200" dirty="0">
                <a:hlinkClick r:id="rId2"/>
              </a:rPr>
              <a:t>https://</a:t>
            </a:r>
            <a:r>
              <a:rPr lang="de-DE" sz="1200" dirty="0" smtClean="0">
                <a:hlinkClick r:id="rId2"/>
              </a:rPr>
              <a:t>docs.xfel.eu/share/page/site/PSC/wiki-page?title=Tunnel_access_schedules&amp;listViewLinkBack=true</a:t>
            </a:r>
            <a:r>
              <a:rPr lang="de-DE" sz="1200" dirty="0" smtClean="0"/>
              <a:t> </a:t>
            </a:r>
          </a:p>
          <a:p>
            <a:pPr marL="0" lvl="0" indent="0">
              <a:buClr>
                <a:srgbClr val="FD930A"/>
              </a:buClr>
              <a:buNone/>
            </a:pPr>
            <a:endParaRPr lang="de-DE" dirty="0">
              <a:solidFill>
                <a:srgbClr val="000000"/>
              </a:solidFill>
            </a:endParaRPr>
          </a:p>
          <a:p>
            <a:pPr lvl="0">
              <a:buClr>
                <a:srgbClr val="FD930A"/>
              </a:buClr>
            </a:pPr>
            <a:r>
              <a:rPr lang="de-DE" dirty="0" smtClean="0">
                <a:solidFill>
                  <a:srgbClr val="000000"/>
                </a:solidFill>
              </a:rPr>
              <a:t>Schedule </a:t>
            </a:r>
            <a:r>
              <a:rPr lang="de-DE" dirty="0" err="1" smtClean="0">
                <a:solidFill>
                  <a:srgbClr val="000000"/>
                </a:solidFill>
              </a:rPr>
              <a:t>of</a:t>
            </a:r>
            <a:r>
              <a:rPr lang="de-DE" dirty="0" smtClean="0">
                <a:solidFill>
                  <a:srgbClr val="000000"/>
                </a:solidFill>
              </a:rPr>
              <a:t> all </a:t>
            </a:r>
            <a:r>
              <a:rPr lang="de-DE" dirty="0" err="1" smtClean="0">
                <a:solidFill>
                  <a:srgbClr val="000000"/>
                </a:solidFill>
              </a:rPr>
              <a:t>works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during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shutdown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week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(D. Nölle, XFEL </a:t>
            </a:r>
            <a:r>
              <a:rPr lang="de-DE" dirty="0" err="1" smtClean="0">
                <a:solidFill>
                  <a:srgbClr val="000000"/>
                </a:solidFill>
              </a:rPr>
              <a:t>Logbook</a:t>
            </a:r>
            <a:r>
              <a:rPr lang="de-DE" dirty="0" smtClean="0">
                <a:solidFill>
                  <a:srgbClr val="000000"/>
                </a:solidFill>
              </a:rPr>
              <a:t>):</a:t>
            </a:r>
          </a:p>
          <a:p>
            <a:pPr marL="0" lvl="0" indent="0">
              <a:buClr>
                <a:srgbClr val="FD930A"/>
              </a:buClr>
              <a:buNone/>
            </a:pPr>
            <a:r>
              <a:rPr lang="de-DE" sz="1200" dirty="0">
                <a:solidFill>
                  <a:srgbClr val="000000"/>
                </a:solidFill>
                <a:hlinkClick r:id="rId3"/>
              </a:rPr>
              <a:t>http://ttfinfo.desy.de/XFELelog/show.jsp?dir=/</a:t>
            </a:r>
            <a:r>
              <a:rPr lang="de-DE" sz="1200" dirty="0" smtClean="0">
                <a:solidFill>
                  <a:srgbClr val="000000"/>
                </a:solidFill>
                <a:hlinkClick r:id="rId3"/>
              </a:rPr>
              <a:t>doc/Schedule&amp;pos=2017-07-03T07:00:00</a:t>
            </a:r>
            <a:endParaRPr lang="de-DE" sz="1200" dirty="0" smtClean="0">
              <a:solidFill>
                <a:srgbClr val="000000"/>
              </a:solidFill>
            </a:endParaRPr>
          </a:p>
          <a:p>
            <a:pPr marL="0" lvl="0" indent="0">
              <a:buClr>
                <a:srgbClr val="FD930A"/>
              </a:buClr>
              <a:buNone/>
            </a:pPr>
            <a:endParaRPr lang="de-DE" sz="1600" dirty="0" smtClean="0">
              <a:solidFill>
                <a:srgbClr val="000000"/>
              </a:solidFill>
            </a:endParaRPr>
          </a:p>
          <a:p>
            <a:pPr lvl="0">
              <a:buClr>
                <a:srgbClr val="FD930A"/>
              </a:buClr>
            </a:pPr>
            <a:r>
              <a:rPr lang="de-DE" dirty="0" err="1" smtClean="0">
                <a:solidFill>
                  <a:srgbClr val="000000"/>
                </a:solidFill>
              </a:rPr>
              <a:t>If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your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is</a:t>
            </a:r>
            <a:r>
              <a:rPr lang="de-DE" dirty="0" smtClean="0">
                <a:solidFill>
                  <a:srgbClr val="000000"/>
                </a:solidFill>
              </a:rPr>
              <a:t> not </a:t>
            </a:r>
            <a:r>
              <a:rPr lang="de-DE" dirty="0" err="1" smtClean="0">
                <a:solidFill>
                  <a:srgbClr val="000000"/>
                </a:solidFill>
              </a:rPr>
              <a:t>listed</a:t>
            </a:r>
            <a:r>
              <a:rPr lang="de-DE" dirty="0" smtClean="0">
                <a:solidFill>
                  <a:srgbClr val="000000"/>
                </a:solidFill>
              </a:rPr>
              <a:t>, </a:t>
            </a:r>
            <a:r>
              <a:rPr lang="de-DE" dirty="0" err="1" smtClean="0">
                <a:solidFill>
                  <a:srgbClr val="000000"/>
                </a:solidFill>
              </a:rPr>
              <a:t>please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inform</a:t>
            </a:r>
            <a:r>
              <a:rPr lang="de-DE" dirty="0" smtClean="0">
                <a:solidFill>
                  <a:srgbClr val="000000"/>
                </a:solidFill>
              </a:rPr>
              <a:t> Harald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Dirk!</a:t>
            </a:r>
          </a:p>
          <a:p>
            <a:pPr marL="0" indent="0"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960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Upcoming</a:t>
            </a:r>
            <a:r>
              <a:rPr lang="de-DE" dirty="0" smtClean="0"/>
              <a:t> Dates &amp; 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Today, 9:00</a:t>
            </a:r>
            <a:r>
              <a:rPr lang="de-DE" dirty="0"/>
              <a:t>: </a:t>
            </a:r>
            <a:r>
              <a:rPr lang="de-DE" b="1" dirty="0"/>
              <a:t>SASE1 </a:t>
            </a:r>
            <a:r>
              <a:rPr lang="de-DE" b="1" dirty="0" err="1" smtClean="0"/>
              <a:t>Readiness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r>
              <a:rPr lang="de-DE" b="1" dirty="0"/>
              <a:t>SASE1 </a:t>
            </a:r>
            <a:r>
              <a:rPr lang="de-DE" b="1" dirty="0" err="1"/>
              <a:t>Readiness</a:t>
            </a:r>
            <a:r>
              <a:rPr lang="de-DE" b="1" dirty="0"/>
              <a:t> </a:t>
            </a:r>
            <a:r>
              <a:rPr lang="de-DE" b="1" dirty="0" err="1"/>
              <a:t>Dispatch</a:t>
            </a:r>
            <a:r>
              <a:rPr lang="de-DE" b="1" dirty="0"/>
              <a:t> </a:t>
            </a:r>
            <a:endParaRPr lang="de-DE" b="1" dirty="0" smtClean="0"/>
          </a:p>
          <a:p>
            <a:pPr lvl="1"/>
            <a:r>
              <a:rPr lang="de-DE" dirty="0" smtClean="0"/>
              <a:t>Mo</a:t>
            </a:r>
            <a:r>
              <a:rPr lang="de-DE" dirty="0"/>
              <a:t>, </a:t>
            </a:r>
            <a:r>
              <a:rPr lang="de-DE" dirty="0" err="1"/>
              <a:t>Wed</a:t>
            </a:r>
            <a:r>
              <a:rPr lang="de-DE" dirty="0"/>
              <a:t> 09:30 @ MCR </a:t>
            </a:r>
            <a:endParaRPr lang="de-DE" dirty="0" smtClean="0"/>
          </a:p>
          <a:p>
            <a:pPr lvl="1"/>
            <a:endParaRPr lang="de-DE" b="1" dirty="0"/>
          </a:p>
          <a:p>
            <a:r>
              <a:rPr lang="de-DE" dirty="0" smtClean="0"/>
              <a:t>7.7., </a:t>
            </a:r>
            <a:r>
              <a:rPr lang="de-DE" dirty="0" smtClean="0"/>
              <a:t>8:30: </a:t>
            </a:r>
            <a:r>
              <a:rPr lang="de-DE" b="1" dirty="0" err="1" smtClean="0"/>
              <a:t>No</a:t>
            </a:r>
            <a:r>
              <a:rPr lang="de-DE" b="1" dirty="0" smtClean="0"/>
              <a:t> </a:t>
            </a:r>
            <a:r>
              <a:rPr lang="de-DE" b="1" dirty="0" err="1" smtClean="0"/>
              <a:t>meetings</a:t>
            </a:r>
            <a:r>
              <a:rPr lang="de-DE" b="1" dirty="0" smtClean="0"/>
              <a:t> (G-20 </a:t>
            </a:r>
            <a:r>
              <a:rPr lang="de-DE" b="1" dirty="0" err="1" smtClean="0"/>
              <a:t>summit</a:t>
            </a:r>
            <a:r>
              <a:rPr lang="de-DE" b="1" dirty="0" smtClean="0"/>
              <a:t> / lots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people</a:t>
            </a:r>
            <a:r>
              <a:rPr lang="de-DE" b="1" dirty="0" smtClean="0"/>
              <a:t> </a:t>
            </a:r>
            <a:r>
              <a:rPr lang="de-DE" b="1" dirty="0" err="1" smtClean="0"/>
              <a:t>telecommuting</a:t>
            </a:r>
            <a:r>
              <a:rPr lang="de-DE" b="1" dirty="0" smtClean="0"/>
              <a:t>)</a:t>
            </a:r>
          </a:p>
          <a:p>
            <a:endParaRPr lang="de-DE" b="1" dirty="0"/>
          </a:p>
          <a:p>
            <a:r>
              <a:rPr lang="de-DE" dirty="0" smtClean="0"/>
              <a:t>14.7., 8:30</a:t>
            </a:r>
            <a:r>
              <a:rPr lang="de-DE" dirty="0"/>
              <a:t>: </a:t>
            </a:r>
            <a:r>
              <a:rPr lang="de-DE" b="1" dirty="0" smtClean="0"/>
              <a:t>Regular TC </a:t>
            </a:r>
            <a:r>
              <a:rPr lang="de-DE" b="1" dirty="0" err="1" smtClean="0"/>
              <a:t>meeting</a:t>
            </a:r>
            <a:endParaRPr lang="de-DE" b="1" dirty="0" smtClean="0"/>
          </a:p>
          <a:p>
            <a:r>
              <a:rPr lang="de-DE" dirty="0"/>
              <a:t>14.7., </a:t>
            </a:r>
            <a:r>
              <a:rPr lang="de-DE" dirty="0" smtClean="0"/>
              <a:t>9:00</a:t>
            </a:r>
            <a:r>
              <a:rPr lang="de-DE" dirty="0"/>
              <a:t>: </a:t>
            </a:r>
            <a:r>
              <a:rPr lang="de-DE" b="1" dirty="0" smtClean="0"/>
              <a:t>SASE1 </a:t>
            </a:r>
            <a:r>
              <a:rPr lang="de-DE" b="1" dirty="0" err="1"/>
              <a:t>Readiness</a:t>
            </a:r>
            <a:endParaRPr lang="de-DE" b="1" dirty="0"/>
          </a:p>
          <a:p>
            <a:endParaRPr lang="de-DE" b="1" dirty="0" smtClean="0"/>
          </a:p>
          <a:p>
            <a:endParaRPr lang="de-DE" b="1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0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2908" y="1164908"/>
            <a:ext cx="8480107" cy="4932362"/>
          </a:xfrm>
        </p:spPr>
        <p:txBody>
          <a:bodyPr/>
          <a:lstStyle/>
          <a:p>
            <a:pPr>
              <a:lnSpc>
                <a:spcPts val="5000"/>
              </a:lnSpc>
            </a:pPr>
            <a:endParaRPr lang="de-DE" dirty="0" smtClean="0"/>
          </a:p>
          <a:p>
            <a:pPr>
              <a:lnSpc>
                <a:spcPts val="5000"/>
              </a:lnSpc>
            </a:pPr>
            <a:endParaRPr lang="de-DE" dirty="0" smtClean="0"/>
          </a:p>
          <a:p>
            <a:pPr>
              <a:lnSpc>
                <a:spcPts val="5000"/>
              </a:lnSpc>
            </a:pPr>
            <a:r>
              <a:rPr lang="de-DE" dirty="0" smtClean="0"/>
              <a:t>SASE1-3 Status Updates (G. </a:t>
            </a:r>
            <a:r>
              <a:rPr lang="de-DE" dirty="0" err="1" smtClean="0"/>
              <a:t>Wellenreuther</a:t>
            </a:r>
            <a:r>
              <a:rPr lang="de-DE" dirty="0" smtClean="0"/>
              <a:t>)</a:t>
            </a:r>
          </a:p>
          <a:p>
            <a:pPr lvl="1">
              <a:lnSpc>
                <a:spcPts val="5000"/>
              </a:lnSpc>
            </a:pPr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in SASE1</a:t>
            </a:r>
          </a:p>
          <a:p>
            <a:pPr>
              <a:lnSpc>
                <a:spcPts val="5000"/>
              </a:lnSpc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1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SASE1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3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Personnel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equipment</a:t>
            </a:r>
            <a:r>
              <a:rPr lang="de-DE" dirty="0" smtClean="0"/>
              <a:t> in XHEXP1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194619"/>
            <a:ext cx="8464491" cy="5085531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In </a:t>
            </a:r>
            <a:r>
              <a:rPr lang="de-DE" sz="2000" b="1" dirty="0" err="1" smtClean="0"/>
              <a:t>general</a:t>
            </a:r>
            <a:r>
              <a:rPr lang="de-DE" sz="2000" b="1" dirty="0" smtClean="0"/>
              <a:t>:</a:t>
            </a:r>
          </a:p>
          <a:p>
            <a:r>
              <a:rPr lang="de-DE" sz="1800" dirty="0" smtClean="0"/>
              <a:t>Access </a:t>
            </a:r>
            <a:r>
              <a:rPr lang="de-DE" sz="1800" dirty="0" err="1" smtClean="0"/>
              <a:t>only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guide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after </a:t>
            </a:r>
            <a:r>
              <a:rPr lang="de-DE" sz="1800" dirty="0" err="1" smtClean="0"/>
              <a:t>finishing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appropriate</a:t>
            </a:r>
            <a:r>
              <a:rPr lang="de-DE" sz="1800" dirty="0" smtClean="0"/>
              <a:t> </a:t>
            </a:r>
            <a:r>
              <a:rPr lang="de-DE" sz="1800" dirty="0" err="1" smtClean="0"/>
              <a:t>training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Pay </a:t>
            </a:r>
            <a:r>
              <a:rPr lang="de-DE" sz="1800" dirty="0" err="1" smtClean="0"/>
              <a:t>attention</a:t>
            </a:r>
            <a:r>
              <a:rPr lang="de-DE" sz="1800" dirty="0" smtClean="0"/>
              <a:t> &amp;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careful</a:t>
            </a:r>
            <a:r>
              <a:rPr lang="de-DE" sz="1800" dirty="0" smtClean="0"/>
              <a:t> – in </a:t>
            </a:r>
            <a:r>
              <a:rPr lang="de-DE" sz="1800" dirty="0" err="1" smtClean="0"/>
              <a:t>particular</a:t>
            </a:r>
            <a:r>
              <a:rPr lang="de-DE" sz="1800" dirty="0" smtClean="0"/>
              <a:t> SASE3 </a:t>
            </a:r>
            <a:r>
              <a:rPr lang="de-DE" sz="1800" dirty="0" err="1" smtClean="0"/>
              <a:t>and</a:t>
            </a:r>
            <a:r>
              <a:rPr lang="de-DE" sz="1800" dirty="0" smtClean="0"/>
              <a:t> SASE2 </a:t>
            </a:r>
            <a:r>
              <a:rPr lang="de-DE" sz="1800" dirty="0" err="1" smtClean="0"/>
              <a:t>are</a:t>
            </a:r>
            <a:r>
              <a:rPr lang="de-DE" sz="1800" dirty="0" smtClean="0"/>
              <a:t> still </a:t>
            </a:r>
            <a:r>
              <a:rPr lang="de-DE" sz="1800" dirty="0" err="1" smtClean="0"/>
              <a:t>under</a:t>
            </a:r>
            <a:r>
              <a:rPr lang="de-DE" sz="1800" dirty="0" smtClean="0"/>
              <a:t> </a:t>
            </a:r>
            <a:r>
              <a:rPr lang="de-DE" sz="1800" dirty="0" err="1" smtClean="0"/>
              <a:t>construction</a:t>
            </a:r>
            <a:r>
              <a:rPr lang="de-DE" sz="1800" dirty="0" smtClean="0"/>
              <a:t>!</a:t>
            </a:r>
          </a:p>
          <a:p>
            <a:r>
              <a:rPr lang="de-DE" sz="1800" dirty="0" err="1" smtClean="0"/>
              <a:t>Wear</a:t>
            </a:r>
            <a:r>
              <a:rPr lang="de-DE" sz="1800" dirty="0" smtClean="0"/>
              <a:t> </a:t>
            </a:r>
            <a:r>
              <a:rPr lang="de-DE" sz="1800" dirty="0" err="1" smtClean="0"/>
              <a:t>helmets</a:t>
            </a:r>
            <a:r>
              <a:rPr lang="de-DE" sz="1800" dirty="0"/>
              <a:t> </a:t>
            </a:r>
            <a:r>
              <a:rPr lang="de-DE" sz="1800" dirty="0" smtClean="0"/>
              <a:t>&amp; </a:t>
            </a:r>
            <a:r>
              <a:rPr lang="de-DE" sz="1800" dirty="0" err="1" smtClean="0"/>
              <a:t>safety</a:t>
            </a:r>
            <a:r>
              <a:rPr lang="de-DE" sz="1800" dirty="0" smtClean="0"/>
              <a:t> </a:t>
            </a:r>
            <a:r>
              <a:rPr lang="de-DE" sz="1800" dirty="0" err="1" smtClean="0"/>
              <a:t>boots</a:t>
            </a:r>
            <a:r>
              <a:rPr lang="de-DE" sz="1800" dirty="0" smtClean="0"/>
              <a:t>, carry </a:t>
            </a:r>
            <a:r>
              <a:rPr lang="de-DE" sz="1800" dirty="0" err="1" smtClean="0"/>
              <a:t>transponders</a:t>
            </a:r>
            <a:r>
              <a:rPr lang="de-DE" sz="1800" dirty="0" smtClean="0"/>
              <a:t>.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Special </a:t>
            </a:r>
            <a:r>
              <a:rPr lang="de-DE" sz="1800" b="1" dirty="0" err="1" smtClean="0"/>
              <a:t>rules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ground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floor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rooms</a:t>
            </a:r>
            <a:r>
              <a:rPr lang="de-DE" sz="1800" b="1" dirty="0" smtClean="0"/>
              <a:t> in SASE1 &amp; UN2:</a:t>
            </a:r>
          </a:p>
          <a:p>
            <a:r>
              <a:rPr lang="de-DE" sz="1800" dirty="0" smtClean="0"/>
              <a:t>All </a:t>
            </a:r>
            <a:r>
              <a:rPr lang="de-DE" sz="1800" dirty="0" err="1" smtClean="0"/>
              <a:t>construction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done</a:t>
            </a:r>
            <a:r>
              <a:rPr lang="de-DE" sz="1800" dirty="0" smtClean="0"/>
              <a:t> </a:t>
            </a:r>
            <a:r>
              <a:rPr lang="de-DE" sz="1800" dirty="0" err="1" smtClean="0"/>
              <a:t>here</a:t>
            </a:r>
            <a:r>
              <a:rPr lang="de-DE" sz="1800" dirty="0" smtClean="0"/>
              <a:t>, so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requirement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carry </a:t>
            </a:r>
            <a:r>
              <a:rPr lang="de-DE" sz="1800" dirty="0" err="1" smtClean="0"/>
              <a:t>helmets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wear</a:t>
            </a:r>
            <a:r>
              <a:rPr lang="de-DE" sz="1800" dirty="0" smtClean="0"/>
              <a:t> </a:t>
            </a:r>
            <a:r>
              <a:rPr lang="de-DE" sz="1800" dirty="0" err="1" smtClean="0"/>
              <a:t>safety</a:t>
            </a:r>
            <a:r>
              <a:rPr lang="de-DE" sz="1800" dirty="0" smtClean="0"/>
              <a:t> </a:t>
            </a:r>
            <a:r>
              <a:rPr lang="de-DE" sz="1800" dirty="0" err="1" smtClean="0"/>
              <a:t>boots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lifted</a:t>
            </a:r>
            <a:r>
              <a:rPr lang="de-DE" sz="1800" dirty="0" smtClean="0"/>
              <a:t>.</a:t>
            </a:r>
          </a:p>
          <a:p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installation</a:t>
            </a:r>
            <a:r>
              <a:rPr lang="de-DE" sz="1800" dirty="0" smtClean="0"/>
              <a:t> </a:t>
            </a:r>
            <a:r>
              <a:rPr lang="de-DE" sz="1800" dirty="0" err="1" smtClean="0"/>
              <a:t>work</a:t>
            </a:r>
            <a:r>
              <a:rPr lang="de-DE" sz="1800" dirty="0" smtClean="0"/>
              <a:t> </a:t>
            </a:r>
            <a:r>
              <a:rPr lang="de-DE" sz="1800" dirty="0" err="1" smtClean="0"/>
              <a:t>you</a:t>
            </a:r>
            <a:r>
              <a:rPr lang="de-DE" sz="1800" dirty="0" smtClean="0"/>
              <a:t> </a:t>
            </a:r>
            <a:r>
              <a:rPr lang="de-DE" sz="1800" dirty="0" err="1" smtClean="0"/>
              <a:t>should</a:t>
            </a:r>
            <a:r>
              <a:rPr lang="de-DE" sz="1800" dirty="0" smtClean="0"/>
              <a:t> </a:t>
            </a:r>
            <a:r>
              <a:rPr lang="de-DE" sz="1800" dirty="0" err="1" smtClean="0"/>
              <a:t>wear</a:t>
            </a:r>
            <a:r>
              <a:rPr lang="de-DE" sz="1800" dirty="0" smtClean="0"/>
              <a:t> </a:t>
            </a:r>
            <a:r>
              <a:rPr lang="de-DE" sz="1800" dirty="0" err="1" smtClean="0"/>
              <a:t>safety</a:t>
            </a:r>
            <a:r>
              <a:rPr lang="de-DE" sz="1800" dirty="0" smtClean="0"/>
              <a:t> </a:t>
            </a:r>
            <a:r>
              <a:rPr lang="de-DE" sz="1800" dirty="0" err="1" smtClean="0"/>
              <a:t>boots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a </a:t>
            </a:r>
            <a:r>
              <a:rPr lang="de-DE" sz="1800" dirty="0" err="1" smtClean="0"/>
              <a:t>bump</a:t>
            </a:r>
            <a:r>
              <a:rPr lang="de-DE" sz="1800" dirty="0" smtClean="0"/>
              <a:t> </a:t>
            </a:r>
            <a:r>
              <a:rPr lang="de-DE" sz="1800" dirty="0" err="1" smtClean="0"/>
              <a:t>cap</a:t>
            </a:r>
            <a:r>
              <a:rPr lang="de-DE" sz="1800" dirty="0" smtClean="0"/>
              <a:t>.</a:t>
            </a:r>
          </a:p>
          <a:p>
            <a:r>
              <a:rPr lang="de-DE" sz="1800" dirty="0" err="1" smtClean="0"/>
              <a:t>For</a:t>
            </a:r>
            <a:r>
              <a:rPr lang="de-DE" sz="1800" dirty="0" smtClean="0"/>
              <a:t> 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activities</a:t>
            </a:r>
            <a:r>
              <a:rPr lang="de-DE" sz="1800" dirty="0" smtClean="0"/>
              <a:t>, </a:t>
            </a:r>
            <a:r>
              <a:rPr lang="de-DE" sz="1800" dirty="0" err="1" smtClean="0"/>
              <a:t>sturdy</a:t>
            </a:r>
            <a:r>
              <a:rPr lang="de-DE" sz="1800" dirty="0" smtClean="0"/>
              <a:t>, </a:t>
            </a:r>
            <a:r>
              <a:rPr lang="de-DE" sz="1800" dirty="0" err="1" smtClean="0"/>
              <a:t>closed</a:t>
            </a:r>
            <a:r>
              <a:rPr lang="de-DE" sz="1800" dirty="0" smtClean="0"/>
              <a:t> </a:t>
            </a:r>
            <a:r>
              <a:rPr lang="de-DE" sz="1800" dirty="0" err="1" smtClean="0"/>
              <a:t>shoes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sufficient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4" name="Grafik 3" descr="C:\Users\kozielsk\Desktop\IMG_42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9195" y="2448338"/>
            <a:ext cx="999490" cy="7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kozielsk\Desktop\IMG_42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85" y="2668683"/>
            <a:ext cx="872490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82" y="1172888"/>
            <a:ext cx="1263015" cy="67500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94" y="3560826"/>
            <a:ext cx="1895627" cy="78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Areas, in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helmets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boots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0" y="1260594"/>
            <a:ext cx="10211236" cy="4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ihandform 9"/>
          <p:cNvSpPr/>
          <p:nvPr/>
        </p:nvSpPr>
        <p:spPr bwMode="auto">
          <a:xfrm>
            <a:off x="2865966" y="1516380"/>
            <a:ext cx="5744141" cy="4107180"/>
          </a:xfrm>
          <a:custGeom>
            <a:avLst/>
            <a:gdLst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38600 w 5715000"/>
              <a:gd name="connsiteY5" fmla="*/ 708660 h 4107180"/>
              <a:gd name="connsiteX6" fmla="*/ 5715000 w 5715000"/>
              <a:gd name="connsiteY6" fmla="*/ 716280 h 4107180"/>
              <a:gd name="connsiteX7" fmla="*/ 5715000 w 5715000"/>
              <a:gd name="connsiteY7" fmla="*/ 396240 h 4107180"/>
              <a:gd name="connsiteX8" fmla="*/ 4815840 w 5715000"/>
              <a:gd name="connsiteY8" fmla="*/ 419100 h 4107180"/>
              <a:gd name="connsiteX9" fmla="*/ 4815840 w 5715000"/>
              <a:gd name="connsiteY9" fmla="*/ 0 h 4107180"/>
              <a:gd name="connsiteX10" fmla="*/ 2179320 w 5715000"/>
              <a:gd name="connsiteY10" fmla="*/ 22860 h 4107180"/>
              <a:gd name="connsiteX11" fmla="*/ 2186940 w 5715000"/>
              <a:gd name="connsiteY11" fmla="*/ 419100 h 4107180"/>
              <a:gd name="connsiteX12" fmla="*/ 0 w 5715000"/>
              <a:gd name="connsiteY12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5715000 w 5715000"/>
              <a:gd name="connsiteY6" fmla="*/ 716280 h 4107180"/>
              <a:gd name="connsiteX7" fmla="*/ 5715000 w 5715000"/>
              <a:gd name="connsiteY7" fmla="*/ 396240 h 4107180"/>
              <a:gd name="connsiteX8" fmla="*/ 4815840 w 5715000"/>
              <a:gd name="connsiteY8" fmla="*/ 419100 h 4107180"/>
              <a:gd name="connsiteX9" fmla="*/ 4815840 w 5715000"/>
              <a:gd name="connsiteY9" fmla="*/ 0 h 4107180"/>
              <a:gd name="connsiteX10" fmla="*/ 2179320 w 5715000"/>
              <a:gd name="connsiteY10" fmla="*/ 22860 h 4107180"/>
              <a:gd name="connsiteX11" fmla="*/ 2186940 w 5715000"/>
              <a:gd name="connsiteY11" fmla="*/ 419100 h 4107180"/>
              <a:gd name="connsiteX12" fmla="*/ 0 w 5715000"/>
              <a:gd name="connsiteY12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4796175 w 5715000"/>
              <a:gd name="connsiteY6" fmla="*/ 467278 h 4107180"/>
              <a:gd name="connsiteX7" fmla="*/ 5715000 w 5715000"/>
              <a:gd name="connsiteY7" fmla="*/ 716280 h 4107180"/>
              <a:gd name="connsiteX8" fmla="*/ 5715000 w 5715000"/>
              <a:gd name="connsiteY8" fmla="*/ 396240 h 4107180"/>
              <a:gd name="connsiteX9" fmla="*/ 4815840 w 5715000"/>
              <a:gd name="connsiteY9" fmla="*/ 419100 h 4107180"/>
              <a:gd name="connsiteX10" fmla="*/ 4815840 w 5715000"/>
              <a:gd name="connsiteY10" fmla="*/ 0 h 4107180"/>
              <a:gd name="connsiteX11" fmla="*/ 2179320 w 5715000"/>
              <a:gd name="connsiteY11" fmla="*/ 22860 h 4107180"/>
              <a:gd name="connsiteX12" fmla="*/ 2186940 w 5715000"/>
              <a:gd name="connsiteY12" fmla="*/ 419100 h 4107180"/>
              <a:gd name="connsiteX13" fmla="*/ 0 w 5715000"/>
              <a:gd name="connsiteY13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4515956 w 5715000"/>
              <a:gd name="connsiteY6" fmla="*/ 290297 h 4107180"/>
              <a:gd name="connsiteX7" fmla="*/ 5715000 w 5715000"/>
              <a:gd name="connsiteY7" fmla="*/ 716280 h 4107180"/>
              <a:gd name="connsiteX8" fmla="*/ 5715000 w 5715000"/>
              <a:gd name="connsiteY8" fmla="*/ 396240 h 4107180"/>
              <a:gd name="connsiteX9" fmla="*/ 4815840 w 5715000"/>
              <a:gd name="connsiteY9" fmla="*/ 419100 h 4107180"/>
              <a:gd name="connsiteX10" fmla="*/ 4815840 w 5715000"/>
              <a:gd name="connsiteY10" fmla="*/ 0 h 4107180"/>
              <a:gd name="connsiteX11" fmla="*/ 2179320 w 5715000"/>
              <a:gd name="connsiteY11" fmla="*/ 22860 h 4107180"/>
              <a:gd name="connsiteX12" fmla="*/ 2186940 w 5715000"/>
              <a:gd name="connsiteY12" fmla="*/ 419100 h 4107180"/>
              <a:gd name="connsiteX13" fmla="*/ 0 w 5715000"/>
              <a:gd name="connsiteY13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4515956 w 5715000"/>
              <a:gd name="connsiteY6" fmla="*/ 290297 h 4107180"/>
              <a:gd name="connsiteX7" fmla="*/ 5105892 w 5715000"/>
              <a:gd name="connsiteY7" fmla="*/ 504149 h 4107180"/>
              <a:gd name="connsiteX8" fmla="*/ 5715000 w 5715000"/>
              <a:gd name="connsiteY8" fmla="*/ 716280 h 4107180"/>
              <a:gd name="connsiteX9" fmla="*/ 5715000 w 5715000"/>
              <a:gd name="connsiteY9" fmla="*/ 396240 h 4107180"/>
              <a:gd name="connsiteX10" fmla="*/ 4815840 w 5715000"/>
              <a:gd name="connsiteY10" fmla="*/ 419100 h 4107180"/>
              <a:gd name="connsiteX11" fmla="*/ 4815840 w 5715000"/>
              <a:gd name="connsiteY11" fmla="*/ 0 h 4107180"/>
              <a:gd name="connsiteX12" fmla="*/ 2179320 w 5715000"/>
              <a:gd name="connsiteY12" fmla="*/ 22860 h 4107180"/>
              <a:gd name="connsiteX13" fmla="*/ 2186940 w 5715000"/>
              <a:gd name="connsiteY13" fmla="*/ 419100 h 4107180"/>
              <a:gd name="connsiteX14" fmla="*/ 0 w 5715000"/>
              <a:gd name="connsiteY14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4515956 w 5715000"/>
              <a:gd name="connsiteY6" fmla="*/ 290297 h 4107180"/>
              <a:gd name="connsiteX7" fmla="*/ 4538079 w 5715000"/>
              <a:gd name="connsiteY7" fmla="*/ 666381 h 4107180"/>
              <a:gd name="connsiteX8" fmla="*/ 5715000 w 5715000"/>
              <a:gd name="connsiteY8" fmla="*/ 716280 h 4107180"/>
              <a:gd name="connsiteX9" fmla="*/ 5715000 w 5715000"/>
              <a:gd name="connsiteY9" fmla="*/ 396240 h 4107180"/>
              <a:gd name="connsiteX10" fmla="*/ 4815840 w 5715000"/>
              <a:gd name="connsiteY10" fmla="*/ 419100 h 4107180"/>
              <a:gd name="connsiteX11" fmla="*/ 4815840 w 5715000"/>
              <a:gd name="connsiteY11" fmla="*/ 0 h 4107180"/>
              <a:gd name="connsiteX12" fmla="*/ 2179320 w 5715000"/>
              <a:gd name="connsiteY12" fmla="*/ 22860 h 4107180"/>
              <a:gd name="connsiteX13" fmla="*/ 2186940 w 5715000"/>
              <a:gd name="connsiteY13" fmla="*/ 419100 h 4107180"/>
              <a:gd name="connsiteX14" fmla="*/ 0 w 5715000"/>
              <a:gd name="connsiteY14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4515956 w 5715000"/>
              <a:gd name="connsiteY6" fmla="*/ 290297 h 4107180"/>
              <a:gd name="connsiteX7" fmla="*/ 4538079 w 5715000"/>
              <a:gd name="connsiteY7" fmla="*/ 718000 h 4107180"/>
              <a:gd name="connsiteX8" fmla="*/ 5715000 w 5715000"/>
              <a:gd name="connsiteY8" fmla="*/ 716280 h 4107180"/>
              <a:gd name="connsiteX9" fmla="*/ 5715000 w 5715000"/>
              <a:gd name="connsiteY9" fmla="*/ 396240 h 4107180"/>
              <a:gd name="connsiteX10" fmla="*/ 4815840 w 5715000"/>
              <a:gd name="connsiteY10" fmla="*/ 419100 h 4107180"/>
              <a:gd name="connsiteX11" fmla="*/ 4815840 w 5715000"/>
              <a:gd name="connsiteY11" fmla="*/ 0 h 4107180"/>
              <a:gd name="connsiteX12" fmla="*/ 2179320 w 5715000"/>
              <a:gd name="connsiteY12" fmla="*/ 22860 h 4107180"/>
              <a:gd name="connsiteX13" fmla="*/ 2186940 w 5715000"/>
              <a:gd name="connsiteY13" fmla="*/ 419100 h 4107180"/>
              <a:gd name="connsiteX14" fmla="*/ 0 w 5715000"/>
              <a:gd name="connsiteY14" fmla="*/ 457200 h 4107180"/>
              <a:gd name="connsiteX0" fmla="*/ 0 w 5715000"/>
              <a:gd name="connsiteY0" fmla="*/ 457200 h 4107180"/>
              <a:gd name="connsiteX1" fmla="*/ 7620 w 5715000"/>
              <a:gd name="connsiteY1" fmla="*/ 739140 h 4107180"/>
              <a:gd name="connsiteX2" fmla="*/ 891540 w 5715000"/>
              <a:gd name="connsiteY2" fmla="*/ 739140 h 4107180"/>
              <a:gd name="connsiteX3" fmla="*/ 922020 w 5715000"/>
              <a:gd name="connsiteY3" fmla="*/ 4091940 h 4107180"/>
              <a:gd name="connsiteX4" fmla="*/ 4069080 w 5715000"/>
              <a:gd name="connsiteY4" fmla="*/ 4107180 h 4107180"/>
              <a:gd name="connsiteX5" fmla="*/ 4045975 w 5715000"/>
              <a:gd name="connsiteY5" fmla="*/ 273582 h 4107180"/>
              <a:gd name="connsiteX6" fmla="*/ 4515956 w 5715000"/>
              <a:gd name="connsiteY6" fmla="*/ 290297 h 4107180"/>
              <a:gd name="connsiteX7" fmla="*/ 4538079 w 5715000"/>
              <a:gd name="connsiteY7" fmla="*/ 718000 h 4107180"/>
              <a:gd name="connsiteX8" fmla="*/ 5707625 w 5715000"/>
              <a:gd name="connsiteY8" fmla="*/ 679409 h 4107180"/>
              <a:gd name="connsiteX9" fmla="*/ 5715000 w 5715000"/>
              <a:gd name="connsiteY9" fmla="*/ 396240 h 4107180"/>
              <a:gd name="connsiteX10" fmla="*/ 4815840 w 5715000"/>
              <a:gd name="connsiteY10" fmla="*/ 419100 h 4107180"/>
              <a:gd name="connsiteX11" fmla="*/ 4815840 w 5715000"/>
              <a:gd name="connsiteY11" fmla="*/ 0 h 4107180"/>
              <a:gd name="connsiteX12" fmla="*/ 2179320 w 5715000"/>
              <a:gd name="connsiteY12" fmla="*/ 22860 h 4107180"/>
              <a:gd name="connsiteX13" fmla="*/ 2186940 w 5715000"/>
              <a:gd name="connsiteY13" fmla="*/ 419100 h 4107180"/>
              <a:gd name="connsiteX14" fmla="*/ 0 w 5715000"/>
              <a:gd name="connsiteY14" fmla="*/ 457200 h 4107180"/>
              <a:gd name="connsiteX0" fmla="*/ 0 w 5729748"/>
              <a:gd name="connsiteY0" fmla="*/ 457200 h 4107180"/>
              <a:gd name="connsiteX1" fmla="*/ 7620 w 5729748"/>
              <a:gd name="connsiteY1" fmla="*/ 739140 h 4107180"/>
              <a:gd name="connsiteX2" fmla="*/ 891540 w 5729748"/>
              <a:gd name="connsiteY2" fmla="*/ 739140 h 4107180"/>
              <a:gd name="connsiteX3" fmla="*/ 922020 w 5729748"/>
              <a:gd name="connsiteY3" fmla="*/ 4091940 h 4107180"/>
              <a:gd name="connsiteX4" fmla="*/ 4069080 w 5729748"/>
              <a:gd name="connsiteY4" fmla="*/ 4107180 h 4107180"/>
              <a:gd name="connsiteX5" fmla="*/ 4045975 w 5729748"/>
              <a:gd name="connsiteY5" fmla="*/ 273582 h 4107180"/>
              <a:gd name="connsiteX6" fmla="*/ 4515956 w 5729748"/>
              <a:gd name="connsiteY6" fmla="*/ 290297 h 4107180"/>
              <a:gd name="connsiteX7" fmla="*/ 4538079 w 5729748"/>
              <a:gd name="connsiteY7" fmla="*/ 718000 h 4107180"/>
              <a:gd name="connsiteX8" fmla="*/ 5729748 w 5729748"/>
              <a:gd name="connsiteY8" fmla="*/ 716280 h 4107180"/>
              <a:gd name="connsiteX9" fmla="*/ 5715000 w 5729748"/>
              <a:gd name="connsiteY9" fmla="*/ 396240 h 4107180"/>
              <a:gd name="connsiteX10" fmla="*/ 4815840 w 5729748"/>
              <a:gd name="connsiteY10" fmla="*/ 419100 h 4107180"/>
              <a:gd name="connsiteX11" fmla="*/ 4815840 w 5729748"/>
              <a:gd name="connsiteY11" fmla="*/ 0 h 4107180"/>
              <a:gd name="connsiteX12" fmla="*/ 2179320 w 5729748"/>
              <a:gd name="connsiteY12" fmla="*/ 22860 h 4107180"/>
              <a:gd name="connsiteX13" fmla="*/ 2186940 w 5729748"/>
              <a:gd name="connsiteY13" fmla="*/ 419100 h 4107180"/>
              <a:gd name="connsiteX14" fmla="*/ 0 w 5729748"/>
              <a:gd name="connsiteY14" fmla="*/ 457200 h 4107180"/>
              <a:gd name="connsiteX0" fmla="*/ 14393 w 5744141"/>
              <a:gd name="connsiteY0" fmla="*/ 457200 h 4107180"/>
              <a:gd name="connsiteX1" fmla="*/ 22013 w 5744141"/>
              <a:gd name="connsiteY1" fmla="*/ 739140 h 4107180"/>
              <a:gd name="connsiteX2" fmla="*/ 905933 w 5744141"/>
              <a:gd name="connsiteY2" fmla="*/ 739140 h 4107180"/>
              <a:gd name="connsiteX3" fmla="*/ 936413 w 5744141"/>
              <a:gd name="connsiteY3" fmla="*/ 4091940 h 4107180"/>
              <a:gd name="connsiteX4" fmla="*/ 4083473 w 5744141"/>
              <a:gd name="connsiteY4" fmla="*/ 4107180 h 4107180"/>
              <a:gd name="connsiteX5" fmla="*/ 4060368 w 5744141"/>
              <a:gd name="connsiteY5" fmla="*/ 273582 h 4107180"/>
              <a:gd name="connsiteX6" fmla="*/ 4530349 w 5744141"/>
              <a:gd name="connsiteY6" fmla="*/ 290297 h 4107180"/>
              <a:gd name="connsiteX7" fmla="*/ 4552472 w 5744141"/>
              <a:gd name="connsiteY7" fmla="*/ 718000 h 4107180"/>
              <a:gd name="connsiteX8" fmla="*/ 5744141 w 5744141"/>
              <a:gd name="connsiteY8" fmla="*/ 716280 h 4107180"/>
              <a:gd name="connsiteX9" fmla="*/ 5729393 w 5744141"/>
              <a:gd name="connsiteY9" fmla="*/ 396240 h 4107180"/>
              <a:gd name="connsiteX10" fmla="*/ 4830233 w 5744141"/>
              <a:gd name="connsiteY10" fmla="*/ 419100 h 4107180"/>
              <a:gd name="connsiteX11" fmla="*/ 4830233 w 5744141"/>
              <a:gd name="connsiteY11" fmla="*/ 0 h 4107180"/>
              <a:gd name="connsiteX12" fmla="*/ 2193713 w 5744141"/>
              <a:gd name="connsiteY12" fmla="*/ 22860 h 4107180"/>
              <a:gd name="connsiteX13" fmla="*/ 0 w 5744141"/>
              <a:gd name="connsiteY13" fmla="*/ 23989 h 4107180"/>
              <a:gd name="connsiteX14" fmla="*/ 14393 w 5744141"/>
              <a:gd name="connsiteY14" fmla="*/ 457200 h 4107180"/>
              <a:gd name="connsiteX0" fmla="*/ 14393 w 5744141"/>
              <a:gd name="connsiteY0" fmla="*/ 457200 h 4107180"/>
              <a:gd name="connsiteX1" fmla="*/ 22013 w 5744141"/>
              <a:gd name="connsiteY1" fmla="*/ 739140 h 4107180"/>
              <a:gd name="connsiteX2" fmla="*/ 905933 w 5744141"/>
              <a:gd name="connsiteY2" fmla="*/ 739140 h 4107180"/>
              <a:gd name="connsiteX3" fmla="*/ 936413 w 5744141"/>
              <a:gd name="connsiteY3" fmla="*/ 4091940 h 4107180"/>
              <a:gd name="connsiteX4" fmla="*/ 4083473 w 5744141"/>
              <a:gd name="connsiteY4" fmla="*/ 4107180 h 4107180"/>
              <a:gd name="connsiteX5" fmla="*/ 4060368 w 5744141"/>
              <a:gd name="connsiteY5" fmla="*/ 273582 h 4107180"/>
              <a:gd name="connsiteX6" fmla="*/ 4530349 w 5744141"/>
              <a:gd name="connsiteY6" fmla="*/ 290297 h 4107180"/>
              <a:gd name="connsiteX7" fmla="*/ 4552472 w 5744141"/>
              <a:gd name="connsiteY7" fmla="*/ 718000 h 4107180"/>
              <a:gd name="connsiteX8" fmla="*/ 5744141 w 5744141"/>
              <a:gd name="connsiteY8" fmla="*/ 716280 h 4107180"/>
              <a:gd name="connsiteX9" fmla="*/ 5729393 w 5744141"/>
              <a:gd name="connsiteY9" fmla="*/ 396240 h 4107180"/>
              <a:gd name="connsiteX10" fmla="*/ 5733344 w 5744141"/>
              <a:gd name="connsiteY10" fmla="*/ 16463 h 4107180"/>
              <a:gd name="connsiteX11" fmla="*/ 4830233 w 5744141"/>
              <a:gd name="connsiteY11" fmla="*/ 0 h 4107180"/>
              <a:gd name="connsiteX12" fmla="*/ 2193713 w 5744141"/>
              <a:gd name="connsiteY12" fmla="*/ 22860 h 4107180"/>
              <a:gd name="connsiteX13" fmla="*/ 0 w 5744141"/>
              <a:gd name="connsiteY13" fmla="*/ 23989 h 4107180"/>
              <a:gd name="connsiteX14" fmla="*/ 14393 w 5744141"/>
              <a:gd name="connsiteY14" fmla="*/ 457200 h 410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4141" h="4107180">
                <a:moveTo>
                  <a:pt x="14393" y="457200"/>
                </a:moveTo>
                <a:lnTo>
                  <a:pt x="22013" y="739140"/>
                </a:lnTo>
                <a:lnTo>
                  <a:pt x="905933" y="739140"/>
                </a:lnTo>
                <a:lnTo>
                  <a:pt x="936413" y="4091940"/>
                </a:lnTo>
                <a:lnTo>
                  <a:pt x="4083473" y="4107180"/>
                </a:lnTo>
                <a:lnTo>
                  <a:pt x="4060368" y="273582"/>
                </a:lnTo>
                <a:lnTo>
                  <a:pt x="4530349" y="290297"/>
                </a:lnTo>
                <a:lnTo>
                  <a:pt x="4552472" y="718000"/>
                </a:lnTo>
                <a:lnTo>
                  <a:pt x="5744141" y="716280"/>
                </a:lnTo>
                <a:lnTo>
                  <a:pt x="5729393" y="396240"/>
                </a:lnTo>
                <a:lnTo>
                  <a:pt x="5733344" y="16463"/>
                </a:lnTo>
                <a:lnTo>
                  <a:pt x="4830233" y="0"/>
                </a:lnTo>
                <a:lnTo>
                  <a:pt x="2193713" y="22860"/>
                </a:lnTo>
                <a:lnTo>
                  <a:pt x="0" y="23989"/>
                </a:lnTo>
                <a:lnTo>
                  <a:pt x="14393" y="457200"/>
                </a:lnTo>
                <a:close/>
              </a:path>
            </a:pathLst>
          </a:custGeom>
          <a:solidFill>
            <a:srgbClr val="92D050">
              <a:alpha val="20000"/>
            </a:srgbClr>
          </a:solidFill>
          <a:ln w="38100" cap="flat" cmpd="sng" algn="ctr">
            <a:solidFill>
              <a:srgbClr val="92D05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268288">
              <a:buClr>
                <a:schemeClr val="accent2"/>
              </a:buClr>
              <a:buSzPct val="80000"/>
            </a:pPr>
            <a:endParaRPr lang="de-DE" sz="2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5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29.6.: Enthärtungsanlage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43" y="1083941"/>
            <a:ext cx="2996023" cy="532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0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29.6.: Urgent </a:t>
            </a:r>
            <a:r>
              <a:rPr lang="de-DE" dirty="0" err="1" smtClean="0"/>
              <a:t>electrical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in SASE3 (</a:t>
            </a:r>
            <a:r>
              <a:rPr lang="de-DE" dirty="0" err="1" smtClean="0"/>
              <a:t>and</a:t>
            </a:r>
            <a:r>
              <a:rPr lang="de-DE" dirty="0" smtClean="0"/>
              <a:t> 2) –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Fa. Wille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" y="1264768"/>
            <a:ext cx="8842951" cy="49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3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 sz="quarter"/>
          </p:nvPr>
        </p:nvSpPr>
        <p:spPr>
          <a:xfrm>
            <a:off x="142875" y="1083309"/>
            <a:ext cx="8743948" cy="4963331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de-DE" dirty="0" smtClean="0"/>
              <a:t>SASE2</a:t>
            </a:r>
            <a:endParaRPr lang="de-DE" dirty="0"/>
          </a:p>
        </p:txBody>
      </p:sp>
      <p:sp>
        <p:nvSpPr>
          <p:cNvPr id="2" name="Untertitel 1"/>
          <p:cNvSpPr>
            <a:spLocks noGrp="1"/>
          </p:cNvSpPr>
          <p:nvPr>
            <p:ph type="subTitle" sz="quarter" idx="1"/>
          </p:nvPr>
        </p:nvSpPr>
        <p:spPr>
          <a:xfrm>
            <a:off x="395082" y="5092700"/>
            <a:ext cx="8325262" cy="660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1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251</Words>
  <Application>Microsoft Office PowerPoint</Application>
  <PresentationFormat>Bildschirmpräsentation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template-european-xfel-gmbh_presentation</vt:lpstr>
      <vt:lpstr>79th Section Coordination Meeting XHEXP1</vt:lpstr>
      <vt:lpstr>Agenda</vt:lpstr>
      <vt:lpstr>SASE1</vt:lpstr>
      <vt:lpstr>Personnel safety equipment in XHEXP1</vt:lpstr>
      <vt:lpstr>Areas, in which helmets and safety boots might not be required.</vt:lpstr>
      <vt:lpstr>SASE3</vt:lpstr>
      <vt:lpstr>29.6.: Enthärtungsanlage</vt:lpstr>
      <vt:lpstr>29.6.: Urgent electrical works in SASE3 (and 2) – meeting with Fa. Wille</vt:lpstr>
      <vt:lpstr>SASE2</vt:lpstr>
      <vt:lpstr>29.6.: Folding door/wall by Dorma </vt:lpstr>
      <vt:lpstr>29.6.: Santec installing condensate-pumps in A.08</vt:lpstr>
      <vt:lpstr>Tunnel access schedule / upcoming shutdown</vt:lpstr>
      <vt:lpstr>Upcoming Dates &amp; Meetings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Wellenreuther, Gerd</cp:lastModifiedBy>
  <cp:revision>611</cp:revision>
  <cp:lastPrinted>2008-09-01T15:04:16Z</cp:lastPrinted>
  <dcterms:created xsi:type="dcterms:W3CDTF">2012-08-22T09:26:39Z</dcterms:created>
  <dcterms:modified xsi:type="dcterms:W3CDTF">2017-06-29T13:38:27Z</dcterms:modified>
</cp:coreProperties>
</file>