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9" r:id="rId2"/>
    <p:sldId id="260" r:id="rId3"/>
    <p:sldId id="261" r:id="rId4"/>
    <p:sldId id="262" r:id="rId5"/>
    <p:sldId id="269" r:id="rId6"/>
    <p:sldId id="270" r:id="rId7"/>
    <p:sldId id="266" r:id="rId8"/>
    <p:sldId id="267" r:id="rId9"/>
    <p:sldId id="263" r:id="rId10"/>
    <p:sldId id="268" r:id="rId11"/>
    <p:sldId id="265" r:id="rId12"/>
    <p:sldId id="278" r:id="rId13"/>
    <p:sldId id="264" r:id="rId14"/>
    <p:sldId id="271" r:id="rId15"/>
    <p:sldId id="272" r:id="rId16"/>
    <p:sldId id="273" r:id="rId17"/>
    <p:sldId id="274" r:id="rId18"/>
    <p:sldId id="275" r:id="rId19"/>
    <p:sldId id="276" r:id="rId20"/>
    <p:sldId id="277" r:id="rId21"/>
  </p:sldIdLst>
  <p:sldSz cx="9144000" cy="5715000" type="screen16x1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44" y="-72"/>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C693CD-EB57-4B18-8388-E3075AEE72C4}" type="datetimeFigureOut">
              <a:rPr lang="de-DE" smtClean="0"/>
              <a:t>07.07.2017</a:t>
            </a:fld>
            <a:endParaRPr lang="de-DE"/>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9E380C-CA71-45A6-B05C-69FE27A8F7EC}" type="slidenum">
              <a:rPr lang="de-DE" smtClean="0"/>
              <a:t>‹#›</a:t>
            </a:fld>
            <a:endParaRPr lang="de-DE"/>
          </a:p>
        </p:txBody>
      </p:sp>
    </p:spTree>
    <p:extLst>
      <p:ext uri="{BB962C8B-B14F-4D97-AF65-F5344CB8AC3E}">
        <p14:creationId xmlns:p14="http://schemas.microsoft.com/office/powerpoint/2010/main" val="3145064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a:xfrm>
            <a:off x="685800" y="685800"/>
            <a:ext cx="5486400" cy="3429000"/>
          </a:xfrm>
          <a:ln/>
        </p:spPr>
      </p:sp>
      <p:sp>
        <p:nvSpPr>
          <p:cNvPr id="44035"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ts val="2400"/>
              </a:lnSpc>
              <a:spcAft>
                <a:spcPts val="600"/>
              </a:spcAft>
              <a:defRPr/>
            </a:pPr>
            <a:endParaRPr lang="en-US" dirty="0" smtClean="0">
              <a:solidFill>
                <a:srgbClr val="262626"/>
              </a:solidFill>
              <a:ea typeface="ＭＳ Ｐゴシック" pitchFamily="34" charset="-128"/>
            </a:endParaRPr>
          </a:p>
        </p:txBody>
      </p:sp>
      <p:sp>
        <p:nvSpPr>
          <p:cNvPr id="409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515151"/>
                </a:solidFill>
                <a:latin typeface="Arial" pitchFamily="34" charset="0"/>
                <a:ea typeface="ＭＳ Ｐゴシック" pitchFamily="34" charset="-128"/>
              </a:defRPr>
            </a:lvl1pPr>
            <a:lvl2pPr marL="742950" indent="-285750" eaLnBrk="0" hangingPunct="0">
              <a:defRPr sz="2400">
                <a:solidFill>
                  <a:srgbClr val="515151"/>
                </a:solidFill>
                <a:latin typeface="Arial" pitchFamily="34" charset="0"/>
                <a:ea typeface="ＭＳ Ｐゴシック" pitchFamily="34" charset="-128"/>
              </a:defRPr>
            </a:lvl2pPr>
            <a:lvl3pPr marL="1143000" indent="-228600" eaLnBrk="0" hangingPunct="0">
              <a:defRPr sz="2400">
                <a:solidFill>
                  <a:srgbClr val="515151"/>
                </a:solidFill>
                <a:latin typeface="Arial" pitchFamily="34" charset="0"/>
                <a:ea typeface="ＭＳ Ｐゴシック" pitchFamily="34" charset="-128"/>
              </a:defRPr>
            </a:lvl3pPr>
            <a:lvl4pPr marL="1600200" indent="-228600" eaLnBrk="0" hangingPunct="0">
              <a:defRPr sz="2400">
                <a:solidFill>
                  <a:srgbClr val="515151"/>
                </a:solidFill>
                <a:latin typeface="Arial" pitchFamily="34" charset="0"/>
                <a:ea typeface="ＭＳ Ｐゴシック" pitchFamily="34" charset="-128"/>
              </a:defRPr>
            </a:lvl4pPr>
            <a:lvl5pPr marL="2057400" indent="-228600" eaLnBrk="0" hangingPunct="0">
              <a:defRPr sz="2400">
                <a:solidFill>
                  <a:srgbClr val="51515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9pPr>
          </a:lstStyle>
          <a:p>
            <a:pPr eaLnBrk="1" hangingPunct="1"/>
            <a:fld id="{D0514B4D-6423-4242-B88F-BBD5F5271496}" type="slidenum">
              <a:rPr lang="de-DE" sz="1200" smtClean="0">
                <a:solidFill>
                  <a:srgbClr val="000000"/>
                </a:solidFill>
              </a:rPr>
              <a:pPr eaLnBrk="1" hangingPunct="1"/>
              <a:t>6</a:t>
            </a:fld>
            <a:endParaRPr lang="de-DE" sz="1200" smtClean="0">
              <a:solidFill>
                <a:srgbClr val="000000"/>
              </a:solidFill>
            </a:endParaRPr>
          </a:p>
        </p:txBody>
      </p:sp>
    </p:spTree>
    <p:extLst>
      <p:ext uri="{BB962C8B-B14F-4D97-AF65-F5344CB8AC3E}">
        <p14:creationId xmlns:p14="http://schemas.microsoft.com/office/powerpoint/2010/main" val="2999508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a:xfrm>
            <a:off x="685800" y="685800"/>
            <a:ext cx="5486400" cy="3429000"/>
          </a:xfrm>
          <a:ln/>
        </p:spPr>
      </p:sp>
      <p:sp>
        <p:nvSpPr>
          <p:cNvPr id="44035"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ts val="2400"/>
              </a:lnSpc>
              <a:spcAft>
                <a:spcPts val="600"/>
              </a:spcAft>
              <a:defRPr/>
            </a:pPr>
            <a:endParaRPr lang="en-US" dirty="0" smtClean="0">
              <a:solidFill>
                <a:srgbClr val="262626"/>
              </a:solidFill>
              <a:ea typeface="ＭＳ Ｐゴシック" pitchFamily="34" charset="-128"/>
            </a:endParaRPr>
          </a:p>
        </p:txBody>
      </p:sp>
      <p:sp>
        <p:nvSpPr>
          <p:cNvPr id="409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515151"/>
                </a:solidFill>
                <a:latin typeface="Arial" pitchFamily="34" charset="0"/>
                <a:ea typeface="ＭＳ Ｐゴシック" pitchFamily="34" charset="-128"/>
              </a:defRPr>
            </a:lvl1pPr>
            <a:lvl2pPr marL="742950" indent="-285750" eaLnBrk="0" hangingPunct="0">
              <a:defRPr sz="2400">
                <a:solidFill>
                  <a:srgbClr val="515151"/>
                </a:solidFill>
                <a:latin typeface="Arial" pitchFamily="34" charset="0"/>
                <a:ea typeface="ＭＳ Ｐゴシック" pitchFamily="34" charset="-128"/>
              </a:defRPr>
            </a:lvl2pPr>
            <a:lvl3pPr marL="1143000" indent="-228600" eaLnBrk="0" hangingPunct="0">
              <a:defRPr sz="2400">
                <a:solidFill>
                  <a:srgbClr val="515151"/>
                </a:solidFill>
                <a:latin typeface="Arial" pitchFamily="34" charset="0"/>
                <a:ea typeface="ＭＳ Ｐゴシック" pitchFamily="34" charset="-128"/>
              </a:defRPr>
            </a:lvl3pPr>
            <a:lvl4pPr marL="1600200" indent="-228600" eaLnBrk="0" hangingPunct="0">
              <a:defRPr sz="2400">
                <a:solidFill>
                  <a:srgbClr val="515151"/>
                </a:solidFill>
                <a:latin typeface="Arial" pitchFamily="34" charset="0"/>
                <a:ea typeface="ＭＳ Ｐゴシック" pitchFamily="34" charset="-128"/>
              </a:defRPr>
            </a:lvl4pPr>
            <a:lvl5pPr marL="2057400" indent="-228600" eaLnBrk="0" hangingPunct="0">
              <a:defRPr sz="2400">
                <a:solidFill>
                  <a:srgbClr val="51515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9pPr>
          </a:lstStyle>
          <a:p>
            <a:pPr eaLnBrk="1" hangingPunct="1"/>
            <a:fld id="{D0514B4D-6423-4242-B88F-BBD5F5271496}" type="slidenum">
              <a:rPr lang="de-DE" sz="1200" smtClean="0">
                <a:solidFill>
                  <a:srgbClr val="000000"/>
                </a:solidFill>
              </a:rPr>
              <a:pPr eaLnBrk="1" hangingPunct="1"/>
              <a:t>8</a:t>
            </a:fld>
            <a:endParaRPr lang="de-DE" sz="1200" smtClean="0">
              <a:solidFill>
                <a:srgbClr val="000000"/>
              </a:solidFill>
            </a:endParaRPr>
          </a:p>
        </p:txBody>
      </p:sp>
    </p:spTree>
    <p:extLst>
      <p:ext uri="{BB962C8B-B14F-4D97-AF65-F5344CB8AC3E}">
        <p14:creationId xmlns:p14="http://schemas.microsoft.com/office/powerpoint/2010/main" val="3639789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a:xfrm>
            <a:off x="685800" y="685800"/>
            <a:ext cx="5486400" cy="3429000"/>
          </a:xfrm>
          <a:ln/>
        </p:spPr>
      </p:sp>
      <p:sp>
        <p:nvSpPr>
          <p:cNvPr id="44035"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ts val="2400"/>
              </a:lnSpc>
              <a:spcAft>
                <a:spcPts val="600"/>
              </a:spcAft>
              <a:defRPr/>
            </a:pPr>
            <a:endParaRPr lang="en-US" dirty="0" smtClean="0">
              <a:solidFill>
                <a:srgbClr val="262626"/>
              </a:solidFill>
              <a:ea typeface="ＭＳ Ｐゴシック" pitchFamily="34" charset="-128"/>
            </a:endParaRPr>
          </a:p>
        </p:txBody>
      </p:sp>
      <p:sp>
        <p:nvSpPr>
          <p:cNvPr id="409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515151"/>
                </a:solidFill>
                <a:latin typeface="Arial" pitchFamily="34" charset="0"/>
                <a:ea typeface="ＭＳ Ｐゴシック" pitchFamily="34" charset="-128"/>
              </a:defRPr>
            </a:lvl1pPr>
            <a:lvl2pPr marL="742950" indent="-285750" eaLnBrk="0" hangingPunct="0">
              <a:defRPr sz="2400">
                <a:solidFill>
                  <a:srgbClr val="515151"/>
                </a:solidFill>
                <a:latin typeface="Arial" pitchFamily="34" charset="0"/>
                <a:ea typeface="ＭＳ Ｐゴシック" pitchFamily="34" charset="-128"/>
              </a:defRPr>
            </a:lvl2pPr>
            <a:lvl3pPr marL="1143000" indent="-228600" eaLnBrk="0" hangingPunct="0">
              <a:defRPr sz="2400">
                <a:solidFill>
                  <a:srgbClr val="515151"/>
                </a:solidFill>
                <a:latin typeface="Arial" pitchFamily="34" charset="0"/>
                <a:ea typeface="ＭＳ Ｐゴシック" pitchFamily="34" charset="-128"/>
              </a:defRPr>
            </a:lvl3pPr>
            <a:lvl4pPr marL="1600200" indent="-228600" eaLnBrk="0" hangingPunct="0">
              <a:defRPr sz="2400">
                <a:solidFill>
                  <a:srgbClr val="515151"/>
                </a:solidFill>
                <a:latin typeface="Arial" pitchFamily="34" charset="0"/>
                <a:ea typeface="ＭＳ Ｐゴシック" pitchFamily="34" charset="-128"/>
              </a:defRPr>
            </a:lvl4pPr>
            <a:lvl5pPr marL="2057400" indent="-228600" eaLnBrk="0" hangingPunct="0">
              <a:defRPr sz="2400">
                <a:solidFill>
                  <a:srgbClr val="51515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9pPr>
          </a:lstStyle>
          <a:p>
            <a:pPr eaLnBrk="1" hangingPunct="1"/>
            <a:fld id="{D0514B4D-6423-4242-B88F-BBD5F5271496}" type="slidenum">
              <a:rPr lang="de-DE" sz="1200" smtClean="0">
                <a:solidFill>
                  <a:srgbClr val="000000"/>
                </a:solidFill>
              </a:rPr>
              <a:pPr eaLnBrk="1" hangingPunct="1"/>
              <a:t>10</a:t>
            </a:fld>
            <a:endParaRPr lang="de-DE" sz="1200" smtClean="0">
              <a:solidFill>
                <a:srgbClr val="000000"/>
              </a:solidFill>
            </a:endParaRPr>
          </a:p>
        </p:txBody>
      </p:sp>
    </p:spTree>
    <p:extLst>
      <p:ext uri="{BB962C8B-B14F-4D97-AF65-F5344CB8AC3E}">
        <p14:creationId xmlns:p14="http://schemas.microsoft.com/office/powerpoint/2010/main" val="12987420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pic>
        <p:nvPicPr>
          <p:cNvPr id="7" name="Picture 8" descr="trenner_footer_strukma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493242"/>
            <a:ext cx="91440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Date Placeholder 3"/>
          <p:cNvSpPr>
            <a:spLocks noGrp="1"/>
          </p:cNvSpPr>
          <p:nvPr>
            <p:ph type="dt" sz="half" idx="2"/>
          </p:nvPr>
        </p:nvSpPr>
        <p:spPr>
          <a:xfrm>
            <a:off x="1852629" y="5450596"/>
            <a:ext cx="1207205" cy="188929"/>
          </a:xfrm>
          <a:prstGeom prst="rect">
            <a:avLst/>
          </a:prstGeom>
        </p:spPr>
        <p:txBody>
          <a:bodyPr/>
          <a:lstStyle>
            <a:lvl1pPr algn="r">
              <a:defRPr sz="800">
                <a:solidFill>
                  <a:schemeClr val="bg1"/>
                </a:solidFill>
              </a:defRPr>
            </a:lvl1pPr>
          </a:lstStyle>
          <a:p>
            <a:r>
              <a:rPr lang="de-DE" dirty="0" smtClean="0">
                <a:solidFill>
                  <a:prstClr val="white"/>
                </a:solidFill>
              </a:rPr>
              <a:t>10.7.2017</a:t>
            </a:r>
            <a:endParaRPr lang="de-DE" dirty="0">
              <a:solidFill>
                <a:prstClr val="white"/>
              </a:solidFill>
            </a:endParaRPr>
          </a:p>
        </p:txBody>
      </p:sp>
      <p:sp>
        <p:nvSpPr>
          <p:cNvPr id="9" name="Footer Placeholder 4"/>
          <p:cNvSpPr>
            <a:spLocks noGrp="1"/>
          </p:cNvSpPr>
          <p:nvPr>
            <p:ph type="ftr" sz="quarter" idx="3"/>
          </p:nvPr>
        </p:nvSpPr>
        <p:spPr>
          <a:xfrm>
            <a:off x="3635896" y="5573448"/>
            <a:ext cx="1797940" cy="187273"/>
          </a:xfrm>
          <a:prstGeom prst="rect">
            <a:avLst/>
          </a:prstGeom>
        </p:spPr>
        <p:txBody>
          <a:bodyPr/>
          <a:lstStyle>
            <a:lvl1pPr algn="ctr">
              <a:defRPr sz="800">
                <a:solidFill>
                  <a:schemeClr val="tx1"/>
                </a:solidFill>
              </a:defRPr>
            </a:lvl1pPr>
          </a:lstStyle>
          <a:p>
            <a:r>
              <a:rPr lang="en-US" dirty="0" smtClean="0">
                <a:solidFill>
                  <a:prstClr val="black"/>
                </a:solidFill>
              </a:rPr>
              <a:t>MT Management Meeting</a:t>
            </a:r>
            <a:endParaRPr lang="de-DE" dirty="0">
              <a:solidFill>
                <a:prstClr val="black"/>
              </a:solidFill>
            </a:endParaRPr>
          </a:p>
        </p:txBody>
      </p:sp>
      <p:sp>
        <p:nvSpPr>
          <p:cNvPr id="10" name="Slide Number Placeholder 5"/>
          <p:cNvSpPr>
            <a:spLocks noGrp="1"/>
          </p:cNvSpPr>
          <p:nvPr>
            <p:ph type="sldNum" sz="quarter" idx="4"/>
          </p:nvPr>
        </p:nvSpPr>
        <p:spPr>
          <a:xfrm>
            <a:off x="350580" y="5445284"/>
            <a:ext cx="630400" cy="156140"/>
          </a:xfrm>
          <a:prstGeom prst="rect">
            <a:avLst/>
          </a:prstGeom>
        </p:spPr>
        <p:txBody>
          <a:bodyPr/>
          <a:lstStyle>
            <a:lvl1pPr algn="l">
              <a:defRPr sz="800">
                <a:solidFill>
                  <a:schemeClr val="bg1"/>
                </a:solidFill>
              </a:defRPr>
            </a:lvl1pPr>
          </a:lstStyle>
          <a:p>
            <a:r>
              <a:rPr lang="de-DE" smtClean="0">
                <a:solidFill>
                  <a:prstClr val="white"/>
                </a:solidFill>
              </a:rPr>
              <a:t>PAGE </a:t>
            </a:r>
            <a:fld id="{D826DCB2-4F58-4ADB-9EB1-291752F1B217}" type="slidenum">
              <a:rPr lang="de-DE" smtClean="0">
                <a:solidFill>
                  <a:prstClr val="white"/>
                </a:solidFill>
              </a:rPr>
              <a:pPr/>
              <a:t>‹#›</a:t>
            </a:fld>
            <a:endParaRPr lang="de-DE" dirty="0">
              <a:solidFill>
                <a:prstClr val="white"/>
              </a:solidFill>
            </a:endParaRPr>
          </a:p>
        </p:txBody>
      </p:sp>
    </p:spTree>
    <p:extLst>
      <p:ext uri="{BB962C8B-B14F-4D97-AF65-F5344CB8AC3E}">
        <p14:creationId xmlns:p14="http://schemas.microsoft.com/office/powerpoint/2010/main" val="4253702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pic>
        <p:nvPicPr>
          <p:cNvPr id="6" name="Picture 8" descr="trenner_footer_strukma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493242"/>
            <a:ext cx="91440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trenner_footer_strukma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493242"/>
            <a:ext cx="91440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Date Placeholder 3"/>
          <p:cNvSpPr>
            <a:spLocks noGrp="1"/>
          </p:cNvSpPr>
          <p:nvPr>
            <p:ph type="dt" sz="half" idx="2"/>
          </p:nvPr>
        </p:nvSpPr>
        <p:spPr>
          <a:xfrm>
            <a:off x="1852629" y="5450596"/>
            <a:ext cx="1207205" cy="188929"/>
          </a:xfrm>
          <a:prstGeom prst="rect">
            <a:avLst/>
          </a:prstGeom>
        </p:spPr>
        <p:txBody>
          <a:bodyPr/>
          <a:lstStyle>
            <a:lvl1pPr algn="r">
              <a:defRPr sz="800">
                <a:solidFill>
                  <a:schemeClr val="bg1"/>
                </a:solidFill>
              </a:defRPr>
            </a:lvl1pPr>
          </a:lstStyle>
          <a:p>
            <a:r>
              <a:rPr lang="de-DE" dirty="0" smtClean="0">
                <a:solidFill>
                  <a:prstClr val="white"/>
                </a:solidFill>
              </a:rPr>
              <a:t>10.7.2017</a:t>
            </a:r>
            <a:endParaRPr lang="de-DE" dirty="0">
              <a:solidFill>
                <a:prstClr val="white"/>
              </a:solidFill>
            </a:endParaRPr>
          </a:p>
        </p:txBody>
      </p:sp>
      <p:sp>
        <p:nvSpPr>
          <p:cNvPr id="11" name="Footer Placeholder 4"/>
          <p:cNvSpPr>
            <a:spLocks noGrp="1"/>
          </p:cNvSpPr>
          <p:nvPr>
            <p:ph type="ftr" sz="quarter" idx="3"/>
          </p:nvPr>
        </p:nvSpPr>
        <p:spPr>
          <a:xfrm>
            <a:off x="3635896" y="5573448"/>
            <a:ext cx="1797940" cy="187273"/>
          </a:xfrm>
          <a:prstGeom prst="rect">
            <a:avLst/>
          </a:prstGeom>
        </p:spPr>
        <p:txBody>
          <a:bodyPr/>
          <a:lstStyle>
            <a:lvl1pPr algn="ctr">
              <a:defRPr sz="800">
                <a:solidFill>
                  <a:schemeClr val="tx1"/>
                </a:solidFill>
              </a:defRPr>
            </a:lvl1pPr>
          </a:lstStyle>
          <a:p>
            <a:r>
              <a:rPr lang="de-DE" dirty="0" smtClean="0">
                <a:solidFill>
                  <a:prstClr val="black"/>
                </a:solidFill>
              </a:rPr>
              <a:t>MT Management Meeting</a:t>
            </a:r>
            <a:endParaRPr lang="de-DE" dirty="0">
              <a:solidFill>
                <a:prstClr val="black"/>
              </a:solidFill>
            </a:endParaRPr>
          </a:p>
        </p:txBody>
      </p:sp>
      <p:sp>
        <p:nvSpPr>
          <p:cNvPr id="12" name="Slide Number Placeholder 5"/>
          <p:cNvSpPr>
            <a:spLocks noGrp="1"/>
          </p:cNvSpPr>
          <p:nvPr>
            <p:ph type="sldNum" sz="quarter" idx="4"/>
          </p:nvPr>
        </p:nvSpPr>
        <p:spPr>
          <a:xfrm>
            <a:off x="251520" y="5445284"/>
            <a:ext cx="630400" cy="156140"/>
          </a:xfrm>
          <a:prstGeom prst="rect">
            <a:avLst/>
          </a:prstGeom>
        </p:spPr>
        <p:txBody>
          <a:bodyPr/>
          <a:lstStyle>
            <a:lvl1pPr>
              <a:defRPr sz="800">
                <a:solidFill>
                  <a:schemeClr val="bg1"/>
                </a:solidFill>
              </a:defRPr>
            </a:lvl1pPr>
          </a:lstStyle>
          <a:p>
            <a:r>
              <a:rPr lang="de-DE" dirty="0" smtClean="0">
                <a:solidFill>
                  <a:prstClr val="white"/>
                </a:solidFill>
              </a:rPr>
              <a:t>PAGE </a:t>
            </a:r>
            <a:fld id="{D826DCB2-4F58-4ADB-9EB1-291752F1B217}" type="slidenum">
              <a:rPr lang="de-DE" smtClean="0">
                <a:solidFill>
                  <a:prstClr val="white"/>
                </a:solidFill>
              </a:rPr>
              <a:pPr/>
              <a:t>‹#›</a:t>
            </a:fld>
            <a:endParaRPr lang="de-DE" dirty="0">
              <a:solidFill>
                <a:prstClr val="white"/>
              </a:solidFill>
            </a:endParaRPr>
          </a:p>
        </p:txBody>
      </p:sp>
    </p:spTree>
    <p:extLst>
      <p:ext uri="{BB962C8B-B14F-4D97-AF65-F5344CB8AC3E}">
        <p14:creationId xmlns:p14="http://schemas.microsoft.com/office/powerpoint/2010/main" val="7594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el 1"/>
          <p:cNvSpPr>
            <a:spLocks noGrp="1"/>
          </p:cNvSpPr>
          <p:nvPr>
            <p:ph type="title"/>
          </p:nvPr>
        </p:nvSpPr>
        <p:spPr>
          <a:xfrm>
            <a:off x="250828" y="166689"/>
            <a:ext cx="8557895" cy="806979"/>
          </a:xfrm>
        </p:spPr>
        <p:txBody>
          <a:bodyPr/>
          <a:lstStyle/>
          <a:p>
            <a:r>
              <a:rPr lang="de-DE" dirty="0" smtClean="0"/>
              <a:t>Titelmasterformat durch Klicken bearbeiten</a:t>
            </a:r>
            <a:endParaRPr lang="de-DE" dirty="0"/>
          </a:p>
        </p:txBody>
      </p:sp>
      <p:sp>
        <p:nvSpPr>
          <p:cNvPr id="4" name="Rectangle 6"/>
          <p:cNvSpPr>
            <a:spLocks noGrp="1" noChangeArrowheads="1"/>
          </p:cNvSpPr>
          <p:nvPr>
            <p:ph type="sldNum" sz="quarter" idx="10"/>
          </p:nvPr>
        </p:nvSpPr>
        <p:spPr>
          <a:ln/>
        </p:spPr>
        <p:txBody>
          <a:bodyPr/>
          <a:lstStyle>
            <a:lvl1pPr>
              <a:defRPr/>
            </a:lvl1pPr>
          </a:lstStyle>
          <a:p>
            <a:pPr>
              <a:defRPr/>
            </a:pPr>
            <a:r>
              <a:rPr lang="de-DE" dirty="0">
                <a:solidFill>
                  <a:srgbClr val="FFFFFF"/>
                </a:solidFill>
              </a:rPr>
              <a:t>PAGE </a:t>
            </a:r>
            <a:fld id="{F35164B6-5B5C-4D57-91C6-379885D5A5FE}" type="slidenum">
              <a:rPr lang="de-DE">
                <a:solidFill>
                  <a:srgbClr val="FFFFFF"/>
                </a:solidFill>
              </a:rPr>
              <a:pPr>
                <a:defRPr/>
              </a:pPr>
              <a:t>‹#›</a:t>
            </a:fld>
            <a:endParaRPr lang="de-DE" dirty="0">
              <a:solidFill>
                <a:srgbClr val="FFFFFF"/>
              </a:solidFill>
            </a:endParaRPr>
          </a:p>
        </p:txBody>
      </p:sp>
    </p:spTree>
    <p:extLst>
      <p:ext uri="{BB962C8B-B14F-4D97-AF65-F5344CB8AC3E}">
        <p14:creationId xmlns:p14="http://schemas.microsoft.com/office/powerpoint/2010/main" val="27882082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25425" y="0"/>
            <a:ext cx="8229600" cy="952500"/>
          </a:xfrm>
        </p:spPr>
        <p:txBody>
          <a:bodyPr/>
          <a:lstStyle>
            <a:lvl1pPr algn="ctr">
              <a:defRPr sz="2800"/>
            </a:lvl1pPr>
          </a:lstStyle>
          <a:p>
            <a:r>
              <a:rPr lang="de-DE" dirty="0" smtClean="0"/>
              <a:t>Titelmasterformat durch Klicken bearbeiten</a:t>
            </a:r>
            <a:endParaRPr lang="de-DE" dirty="0"/>
          </a:p>
        </p:txBody>
      </p:sp>
      <p:sp>
        <p:nvSpPr>
          <p:cNvPr id="4" name="Rectangle 5"/>
          <p:cNvSpPr>
            <a:spLocks noGrp="1" noChangeArrowheads="1"/>
          </p:cNvSpPr>
          <p:nvPr>
            <p:ph type="sldNum" sz="quarter" idx="10"/>
          </p:nvPr>
        </p:nvSpPr>
        <p:spPr>
          <a:ln/>
        </p:spPr>
        <p:txBody>
          <a:bodyPr/>
          <a:lstStyle>
            <a:lvl1pPr>
              <a:defRPr/>
            </a:lvl1pPr>
          </a:lstStyle>
          <a:p>
            <a:pPr>
              <a:defRPr/>
            </a:pPr>
            <a:r>
              <a:rPr lang="de-DE"/>
              <a:t>SEITE </a:t>
            </a:r>
            <a:fld id="{0C0FA78D-B199-42CF-88EF-8BE2F9D0E55C}" type="slidenum">
              <a:rPr lang="de-DE"/>
              <a:pPr>
                <a:defRPr/>
              </a:pPr>
              <a:t>‹#›</a:t>
            </a:fld>
            <a:endParaRPr lang="de-DE"/>
          </a:p>
        </p:txBody>
      </p:sp>
      <p:cxnSp>
        <p:nvCxnSpPr>
          <p:cNvPr id="5" name="Gerade Verbindung 7"/>
          <p:cNvCxnSpPr/>
          <p:nvPr userDrawn="1"/>
        </p:nvCxnSpPr>
        <p:spPr>
          <a:xfrm>
            <a:off x="469900" y="809705"/>
            <a:ext cx="8191500" cy="1323"/>
          </a:xfrm>
          <a:prstGeom prst="line">
            <a:avLst/>
          </a:prstGeom>
          <a:ln w="9525">
            <a:solidFill>
              <a:srgbClr val="0047B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6846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2E72A-F89F-441F-AC06-D20759F1FB40}" type="datetimeFigureOut">
              <a:rPr lang="de-DE" smtClean="0"/>
              <a:t>10.07.2017</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6CCF531-0198-43F1-B813-0C158C6F6ECE}" type="slidenum">
              <a:rPr lang="de-DE" smtClean="0"/>
              <a:t>‹#›</a:t>
            </a:fld>
            <a:endParaRPr lang="de-DE"/>
          </a:p>
        </p:txBody>
      </p:sp>
    </p:spTree>
    <p:extLst>
      <p:ext uri="{BB962C8B-B14F-4D97-AF65-F5344CB8AC3E}">
        <p14:creationId xmlns:p14="http://schemas.microsoft.com/office/powerpoint/2010/main" val="381484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5017741"/>
            <a:ext cx="9144000" cy="71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dirty="0" smtClean="0"/>
              <a:t>Click to edit Master title style</a:t>
            </a:r>
            <a:endParaRPr lang="de-DE" dirty="0"/>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pic>
        <p:nvPicPr>
          <p:cNvPr id="1026" name="Picture 2" descr="D:\Behnke\hgf\matter\Technologies\Program\logo\MT Logokoffer neu\MT Logokoffer neu\MT_SL_RGB.e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3646" y="5120228"/>
            <a:ext cx="577025" cy="41126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trenner_footer_strukmat"/>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5493242"/>
            <a:ext cx="91440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054083" y="5120229"/>
            <a:ext cx="982415" cy="41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ate Placeholder 3"/>
          <p:cNvSpPr>
            <a:spLocks noGrp="1"/>
          </p:cNvSpPr>
          <p:nvPr>
            <p:ph type="dt" sz="half" idx="2"/>
          </p:nvPr>
        </p:nvSpPr>
        <p:spPr>
          <a:xfrm>
            <a:off x="1852629" y="5450596"/>
            <a:ext cx="1207205" cy="188929"/>
          </a:xfrm>
          <a:prstGeom prst="rect">
            <a:avLst/>
          </a:prstGeom>
        </p:spPr>
        <p:txBody>
          <a:bodyPr/>
          <a:lstStyle>
            <a:lvl1pPr algn="r">
              <a:defRPr sz="800">
                <a:solidFill>
                  <a:schemeClr val="bg1"/>
                </a:solidFill>
              </a:defRPr>
            </a:lvl1pPr>
          </a:lstStyle>
          <a:p>
            <a:r>
              <a:rPr lang="de-DE" dirty="0" smtClean="0">
                <a:solidFill>
                  <a:prstClr val="white"/>
                </a:solidFill>
              </a:rPr>
              <a:t>10.7.2017</a:t>
            </a:r>
            <a:endParaRPr lang="de-DE" dirty="0">
              <a:solidFill>
                <a:prstClr val="white"/>
              </a:solidFill>
            </a:endParaRPr>
          </a:p>
        </p:txBody>
      </p:sp>
      <p:sp>
        <p:nvSpPr>
          <p:cNvPr id="14" name="Footer Placeholder 4"/>
          <p:cNvSpPr>
            <a:spLocks noGrp="1"/>
          </p:cNvSpPr>
          <p:nvPr>
            <p:ph type="ftr" sz="quarter" idx="3"/>
          </p:nvPr>
        </p:nvSpPr>
        <p:spPr>
          <a:xfrm>
            <a:off x="3635896" y="5556514"/>
            <a:ext cx="1797940" cy="187273"/>
          </a:xfrm>
          <a:prstGeom prst="rect">
            <a:avLst/>
          </a:prstGeom>
        </p:spPr>
        <p:txBody>
          <a:bodyPr/>
          <a:lstStyle>
            <a:lvl1pPr algn="ctr">
              <a:defRPr sz="800">
                <a:solidFill>
                  <a:schemeClr val="tx1"/>
                </a:solidFill>
              </a:defRPr>
            </a:lvl1pPr>
          </a:lstStyle>
          <a:p>
            <a:r>
              <a:rPr lang="en-US" dirty="0" smtClean="0">
                <a:solidFill>
                  <a:prstClr val="black"/>
                </a:solidFill>
              </a:rPr>
              <a:t>MT Management Meeting</a:t>
            </a:r>
            <a:endParaRPr lang="de-DE" dirty="0">
              <a:solidFill>
                <a:prstClr val="black"/>
              </a:solidFill>
            </a:endParaRPr>
          </a:p>
        </p:txBody>
      </p:sp>
      <p:sp>
        <p:nvSpPr>
          <p:cNvPr id="15" name="Slide Number Placeholder 5"/>
          <p:cNvSpPr>
            <a:spLocks noGrp="1"/>
          </p:cNvSpPr>
          <p:nvPr>
            <p:ph type="sldNum" sz="quarter" idx="4"/>
          </p:nvPr>
        </p:nvSpPr>
        <p:spPr>
          <a:xfrm>
            <a:off x="251520" y="5445284"/>
            <a:ext cx="630400" cy="156140"/>
          </a:xfrm>
          <a:prstGeom prst="rect">
            <a:avLst/>
          </a:prstGeom>
        </p:spPr>
        <p:txBody>
          <a:bodyPr/>
          <a:lstStyle>
            <a:lvl1pPr>
              <a:defRPr sz="800">
                <a:solidFill>
                  <a:schemeClr val="bg1"/>
                </a:solidFill>
              </a:defRPr>
            </a:lvl1pPr>
          </a:lstStyle>
          <a:p>
            <a:r>
              <a:rPr lang="de-DE" dirty="0" smtClean="0">
                <a:solidFill>
                  <a:prstClr val="white"/>
                </a:solidFill>
              </a:rPr>
              <a:t>PAGE </a:t>
            </a:r>
            <a:fld id="{D826DCB2-4F58-4ADB-9EB1-291752F1B217}" type="slidenum">
              <a:rPr lang="de-DE" smtClean="0">
                <a:solidFill>
                  <a:prstClr val="white"/>
                </a:solidFill>
              </a:rPr>
              <a:pPr/>
              <a:t>‹#›</a:t>
            </a:fld>
            <a:endParaRPr lang="de-DE" dirty="0">
              <a:solidFill>
                <a:prstClr val="white"/>
              </a:solidFill>
            </a:endParaRPr>
          </a:p>
        </p:txBody>
      </p:sp>
    </p:spTree>
    <p:extLst>
      <p:ext uri="{BB962C8B-B14F-4D97-AF65-F5344CB8AC3E}">
        <p14:creationId xmlns:p14="http://schemas.microsoft.com/office/powerpoint/2010/main" val="2804079779"/>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6" r:id="rId3"/>
    <p:sldLayoutId id="2147483667" r:id="rId4"/>
    <p:sldLayoutId id="2147483668" r:id="rId5"/>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MT Management Meeting</a:t>
            </a:r>
            <a:endParaRPr lang="de-DE" dirty="0"/>
          </a:p>
        </p:txBody>
      </p:sp>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a:t>
            </a:fld>
            <a:endParaRPr lang="de-DE" dirty="0">
              <a:solidFill>
                <a:prstClr val="white"/>
              </a:solidFill>
            </a:endParaRPr>
          </a:p>
        </p:txBody>
      </p:sp>
      <p:sp>
        <p:nvSpPr>
          <p:cNvPr id="6" name="Rectangle 5"/>
          <p:cNvSpPr/>
          <p:nvPr/>
        </p:nvSpPr>
        <p:spPr>
          <a:xfrm>
            <a:off x="683568" y="1417340"/>
            <a:ext cx="7920880" cy="3416320"/>
          </a:xfrm>
          <a:prstGeom prst="rect">
            <a:avLst/>
          </a:prstGeom>
        </p:spPr>
        <p:txBody>
          <a:bodyPr wrap="square">
            <a:spAutoFit/>
          </a:bodyPr>
          <a:lstStyle/>
          <a:p>
            <a:pPr marL="285750" indent="-285750">
              <a:buFont typeface="Arial" panose="020B0604020202020204" pitchFamily="34" charset="0"/>
              <a:buChar char="•"/>
            </a:pPr>
            <a:r>
              <a:rPr lang="de-DE" dirty="0" smtClean="0"/>
              <a:t>Einführung </a:t>
            </a:r>
            <a:r>
              <a:rPr lang="de-DE" dirty="0"/>
              <a:t>(Ties</a:t>
            </a:r>
            <a:r>
              <a:rPr lang="de-DE" dirty="0" smtClean="0"/>
              <a:t>)</a:t>
            </a:r>
          </a:p>
          <a:p>
            <a:pPr marL="285750" indent="-285750">
              <a:buFont typeface="Arial" panose="020B0604020202020204" pitchFamily="34" charset="0"/>
              <a:buChar char="•"/>
            </a:pPr>
            <a:r>
              <a:rPr lang="en-US" dirty="0" err="1" smtClean="0"/>
              <a:t>Neuigkeiten</a:t>
            </a:r>
            <a:r>
              <a:rPr lang="en-US" dirty="0" smtClean="0"/>
              <a:t> </a:t>
            </a:r>
            <a:r>
              <a:rPr lang="en-US" dirty="0" err="1" smtClean="0"/>
              <a:t>aus</a:t>
            </a:r>
            <a:r>
              <a:rPr lang="en-US" dirty="0" smtClean="0"/>
              <a:t> der </a:t>
            </a:r>
            <a:r>
              <a:rPr lang="en-US" dirty="0" err="1" smtClean="0"/>
              <a:t>Geschaeftsstelle</a:t>
            </a:r>
            <a:r>
              <a:rPr lang="en-US" dirty="0" smtClean="0"/>
              <a:t> (</a:t>
            </a:r>
            <a:r>
              <a:rPr lang="en-US" dirty="0" err="1" smtClean="0"/>
              <a:t>Ilja</a:t>
            </a:r>
            <a:r>
              <a:rPr lang="en-US" dirty="0" smtClean="0"/>
              <a:t> </a:t>
            </a:r>
            <a:r>
              <a:rPr lang="en-US" dirty="0" err="1" smtClean="0"/>
              <a:t>Bohnet</a:t>
            </a:r>
            <a:r>
              <a:rPr lang="en-US" dirty="0" smtClean="0"/>
              <a:t>)</a:t>
            </a:r>
            <a:endParaRPr lang="de-DE" dirty="0"/>
          </a:p>
          <a:p>
            <a:pPr marL="285750" indent="-285750">
              <a:buFont typeface="Arial" panose="020B0604020202020204" pitchFamily="34" charset="0"/>
              <a:buChar char="•"/>
            </a:pPr>
            <a:r>
              <a:rPr lang="de-DE" dirty="0" smtClean="0"/>
              <a:t>Stand </a:t>
            </a:r>
            <a:r>
              <a:rPr lang="de-DE" dirty="0"/>
              <a:t>der Diskussionen innerhalb der Themen zur Aufstellung </a:t>
            </a:r>
            <a:r>
              <a:rPr lang="de-DE" dirty="0" smtClean="0"/>
              <a:t>für POFIV (Marc</a:t>
            </a:r>
            <a:r>
              <a:rPr lang="de-DE" dirty="0"/>
              <a:t>/ Andreas)</a:t>
            </a:r>
          </a:p>
          <a:p>
            <a:pPr marL="285750" indent="-285750">
              <a:buFont typeface="Arial" panose="020B0604020202020204" pitchFamily="34" charset="0"/>
              <a:buChar char="•"/>
            </a:pPr>
            <a:r>
              <a:rPr lang="de-DE" dirty="0" smtClean="0"/>
              <a:t>Stand </a:t>
            </a:r>
            <a:r>
              <a:rPr lang="de-DE" dirty="0"/>
              <a:t>der Diskussionen zum neuen Thema DMA (Michael)</a:t>
            </a:r>
          </a:p>
          <a:p>
            <a:pPr marL="285750" indent="-285750">
              <a:buFont typeface="Arial" panose="020B0604020202020204" pitchFamily="34" charset="0"/>
              <a:buChar char="•"/>
            </a:pPr>
            <a:r>
              <a:rPr lang="de-DE" dirty="0" smtClean="0"/>
              <a:t>Stand </a:t>
            </a:r>
            <a:r>
              <a:rPr lang="de-DE" dirty="0"/>
              <a:t>der allgemeinen </a:t>
            </a:r>
            <a:r>
              <a:rPr lang="de-DE" dirty="0" smtClean="0"/>
              <a:t>Beiträge </a:t>
            </a:r>
            <a:r>
              <a:rPr lang="de-DE" dirty="0"/>
              <a:t>zur POF, Vorbereitung des </a:t>
            </a:r>
            <a:r>
              <a:rPr lang="de-DE" dirty="0" smtClean="0"/>
              <a:t>allgemeines </a:t>
            </a:r>
            <a:r>
              <a:rPr lang="de-DE" dirty="0" err="1" smtClean="0"/>
              <a:t>talks</a:t>
            </a:r>
            <a:r>
              <a:rPr lang="de-DE" dirty="0" smtClean="0"/>
              <a:t> </a:t>
            </a:r>
            <a:r>
              <a:rPr lang="de-DE" dirty="0"/>
              <a:t>zu MT in den Begutachtungen (Ties </a:t>
            </a:r>
            <a:r>
              <a:rPr lang="de-DE" dirty="0" err="1"/>
              <a:t>etal</a:t>
            </a:r>
            <a:r>
              <a:rPr lang="de-DE" dirty="0"/>
              <a:t>)</a:t>
            </a:r>
          </a:p>
          <a:p>
            <a:r>
              <a:rPr lang="de-DE" dirty="0"/>
              <a:t> </a:t>
            </a:r>
          </a:p>
          <a:p>
            <a:pPr marL="285750" indent="-285750">
              <a:buFont typeface="Arial" panose="020B0604020202020204" pitchFamily="34" charset="0"/>
              <a:buChar char="•"/>
            </a:pPr>
            <a:r>
              <a:rPr lang="de-DE" dirty="0" smtClean="0"/>
              <a:t>Diskussion</a:t>
            </a:r>
            <a:r>
              <a:rPr lang="de-DE" dirty="0"/>
              <a:t>: Wechselwirkung Zentren / Programm: wie koordinieren wir </a:t>
            </a:r>
            <a:r>
              <a:rPr lang="de-DE" dirty="0" smtClean="0"/>
              <a:t>das, um </a:t>
            </a:r>
            <a:r>
              <a:rPr lang="de-DE" dirty="0"/>
              <a:t>optimal aufgestellt zu sein. (alle)	</a:t>
            </a:r>
          </a:p>
          <a:p>
            <a:pPr marL="285750" indent="-285750">
              <a:buFont typeface="Arial" panose="020B0604020202020204" pitchFamily="34" charset="0"/>
              <a:buChar char="•"/>
            </a:pPr>
            <a:r>
              <a:rPr lang="de-DE" dirty="0" smtClean="0"/>
              <a:t>Diskussionen</a:t>
            </a:r>
            <a:r>
              <a:rPr lang="de-DE" dirty="0"/>
              <a:t>: wo haben wir </a:t>
            </a:r>
            <a:r>
              <a:rPr lang="de-DE" dirty="0" smtClean="0"/>
              <a:t>mögliche Schwächen </a:t>
            </a:r>
            <a:r>
              <a:rPr lang="de-DE" dirty="0"/>
              <a:t>(alle</a:t>
            </a:r>
            <a:r>
              <a:rPr lang="de-DE" dirty="0" smtClean="0"/>
              <a:t>)</a:t>
            </a:r>
          </a:p>
          <a:p>
            <a:pPr marL="285750" indent="-285750">
              <a:buFont typeface="Arial" panose="020B0604020202020204" pitchFamily="34" charset="0"/>
              <a:buChar char="•"/>
            </a:pPr>
            <a:r>
              <a:rPr lang="en-US" dirty="0" err="1" smtClean="0"/>
              <a:t>Planungen</a:t>
            </a:r>
            <a:r>
              <a:rPr lang="en-US" dirty="0" smtClean="0"/>
              <a:t> MT 2017/ 2018</a:t>
            </a:r>
            <a:endParaRPr lang="de-DE" dirty="0"/>
          </a:p>
        </p:txBody>
      </p:sp>
    </p:spTree>
    <p:extLst>
      <p:ext uri="{BB962C8B-B14F-4D97-AF65-F5344CB8AC3E}">
        <p14:creationId xmlns:p14="http://schemas.microsoft.com/office/powerpoint/2010/main" val="3931466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eaLnBrk="1" hangingPunct="1"/>
            <a:r>
              <a:rPr lang="en-US" sz="2800" dirty="0" smtClean="0">
                <a:latin typeface="Arial" pitchFamily="34" charset="0"/>
                <a:ea typeface="ＭＳ Ｐゴシック" pitchFamily="34" charset="-128"/>
                <a:cs typeface="Arial" pitchFamily="34" charset="0"/>
              </a:rPr>
              <a:t>Strategic Adjustments</a:t>
            </a:r>
            <a:endParaRPr lang="en-US" dirty="0" smtClean="0">
              <a:solidFill>
                <a:srgbClr val="0000FF"/>
              </a:solidFill>
              <a:latin typeface="Arial" pitchFamily="34" charset="0"/>
              <a:ea typeface="ＭＳ Ｐゴシック" pitchFamily="34" charset="-128"/>
              <a:cs typeface="Arial" pitchFamily="34" charset="0"/>
            </a:endParaRPr>
          </a:p>
        </p:txBody>
      </p:sp>
      <p:sp>
        <p:nvSpPr>
          <p:cNvPr id="30723"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515151"/>
                </a:solidFill>
                <a:latin typeface="Arial" pitchFamily="34" charset="0"/>
                <a:ea typeface="ＭＳ Ｐゴシック" pitchFamily="34" charset="-128"/>
              </a:defRPr>
            </a:lvl1pPr>
            <a:lvl2pPr marL="742950" indent="-285750" eaLnBrk="0" hangingPunct="0">
              <a:defRPr sz="2400">
                <a:solidFill>
                  <a:srgbClr val="515151"/>
                </a:solidFill>
                <a:latin typeface="Arial" pitchFamily="34" charset="0"/>
                <a:ea typeface="ＭＳ Ｐゴシック" pitchFamily="34" charset="-128"/>
              </a:defRPr>
            </a:lvl2pPr>
            <a:lvl3pPr marL="1143000" indent="-228600" eaLnBrk="0" hangingPunct="0">
              <a:defRPr sz="2400">
                <a:solidFill>
                  <a:srgbClr val="515151"/>
                </a:solidFill>
                <a:latin typeface="Arial" pitchFamily="34" charset="0"/>
                <a:ea typeface="ＭＳ Ｐゴシック" pitchFamily="34" charset="-128"/>
              </a:defRPr>
            </a:lvl3pPr>
            <a:lvl4pPr marL="1600200" indent="-228600" eaLnBrk="0" hangingPunct="0">
              <a:defRPr sz="2400">
                <a:solidFill>
                  <a:srgbClr val="515151"/>
                </a:solidFill>
                <a:latin typeface="Arial" pitchFamily="34" charset="0"/>
                <a:ea typeface="ＭＳ Ｐゴシック" pitchFamily="34" charset="-128"/>
              </a:defRPr>
            </a:lvl4pPr>
            <a:lvl5pPr marL="2057400" indent="-228600" eaLnBrk="0" hangingPunct="0">
              <a:defRPr sz="2400">
                <a:solidFill>
                  <a:srgbClr val="51515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9pPr>
          </a:lstStyle>
          <a:p>
            <a:pPr eaLnBrk="1" hangingPunct="1"/>
            <a:r>
              <a:rPr lang="de-DE" sz="800" smtClean="0">
                <a:solidFill>
                  <a:srgbClr val="FFFFFF"/>
                </a:solidFill>
                <a:cs typeface="Arial" pitchFamily="34" charset="0"/>
              </a:rPr>
              <a:t>SEITE </a:t>
            </a:r>
            <a:fld id="{31D67FB6-A5A3-4F77-A72E-BE530B928B9F}" type="slidenum">
              <a:rPr lang="de-DE" sz="800" smtClean="0">
                <a:solidFill>
                  <a:srgbClr val="FFFFFF"/>
                </a:solidFill>
                <a:cs typeface="Arial" pitchFamily="34" charset="0"/>
              </a:rPr>
              <a:pPr eaLnBrk="1" hangingPunct="1"/>
              <a:t>10</a:t>
            </a:fld>
            <a:endParaRPr lang="de-DE" sz="800" smtClean="0">
              <a:solidFill>
                <a:srgbClr val="FFFFFF"/>
              </a:solidFill>
              <a:cs typeface="Arial" pitchFamily="34" charset="0"/>
            </a:endParaRPr>
          </a:p>
        </p:txBody>
      </p:sp>
      <p:cxnSp>
        <p:nvCxnSpPr>
          <p:cNvPr id="8" name="Gerade Verbindung 7"/>
          <p:cNvCxnSpPr/>
          <p:nvPr/>
        </p:nvCxnSpPr>
        <p:spPr>
          <a:xfrm>
            <a:off x="469900" y="818886"/>
            <a:ext cx="8191500" cy="1323"/>
          </a:xfrm>
          <a:prstGeom prst="line">
            <a:avLst/>
          </a:prstGeom>
          <a:ln w="9525">
            <a:solidFill>
              <a:srgbClr val="0047B9"/>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69901" y="1365663"/>
            <a:ext cx="934871" cy="646331"/>
          </a:xfrm>
          <a:prstGeom prst="rect">
            <a:avLst/>
          </a:prstGeom>
          <a:noFill/>
        </p:spPr>
        <p:txBody>
          <a:bodyPr wrap="none" rtlCol="0">
            <a:spAutoFit/>
          </a:bodyPr>
          <a:lstStyle/>
          <a:p>
            <a:pPr marL="742950" lvl="1" indent="-285750">
              <a:buFont typeface="Arial" panose="020B0604020202020204" pitchFamily="34" charset="0"/>
              <a:buChar char="•"/>
            </a:pPr>
            <a:endParaRPr lang="en-US" sz="1800" dirty="0"/>
          </a:p>
          <a:p>
            <a:endParaRPr lang="de-DE" sz="1800" dirty="0"/>
          </a:p>
        </p:txBody>
      </p:sp>
      <p:sp>
        <p:nvSpPr>
          <p:cNvPr id="5" name="TextBox 4"/>
          <p:cNvSpPr txBox="1"/>
          <p:nvPr/>
        </p:nvSpPr>
        <p:spPr>
          <a:xfrm>
            <a:off x="593767" y="2785492"/>
            <a:ext cx="6392456" cy="1384995"/>
          </a:xfrm>
          <a:prstGeom prst="rect">
            <a:avLst/>
          </a:prstGeom>
          <a:noFill/>
        </p:spPr>
        <p:txBody>
          <a:bodyPr wrap="none" rtlCol="0">
            <a:spAutoFit/>
          </a:bodyPr>
          <a:lstStyle/>
          <a:p>
            <a:r>
              <a:rPr lang="en-US" sz="1400" dirty="0" smtClean="0">
                <a:solidFill>
                  <a:srgbClr val="00589C"/>
                </a:solidFill>
              </a:rPr>
              <a:t>Computing/ Big data</a:t>
            </a:r>
          </a:p>
          <a:p>
            <a:pPr marL="285750" indent="-285750">
              <a:buFont typeface="Arial" panose="020B0604020202020204" pitchFamily="34" charset="0"/>
              <a:buChar char="•"/>
            </a:pPr>
            <a:r>
              <a:rPr lang="en-US" sz="1400" dirty="0" smtClean="0"/>
              <a:t>Data play an ever more important role: the detector / the accelerator do not stop</a:t>
            </a:r>
            <a:br>
              <a:rPr lang="en-US" sz="1400" dirty="0" smtClean="0"/>
            </a:br>
            <a:r>
              <a:rPr lang="en-US" sz="1400" dirty="0" smtClean="0"/>
              <a:t>after the preamp…</a:t>
            </a:r>
          </a:p>
          <a:p>
            <a:pPr marL="285750" indent="-285750">
              <a:buFont typeface="Arial" panose="020B0604020202020204" pitchFamily="34" charset="0"/>
              <a:buChar char="•"/>
            </a:pPr>
            <a:r>
              <a:rPr lang="en-US" sz="1400" dirty="0" smtClean="0"/>
              <a:t>Intense discussions how this can be treated in MT/ Matter</a:t>
            </a:r>
          </a:p>
          <a:p>
            <a:pPr marL="285750" indent="-285750">
              <a:buFont typeface="Arial" panose="020B0604020202020204" pitchFamily="34" charset="0"/>
              <a:buChar char="•"/>
            </a:pPr>
            <a:r>
              <a:rPr lang="en-US" sz="1400" dirty="0" smtClean="0"/>
              <a:t>Intend to initiate a new program topic “Data Management and Analytics” (DMA) </a:t>
            </a:r>
            <a:br>
              <a:rPr lang="en-US" sz="1400" dirty="0" smtClean="0"/>
            </a:br>
            <a:r>
              <a:rPr lang="en-US" sz="1400" dirty="0" smtClean="0"/>
              <a:t>for POFIV, activities will slowly ramp up during POFIII</a:t>
            </a:r>
            <a:endParaRPr lang="de-DE" sz="1400" dirty="0"/>
          </a:p>
        </p:txBody>
      </p:sp>
      <p:sp>
        <p:nvSpPr>
          <p:cNvPr id="6" name="TextBox 5"/>
          <p:cNvSpPr txBox="1"/>
          <p:nvPr/>
        </p:nvSpPr>
        <p:spPr>
          <a:xfrm>
            <a:off x="679940" y="1211384"/>
            <a:ext cx="6246518" cy="1169551"/>
          </a:xfrm>
          <a:prstGeom prst="rect">
            <a:avLst/>
          </a:prstGeom>
          <a:noFill/>
        </p:spPr>
        <p:txBody>
          <a:bodyPr wrap="none" rtlCol="0">
            <a:spAutoFit/>
          </a:bodyPr>
          <a:lstStyle/>
          <a:p>
            <a:r>
              <a:rPr lang="en-US" sz="1400" dirty="0" smtClean="0">
                <a:solidFill>
                  <a:srgbClr val="00589C"/>
                </a:solidFill>
              </a:rPr>
              <a:t>CW operation of SCRF</a:t>
            </a:r>
          </a:p>
          <a:p>
            <a:pPr marL="285750" indent="-285750">
              <a:buFont typeface="Arial" panose="020B0604020202020204" pitchFamily="34" charset="0"/>
              <a:buChar char="•"/>
            </a:pPr>
            <a:r>
              <a:rPr lang="en-US" sz="1400" dirty="0" smtClean="0">
                <a:solidFill>
                  <a:schemeClr val="tx1"/>
                </a:solidFill>
              </a:rPr>
              <a:t>Successful operation of a module under CW conditions</a:t>
            </a:r>
          </a:p>
          <a:p>
            <a:pPr marL="285750" indent="-285750">
              <a:buFont typeface="Arial" panose="020B0604020202020204" pitchFamily="34" charset="0"/>
              <a:buChar char="•"/>
            </a:pPr>
            <a:r>
              <a:rPr lang="en-US" sz="1400" dirty="0" smtClean="0">
                <a:solidFill>
                  <a:schemeClr val="tx1"/>
                </a:solidFill>
              </a:rPr>
              <a:t>Nitrogen infused cavities as a way to better cavities</a:t>
            </a:r>
          </a:p>
          <a:p>
            <a:pPr marL="285750" indent="-285750">
              <a:buFont typeface="Arial" panose="020B0604020202020204" pitchFamily="34" charset="0"/>
              <a:buChar char="•"/>
            </a:pPr>
            <a:r>
              <a:rPr lang="en-US" sz="1400" dirty="0" smtClean="0">
                <a:solidFill>
                  <a:schemeClr val="tx1"/>
                </a:solidFill>
              </a:rPr>
              <a:t>Source R&amp;D and development as part of the SCRF platform</a:t>
            </a:r>
          </a:p>
          <a:p>
            <a:pPr marL="285750" indent="-285750">
              <a:buFont typeface="Arial" panose="020B0604020202020204" pitchFamily="34" charset="0"/>
              <a:buChar char="•"/>
            </a:pPr>
            <a:r>
              <a:rPr lang="en-US" sz="1400" dirty="0" smtClean="0">
                <a:solidFill>
                  <a:schemeClr val="tx1"/>
                </a:solidFill>
              </a:rPr>
              <a:t>Strong push to understand CW operation now that XFEL construction is “done” </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7336" y="4396721"/>
            <a:ext cx="3756025" cy="549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01544" y="4334398"/>
            <a:ext cx="1332301" cy="611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2308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Program structure for POFIV</a:t>
            </a:r>
            <a:endParaRPr lang="de-DE" dirty="0"/>
          </a:p>
        </p:txBody>
      </p:sp>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11</a:t>
            </a:fld>
            <a:endParaRPr lang="de-DE" dirty="0">
              <a:solidFill>
                <a:prstClr val="white"/>
              </a:solidFill>
            </a:endParaRPr>
          </a:p>
        </p:txBody>
      </p:sp>
      <p:grpSp>
        <p:nvGrpSpPr>
          <p:cNvPr id="9" name="Group 8"/>
          <p:cNvGrpSpPr/>
          <p:nvPr/>
        </p:nvGrpSpPr>
        <p:grpSpPr>
          <a:xfrm>
            <a:off x="721266" y="1235889"/>
            <a:ext cx="7548348" cy="3392898"/>
            <a:chOff x="696060" y="760747"/>
            <a:chExt cx="7548348" cy="2460274"/>
          </a:xfrm>
        </p:grpSpPr>
        <p:sp>
          <p:nvSpPr>
            <p:cNvPr id="10" name="Rounded Rectangle 9"/>
            <p:cNvSpPr/>
            <p:nvPr/>
          </p:nvSpPr>
          <p:spPr>
            <a:xfrm>
              <a:off x="696060" y="760747"/>
              <a:ext cx="7548348" cy="495557"/>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Matter and </a:t>
              </a:r>
              <a:r>
                <a:rPr lang="en-US" dirty="0" smtClean="0"/>
                <a:t>Technologies in POFIV</a:t>
              </a:r>
              <a:endParaRPr lang="de-DE" dirty="0"/>
            </a:p>
          </p:txBody>
        </p:sp>
        <p:grpSp>
          <p:nvGrpSpPr>
            <p:cNvPr id="11" name="Group 10"/>
            <p:cNvGrpSpPr/>
            <p:nvPr/>
          </p:nvGrpSpPr>
          <p:grpSpPr>
            <a:xfrm>
              <a:off x="732065" y="1504083"/>
              <a:ext cx="2484276" cy="1716938"/>
              <a:chOff x="2699792" y="1709192"/>
              <a:chExt cx="2484276" cy="1995869"/>
            </a:xfrm>
          </p:grpSpPr>
          <p:sp>
            <p:nvSpPr>
              <p:cNvPr id="45" name="Rounded Rectangle 44"/>
              <p:cNvSpPr/>
              <p:nvPr/>
            </p:nvSpPr>
            <p:spPr>
              <a:xfrm>
                <a:off x="2699792" y="1709192"/>
                <a:ext cx="1584176" cy="360040"/>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dirty="0" smtClean="0"/>
                  <a:t>ARD</a:t>
                </a:r>
                <a:endParaRPr lang="de-DE" dirty="0"/>
              </a:p>
            </p:txBody>
          </p:sp>
          <p:grpSp>
            <p:nvGrpSpPr>
              <p:cNvPr id="46" name="Group 45"/>
              <p:cNvGrpSpPr/>
              <p:nvPr/>
            </p:nvGrpSpPr>
            <p:grpSpPr>
              <a:xfrm>
                <a:off x="3167844" y="2348880"/>
                <a:ext cx="2016224" cy="1356181"/>
                <a:chOff x="3167844" y="2348880"/>
                <a:chExt cx="2016224" cy="1356181"/>
              </a:xfrm>
            </p:grpSpPr>
            <p:sp>
              <p:nvSpPr>
                <p:cNvPr id="47" name="Rounded Rectangle 46"/>
                <p:cNvSpPr/>
                <p:nvPr/>
              </p:nvSpPr>
              <p:spPr>
                <a:xfrm>
                  <a:off x="3167844" y="2348880"/>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smtClean="0"/>
                    <a:t>SCRF technology</a:t>
                  </a:r>
                  <a:endParaRPr lang="de-DE" sz="1200" dirty="0"/>
                </a:p>
              </p:txBody>
            </p:sp>
            <p:sp>
              <p:nvSpPr>
                <p:cNvPr id="48" name="Rounded Rectangle 47"/>
                <p:cNvSpPr/>
                <p:nvPr/>
              </p:nvSpPr>
              <p:spPr>
                <a:xfrm>
                  <a:off x="3167844" y="2710613"/>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smtClean="0"/>
                    <a:t>Hadron accelerators</a:t>
                  </a:r>
                  <a:endParaRPr lang="de-DE" sz="1200" dirty="0"/>
                </a:p>
              </p:txBody>
            </p:sp>
            <p:sp>
              <p:nvSpPr>
                <p:cNvPr id="49" name="Rounded Rectangle 48"/>
                <p:cNvSpPr/>
                <p:nvPr/>
              </p:nvSpPr>
              <p:spPr>
                <a:xfrm>
                  <a:off x="3167844" y="3071524"/>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err="1"/>
                    <a:t>p</a:t>
                  </a:r>
                  <a:r>
                    <a:rPr lang="en-US" sz="1200" dirty="0" err="1" smtClean="0"/>
                    <a:t>s</a:t>
                  </a:r>
                  <a:r>
                    <a:rPr lang="en-US" sz="1200" dirty="0" smtClean="0"/>
                    <a:t> and fs beams</a:t>
                  </a:r>
                  <a:endParaRPr lang="de-DE" sz="1200" dirty="0"/>
                </a:p>
              </p:txBody>
            </p:sp>
            <p:sp>
              <p:nvSpPr>
                <p:cNvPr id="50" name="Rounded Rectangle 49"/>
                <p:cNvSpPr/>
                <p:nvPr/>
              </p:nvSpPr>
              <p:spPr>
                <a:xfrm>
                  <a:off x="3167844" y="3417029"/>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smtClean="0"/>
                    <a:t>Novel accelerator concepts</a:t>
                  </a:r>
                  <a:endParaRPr lang="de-DE" sz="1200" dirty="0"/>
                </a:p>
              </p:txBody>
            </p:sp>
          </p:grpSp>
        </p:grpSp>
        <p:cxnSp>
          <p:nvCxnSpPr>
            <p:cNvPr id="12" name="Straight Connector 11"/>
            <p:cNvCxnSpPr>
              <a:stCxn id="45" idx="0"/>
            </p:cNvCxnSpPr>
            <p:nvPr/>
          </p:nvCxnSpPr>
          <p:spPr>
            <a:xfrm flipV="1">
              <a:off x="1524153" y="1256305"/>
              <a:ext cx="0" cy="24777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912085" y="1843878"/>
              <a:ext cx="288032" cy="1253253"/>
              <a:chOff x="2123728" y="2095805"/>
              <a:chExt cx="288032" cy="1456855"/>
            </a:xfrm>
          </p:grpSpPr>
          <p:cxnSp>
            <p:nvCxnSpPr>
              <p:cNvPr id="41" name="Elbow Connector 40"/>
              <p:cNvCxnSpPr>
                <a:endCxn id="50" idx="1"/>
              </p:cNvCxnSpPr>
              <p:nvPr/>
            </p:nvCxnSpPr>
            <p:spPr>
              <a:xfrm rot="16200000" flipH="1">
                <a:off x="1539317" y="2680217"/>
                <a:ext cx="1456855" cy="288031"/>
              </a:xfrm>
              <a:prstGeom prst="bentConnector2">
                <a:avLst/>
              </a:prstGeom>
              <a:ln w="38100"/>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47" idx="1"/>
              </p:cNvCxnSpPr>
              <p:nvPr/>
            </p:nvCxnSpPr>
            <p:spPr>
              <a:xfrm flipH="1">
                <a:off x="2123728" y="2484512"/>
                <a:ext cx="288032" cy="2035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48" idx="1"/>
              </p:cNvCxnSpPr>
              <p:nvPr/>
            </p:nvCxnSpPr>
            <p:spPr>
              <a:xfrm flipH="1">
                <a:off x="2123728" y="2846245"/>
                <a:ext cx="288032" cy="2035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49" idx="1"/>
              </p:cNvCxnSpPr>
              <p:nvPr/>
            </p:nvCxnSpPr>
            <p:spPr>
              <a:xfrm flipH="1">
                <a:off x="2123728" y="3207156"/>
                <a:ext cx="288032" cy="20355"/>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1520500" y="1460371"/>
              <a:ext cx="808235" cy="461665"/>
            </a:xfrm>
            <a:prstGeom prst="rect">
              <a:avLst/>
            </a:prstGeom>
            <a:noFill/>
          </p:spPr>
          <p:txBody>
            <a:bodyPr wrap="none" rtlCol="0">
              <a:spAutoFit/>
            </a:bodyPr>
            <a:lstStyle/>
            <a:p>
              <a:r>
                <a:rPr lang="en-US" sz="800" dirty="0" smtClean="0"/>
                <a:t>DESY, </a:t>
              </a:r>
              <a:r>
                <a:rPr lang="en-US" sz="800" dirty="0" smtClean="0"/>
                <a:t> </a:t>
              </a:r>
              <a:r>
                <a:rPr lang="en-US" sz="800" dirty="0" smtClean="0"/>
                <a:t/>
              </a:r>
              <a:br>
                <a:rPr lang="en-US" sz="800" dirty="0" smtClean="0"/>
              </a:br>
              <a:r>
                <a:rPr lang="en-US" sz="800" dirty="0" smtClean="0"/>
                <a:t>GSI (HIJ, HIM),</a:t>
              </a:r>
              <a:br>
                <a:rPr lang="en-US" sz="800" dirty="0" smtClean="0"/>
              </a:br>
              <a:r>
                <a:rPr lang="en-US" sz="800" dirty="0" smtClean="0"/>
                <a:t>HZB, HZDR, KIT</a:t>
              </a:r>
              <a:endParaRPr lang="de-DE" sz="800" dirty="0"/>
            </a:p>
          </p:txBody>
        </p:sp>
        <p:grpSp>
          <p:nvGrpSpPr>
            <p:cNvPr id="15" name="Group 14"/>
            <p:cNvGrpSpPr/>
            <p:nvPr/>
          </p:nvGrpSpPr>
          <p:grpSpPr>
            <a:xfrm>
              <a:off x="3347864" y="1226232"/>
              <a:ext cx="2412530" cy="1694549"/>
              <a:chOff x="3972163" y="1471478"/>
              <a:chExt cx="2412530" cy="2033459"/>
            </a:xfrm>
          </p:grpSpPr>
          <p:grpSp>
            <p:nvGrpSpPr>
              <p:cNvPr id="29" name="Group 28"/>
              <p:cNvGrpSpPr/>
              <p:nvPr/>
            </p:nvGrpSpPr>
            <p:grpSpPr>
              <a:xfrm>
                <a:off x="3972163" y="1804899"/>
                <a:ext cx="2412530" cy="1700038"/>
                <a:chOff x="5076056" y="1674233"/>
                <a:chExt cx="2412530" cy="1646853"/>
              </a:xfrm>
            </p:grpSpPr>
            <p:sp>
              <p:nvSpPr>
                <p:cNvPr id="36" name="Rounded Rectangle 35"/>
                <p:cNvSpPr/>
                <p:nvPr/>
              </p:nvSpPr>
              <p:spPr>
                <a:xfrm>
                  <a:off x="5076056" y="1674233"/>
                  <a:ext cx="1584176" cy="360040"/>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dirty="0" smtClean="0"/>
                    <a:t>DTS</a:t>
                  </a:r>
                  <a:endParaRPr lang="de-DE" dirty="0"/>
                </a:p>
              </p:txBody>
            </p:sp>
            <p:grpSp>
              <p:nvGrpSpPr>
                <p:cNvPr id="37" name="Group 36"/>
                <p:cNvGrpSpPr/>
                <p:nvPr/>
              </p:nvGrpSpPr>
              <p:grpSpPr>
                <a:xfrm>
                  <a:off x="5472362" y="2310410"/>
                  <a:ext cx="2016224" cy="1010676"/>
                  <a:chOff x="5472362" y="2310410"/>
                  <a:chExt cx="2016224" cy="1010676"/>
                </a:xfrm>
              </p:grpSpPr>
              <p:sp>
                <p:nvSpPr>
                  <p:cNvPr id="38" name="Rounded Rectangle 37"/>
                  <p:cNvSpPr/>
                  <p:nvPr/>
                </p:nvSpPr>
                <p:spPr>
                  <a:xfrm>
                    <a:off x="5472362" y="3033054"/>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smtClean="0"/>
                      <a:t>Detector Systems</a:t>
                    </a:r>
                    <a:endParaRPr lang="de-DE" sz="1200" dirty="0"/>
                  </a:p>
                </p:txBody>
              </p:sp>
              <p:sp>
                <p:nvSpPr>
                  <p:cNvPr id="39" name="Rounded Rectangle 38"/>
                  <p:cNvSpPr/>
                  <p:nvPr/>
                </p:nvSpPr>
                <p:spPr>
                  <a:xfrm>
                    <a:off x="5472362" y="2671602"/>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smtClean="0"/>
                      <a:t>Data Acquisition</a:t>
                    </a:r>
                    <a:endParaRPr lang="de-DE" sz="1200" dirty="0"/>
                  </a:p>
                </p:txBody>
              </p:sp>
              <p:sp>
                <p:nvSpPr>
                  <p:cNvPr id="40" name="Rounded Rectangle 39"/>
                  <p:cNvSpPr/>
                  <p:nvPr/>
                </p:nvSpPr>
                <p:spPr>
                  <a:xfrm>
                    <a:off x="5472362" y="2310410"/>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smtClean="0"/>
                      <a:t>Sensors, ASICS, Interconnect</a:t>
                    </a:r>
                    <a:endParaRPr lang="de-DE" sz="1200" dirty="0"/>
                  </a:p>
                </p:txBody>
              </p:sp>
            </p:grpSp>
          </p:grpSp>
          <p:cxnSp>
            <p:nvCxnSpPr>
              <p:cNvPr id="30" name="Straight Connector 29"/>
              <p:cNvCxnSpPr>
                <a:stCxn id="36" idx="0"/>
              </p:cNvCxnSpPr>
              <p:nvPr/>
            </p:nvCxnSpPr>
            <p:spPr>
              <a:xfrm flipV="1">
                <a:off x="4764251" y="1471478"/>
                <a:ext cx="0" cy="333421"/>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4080436" y="2176566"/>
                <a:ext cx="293713" cy="1179704"/>
                <a:chOff x="2123728" y="2095805"/>
                <a:chExt cx="293713" cy="1142797"/>
              </a:xfrm>
            </p:grpSpPr>
            <p:cxnSp>
              <p:nvCxnSpPr>
                <p:cNvPr id="33" name="Elbow Connector 32"/>
                <p:cNvCxnSpPr/>
                <p:nvPr/>
              </p:nvCxnSpPr>
              <p:spPr>
                <a:xfrm rot="16200000" flipH="1">
                  <a:off x="1699186" y="2520348"/>
                  <a:ext cx="1142797" cy="293712"/>
                </a:xfrm>
                <a:prstGeom prst="bentConnector3">
                  <a:avLst>
                    <a:gd name="adj1" fmla="val 98988"/>
                  </a:avLst>
                </a:prstGeom>
                <a:ln w="381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2123728" y="2514198"/>
                  <a:ext cx="28803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123728" y="2894593"/>
                  <a:ext cx="288032"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4764251" y="1752444"/>
                <a:ext cx="777777" cy="553998"/>
              </a:xfrm>
              <a:prstGeom prst="rect">
                <a:avLst/>
              </a:prstGeom>
              <a:noFill/>
            </p:spPr>
            <p:txBody>
              <a:bodyPr wrap="none" rtlCol="0">
                <a:spAutoFit/>
              </a:bodyPr>
              <a:lstStyle/>
              <a:p>
                <a:r>
                  <a:rPr lang="en-US" sz="800" dirty="0" smtClean="0"/>
                  <a:t>DESY, </a:t>
                </a:r>
                <a:br>
                  <a:rPr lang="en-US" sz="800" dirty="0" smtClean="0"/>
                </a:br>
                <a:r>
                  <a:rPr lang="en-US" sz="800" dirty="0" smtClean="0"/>
                  <a:t>GSI (HIJ, HIM),</a:t>
                </a:r>
                <a:br>
                  <a:rPr lang="en-US" sz="800" dirty="0" smtClean="0"/>
                </a:br>
                <a:r>
                  <a:rPr lang="en-US" sz="800" dirty="0" smtClean="0"/>
                  <a:t>KIT</a:t>
                </a:r>
                <a:endParaRPr lang="de-DE" sz="800" dirty="0"/>
              </a:p>
            </p:txBody>
          </p:sp>
        </p:grpSp>
        <p:grpSp>
          <p:nvGrpSpPr>
            <p:cNvPr id="16" name="Group 15"/>
            <p:cNvGrpSpPr/>
            <p:nvPr/>
          </p:nvGrpSpPr>
          <p:grpSpPr>
            <a:xfrm>
              <a:off x="5831878" y="1256305"/>
              <a:ext cx="2412530" cy="1694549"/>
              <a:chOff x="3972163" y="1471478"/>
              <a:chExt cx="2412530" cy="2033459"/>
            </a:xfrm>
          </p:grpSpPr>
          <p:grpSp>
            <p:nvGrpSpPr>
              <p:cNvPr id="17" name="Group 16"/>
              <p:cNvGrpSpPr/>
              <p:nvPr/>
            </p:nvGrpSpPr>
            <p:grpSpPr>
              <a:xfrm>
                <a:off x="3972163" y="1804899"/>
                <a:ext cx="2412530" cy="1700038"/>
                <a:chOff x="5076056" y="1674233"/>
                <a:chExt cx="2412530" cy="1646853"/>
              </a:xfrm>
            </p:grpSpPr>
            <p:sp>
              <p:nvSpPr>
                <p:cNvPr id="24" name="Rounded Rectangle 23"/>
                <p:cNvSpPr/>
                <p:nvPr/>
              </p:nvSpPr>
              <p:spPr>
                <a:xfrm>
                  <a:off x="5076056" y="1674233"/>
                  <a:ext cx="1584176" cy="360040"/>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dirty="0" smtClean="0"/>
                    <a:t>DMA</a:t>
                  </a:r>
                  <a:endParaRPr lang="de-DE" dirty="0"/>
                </a:p>
              </p:txBody>
            </p:sp>
            <p:grpSp>
              <p:nvGrpSpPr>
                <p:cNvPr id="25" name="Group 24"/>
                <p:cNvGrpSpPr/>
                <p:nvPr/>
              </p:nvGrpSpPr>
              <p:grpSpPr>
                <a:xfrm>
                  <a:off x="5472362" y="2310410"/>
                  <a:ext cx="2016224" cy="1010676"/>
                  <a:chOff x="5472362" y="2310410"/>
                  <a:chExt cx="2016224" cy="1010676"/>
                </a:xfrm>
              </p:grpSpPr>
              <p:sp>
                <p:nvSpPr>
                  <p:cNvPr id="26" name="Rounded Rectangle 25"/>
                  <p:cNvSpPr/>
                  <p:nvPr/>
                </p:nvSpPr>
                <p:spPr>
                  <a:xfrm>
                    <a:off x="5472362" y="3033054"/>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smtClean="0"/>
                      <a:t>Digital Experiment and Machine</a:t>
                    </a:r>
                    <a:endParaRPr lang="de-DE" sz="1200" dirty="0"/>
                  </a:p>
                </p:txBody>
              </p:sp>
              <p:sp>
                <p:nvSpPr>
                  <p:cNvPr id="27" name="Rounded Rectangle 26"/>
                  <p:cNvSpPr/>
                  <p:nvPr/>
                </p:nvSpPr>
                <p:spPr>
                  <a:xfrm>
                    <a:off x="5472362" y="2671602"/>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smtClean="0"/>
                      <a:t>Digital Scientific Methods</a:t>
                    </a:r>
                    <a:endParaRPr lang="de-DE" sz="1200" dirty="0"/>
                  </a:p>
                </p:txBody>
              </p:sp>
              <p:sp>
                <p:nvSpPr>
                  <p:cNvPr id="28" name="Rounded Rectangle 27"/>
                  <p:cNvSpPr/>
                  <p:nvPr/>
                </p:nvSpPr>
                <p:spPr>
                  <a:xfrm>
                    <a:off x="5472362" y="2310410"/>
                    <a:ext cx="2016224" cy="288032"/>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dirty="0" smtClean="0"/>
                      <a:t>Matter Information Fabric</a:t>
                    </a:r>
                    <a:endParaRPr lang="de-DE" sz="1200" dirty="0"/>
                  </a:p>
                </p:txBody>
              </p:sp>
            </p:grpSp>
          </p:grpSp>
          <p:cxnSp>
            <p:nvCxnSpPr>
              <p:cNvPr id="18" name="Straight Connector 17"/>
              <p:cNvCxnSpPr>
                <a:stCxn id="24" idx="0"/>
              </p:cNvCxnSpPr>
              <p:nvPr/>
            </p:nvCxnSpPr>
            <p:spPr>
              <a:xfrm flipV="1">
                <a:off x="4764251" y="1471478"/>
                <a:ext cx="0" cy="333421"/>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4080436" y="2176566"/>
                <a:ext cx="293713" cy="1179704"/>
                <a:chOff x="2123728" y="2095805"/>
                <a:chExt cx="293713" cy="1142797"/>
              </a:xfrm>
            </p:grpSpPr>
            <p:cxnSp>
              <p:nvCxnSpPr>
                <p:cNvPr id="21" name="Elbow Connector 20"/>
                <p:cNvCxnSpPr/>
                <p:nvPr/>
              </p:nvCxnSpPr>
              <p:spPr>
                <a:xfrm rot="16200000" flipH="1">
                  <a:off x="1699186" y="2520348"/>
                  <a:ext cx="1142797" cy="293712"/>
                </a:xfrm>
                <a:prstGeom prst="bentConnector3">
                  <a:avLst>
                    <a:gd name="adj1" fmla="val 98988"/>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2123728" y="2514198"/>
                  <a:ext cx="28803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2123728" y="2894593"/>
                  <a:ext cx="288032"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4764251" y="1752444"/>
                <a:ext cx="787395" cy="553998"/>
              </a:xfrm>
              <a:prstGeom prst="rect">
                <a:avLst/>
              </a:prstGeom>
              <a:noFill/>
            </p:spPr>
            <p:txBody>
              <a:bodyPr wrap="none" rtlCol="0">
                <a:spAutoFit/>
              </a:bodyPr>
              <a:lstStyle/>
              <a:p>
                <a:r>
                  <a:rPr lang="en-US" sz="800" dirty="0" smtClean="0"/>
                  <a:t>DESY, FZJ, </a:t>
                </a:r>
                <a:br>
                  <a:rPr lang="en-US" sz="800" dirty="0" smtClean="0"/>
                </a:br>
                <a:r>
                  <a:rPr lang="en-US" sz="800" dirty="0" smtClean="0"/>
                  <a:t>GSI,HZB, HZG, </a:t>
                </a:r>
                <a:br>
                  <a:rPr lang="en-US" sz="800" dirty="0" smtClean="0"/>
                </a:br>
                <a:r>
                  <a:rPr lang="en-US" sz="800" dirty="0" smtClean="0"/>
                  <a:t>HZDR</a:t>
                </a:r>
                <a:r>
                  <a:rPr lang="en-US" sz="800" dirty="0" smtClean="0"/>
                  <a:t>, KIT</a:t>
                </a:r>
                <a:endParaRPr lang="de-DE" sz="800" dirty="0"/>
              </a:p>
            </p:txBody>
          </p:sp>
        </p:grpSp>
      </p:grpSp>
    </p:spTree>
    <p:extLst>
      <p:ext uri="{BB962C8B-B14F-4D97-AF65-F5344CB8AC3E}">
        <p14:creationId xmlns:p14="http://schemas.microsoft.com/office/powerpoint/2010/main" val="1773410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things in POFIV</a:t>
            </a:r>
            <a:endParaRPr lang="de-DE" dirty="0"/>
          </a:p>
        </p:txBody>
      </p:sp>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12</a:t>
            </a:fld>
            <a:endParaRPr lang="de-DE" dirty="0">
              <a:solidFill>
                <a:prstClr val="white"/>
              </a:solidFill>
            </a:endParaRPr>
          </a:p>
        </p:txBody>
      </p:sp>
      <p:sp>
        <p:nvSpPr>
          <p:cNvPr id="7" name="TextBox 6"/>
          <p:cNvSpPr txBox="1"/>
          <p:nvPr/>
        </p:nvSpPr>
        <p:spPr>
          <a:xfrm>
            <a:off x="755576" y="1345332"/>
            <a:ext cx="6898170" cy="2308324"/>
          </a:xfrm>
          <a:prstGeom prst="rect">
            <a:avLst/>
          </a:prstGeom>
          <a:noFill/>
        </p:spPr>
        <p:txBody>
          <a:bodyPr wrap="none" rtlCol="0">
            <a:spAutoFit/>
          </a:bodyPr>
          <a:lstStyle/>
          <a:p>
            <a:pPr marL="285750" indent="-285750">
              <a:buFont typeface="Arial" panose="020B0604020202020204" pitchFamily="34" charset="0"/>
              <a:buChar char="•"/>
            </a:pPr>
            <a:r>
              <a:rPr lang="en-US" dirty="0" smtClean="0"/>
              <a:t>Everybody </a:t>
            </a:r>
            <a:r>
              <a:rPr lang="en-US" dirty="0" err="1" smtClean="0"/>
              <a:t>realises</a:t>
            </a:r>
            <a:r>
              <a:rPr lang="en-US" dirty="0" smtClean="0"/>
              <a:t> that existing cross-topic activities are not working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Matter forum: 1% of research money will be available to program</a:t>
            </a:r>
          </a:p>
          <a:p>
            <a:pPr marL="742950" lvl="1" indent="-285750">
              <a:buFont typeface="Arial" panose="020B0604020202020204" pitchFamily="34" charset="0"/>
              <a:buChar char="•"/>
            </a:pPr>
            <a:r>
              <a:rPr lang="en-US" dirty="0" smtClean="0"/>
              <a:t>Governance? </a:t>
            </a:r>
          </a:p>
          <a:p>
            <a:pPr marL="742950" lvl="1" indent="-285750">
              <a:buFont typeface="Arial" panose="020B0604020202020204" pitchFamily="34" charset="0"/>
              <a:buChar char="•"/>
            </a:pPr>
            <a:r>
              <a:rPr lang="en-US" dirty="0" smtClean="0"/>
              <a:t>What do we want to do with this</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Cooperation with other programs and program areas</a:t>
            </a:r>
          </a:p>
          <a:p>
            <a:pPr marL="742950" lvl="1" indent="-285750">
              <a:buFont typeface="Arial" panose="020B0604020202020204" pitchFamily="34" charset="0"/>
              <a:buChar char="•"/>
            </a:pPr>
            <a:r>
              <a:rPr lang="en-US" dirty="0" err="1" smtClean="0"/>
              <a:t>Coperation</a:t>
            </a:r>
            <a:r>
              <a:rPr lang="en-US" dirty="0" smtClean="0"/>
              <a:t> agreement planned </a:t>
            </a:r>
            <a:r>
              <a:rPr lang="en-US" smtClean="0"/>
              <a:t>with Information</a:t>
            </a:r>
          </a:p>
        </p:txBody>
      </p:sp>
    </p:spTree>
    <p:extLst>
      <p:ext uri="{BB962C8B-B14F-4D97-AF65-F5344CB8AC3E}">
        <p14:creationId xmlns:p14="http://schemas.microsoft.com/office/powerpoint/2010/main" val="914115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Reviewers</a:t>
            </a:r>
            <a:endParaRPr lang="de-DE" dirty="0"/>
          </a:p>
        </p:txBody>
      </p:sp>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13</a:t>
            </a:fld>
            <a:endParaRPr lang="de-DE" dirty="0">
              <a:solidFill>
                <a:prstClr val="white"/>
              </a:solidFill>
            </a:endParaRPr>
          </a:p>
        </p:txBody>
      </p:sp>
    </p:spTree>
    <p:extLst>
      <p:ext uri="{BB962C8B-B14F-4D97-AF65-F5344CB8AC3E}">
        <p14:creationId xmlns:p14="http://schemas.microsoft.com/office/powerpoint/2010/main" val="541941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14</a:t>
            </a:fld>
            <a:endParaRPr lang="de-DE" dirty="0">
              <a:solidFill>
                <a:prstClr val="white"/>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4102" y="337220"/>
            <a:ext cx="7414322" cy="43078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9261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15</a:t>
            </a:fld>
            <a:endParaRPr lang="de-DE" dirty="0">
              <a:solidFill>
                <a:prstClr val="white"/>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037" y="409228"/>
            <a:ext cx="6602288" cy="46263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0039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16</a:t>
            </a:fld>
            <a:endParaRPr lang="de-DE" dirty="0">
              <a:solidFill>
                <a:prstClr val="white"/>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9188"/>
            <a:ext cx="6639892" cy="49053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7574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17</a:t>
            </a:fld>
            <a:endParaRPr lang="de-DE" dirty="0">
              <a:solidFill>
                <a:prstClr val="white"/>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468" y="121196"/>
            <a:ext cx="6556657" cy="47247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6782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18</a:t>
            </a:fld>
            <a:endParaRPr lang="de-DE" dirty="0">
              <a:solidFill>
                <a:prstClr val="white"/>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900" y="121196"/>
            <a:ext cx="6172200" cy="4832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8659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19</a:t>
            </a:fld>
            <a:endParaRPr lang="de-DE" dirty="0">
              <a:solidFill>
                <a:prstClr val="white"/>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25" y="337220"/>
            <a:ext cx="6254750" cy="4464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3112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820"/>
            <a:ext cx="8229600" cy="952500"/>
          </a:xfrm>
        </p:spPr>
        <p:txBody>
          <a:bodyPr/>
          <a:lstStyle/>
          <a:p>
            <a:r>
              <a:rPr lang="en-US" dirty="0" smtClean="0"/>
              <a:t>Strategy Paper I</a:t>
            </a:r>
            <a:endParaRPr lang="de-DE" dirty="0"/>
          </a:p>
        </p:txBody>
      </p:sp>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2</a:t>
            </a:fld>
            <a:endParaRPr lang="de-DE" dirty="0">
              <a:solidFill>
                <a:prstClr val="white"/>
              </a:solidFill>
            </a:endParaRPr>
          </a:p>
        </p:txBody>
      </p:sp>
      <p:sp>
        <p:nvSpPr>
          <p:cNvPr id="6" name="Rectangle 5"/>
          <p:cNvSpPr/>
          <p:nvPr/>
        </p:nvSpPr>
        <p:spPr>
          <a:xfrm>
            <a:off x="484249" y="1201316"/>
            <a:ext cx="8280920" cy="3416320"/>
          </a:xfrm>
          <a:prstGeom prst="rect">
            <a:avLst/>
          </a:prstGeom>
        </p:spPr>
        <p:txBody>
          <a:bodyPr wrap="square">
            <a:spAutoFit/>
          </a:bodyPr>
          <a:lstStyle/>
          <a:p>
            <a:r>
              <a:rPr lang="en-US" sz="1200" dirty="0" smtClean="0"/>
              <a:t>To achieve our goals we must create the necessary technological preconditions. This generally</a:t>
            </a:r>
          </a:p>
          <a:p>
            <a:r>
              <a:rPr lang="en-US" sz="1200" dirty="0" smtClean="0"/>
              <a:t>involves pushing the limits of the technically feasible. In the coming years, we will address the following</a:t>
            </a:r>
          </a:p>
          <a:p>
            <a:r>
              <a:rPr lang="en-US" sz="1200" dirty="0" smtClean="0"/>
              <a:t>challenges:</a:t>
            </a:r>
          </a:p>
          <a:p>
            <a:pPr marL="171450" indent="-171450">
              <a:buFont typeface="Arial" panose="020B0604020202020204" pitchFamily="34" charset="0"/>
              <a:buChar char="•"/>
            </a:pPr>
            <a:r>
              <a:rPr lang="en-US" sz="1200" dirty="0" smtClean="0"/>
              <a:t>Construction and implementation of the experiments for the HL-LHC. The planned high luminosity operation at the LHC confronts the detectors with enormous challenges. Construction and commissioning of the detectors is a central goal of the coming years. Here, DESY will assume a central role in Germany and worldwide.</a:t>
            </a:r>
          </a:p>
          <a:p>
            <a:pPr marL="171450" indent="-171450">
              <a:buFont typeface="Arial" panose="020B0604020202020204" pitchFamily="34" charset="0"/>
              <a:buChar char="•"/>
            </a:pPr>
            <a:r>
              <a:rPr lang="en-US" sz="1200" dirty="0" smtClean="0"/>
              <a:t>Development of novel sensors and detector systems for future experiments of particle, hadron and </a:t>
            </a:r>
            <a:r>
              <a:rPr lang="en-US" sz="1200" dirty="0" err="1" smtClean="0"/>
              <a:t>astroparticle</a:t>
            </a:r>
            <a:r>
              <a:rPr lang="en-US" sz="1200" dirty="0" smtClean="0"/>
              <a:t> physics, and FELs. With the rapidly increasing performance of accelerators and radiation sources and with large new observatories, detector systems and the gain of knowledge from data must keep pace. The number of pixels and the integration density of particles and X-ray detectors massively increase and this allows us to develop detectors of so far unrivalled capacity.</a:t>
            </a:r>
          </a:p>
          <a:p>
            <a:pPr marL="171450" indent="-171450">
              <a:buFont typeface="Arial" panose="020B0604020202020204" pitchFamily="34" charset="0"/>
              <a:buChar char="•"/>
            </a:pPr>
            <a:r>
              <a:rPr lang="en-US" sz="1200" dirty="0" smtClean="0"/>
              <a:t>Technology development for the advancement of accelerator facilities. To adapt the accelerator facilities of our research field to the ever increasing user requirements regarding the performance parameters, we develop the superconducting radio frequency technology for the efficient </a:t>
            </a:r>
            <a:r>
              <a:rPr lang="en-US" sz="1200" dirty="0" err="1" smtClean="0"/>
              <a:t>cw</a:t>
            </a:r>
            <a:r>
              <a:rPr lang="en-US" sz="1200" dirty="0" smtClean="0"/>
              <a:t> operation and we extend our methods and techniques for the diagnosis and control of particle beams.</a:t>
            </a:r>
          </a:p>
          <a:p>
            <a:pPr marL="171450" indent="-171450">
              <a:buFont typeface="Arial" panose="020B0604020202020204" pitchFamily="34" charset="0"/>
              <a:buChar char="•"/>
            </a:pPr>
            <a:r>
              <a:rPr lang="en-US" sz="1200" dirty="0" smtClean="0"/>
              <a:t>Demonstration of a compact plasma accelerator for FEL and electron test beams An important step for the use of plasma acceleration is to demonstrate its application in an accelerator under realistic conditions. For this purpose, we develop a concept for this kind of accelerator and our </a:t>
            </a:r>
            <a:r>
              <a:rPr lang="en-US" sz="1200" dirty="0"/>
              <a:t>target is to realize – in international cooperation – an accelerator </a:t>
            </a:r>
            <a:r>
              <a:rPr lang="en-US" sz="1200" dirty="0" smtClean="0"/>
              <a:t>together </a:t>
            </a:r>
            <a:r>
              <a:rPr lang="de-DE" sz="1200" dirty="0" err="1" smtClean="0"/>
              <a:t>with</a:t>
            </a:r>
            <a:r>
              <a:rPr lang="de-DE" sz="1200" dirty="0" smtClean="0"/>
              <a:t> </a:t>
            </a:r>
            <a:r>
              <a:rPr lang="de-DE" sz="1200" dirty="0" err="1"/>
              <a:t>the</a:t>
            </a:r>
            <a:r>
              <a:rPr lang="de-DE" sz="1200" dirty="0"/>
              <a:t> </a:t>
            </a:r>
            <a:r>
              <a:rPr lang="de-DE" sz="1200" dirty="0" err="1"/>
              <a:t>users</a:t>
            </a:r>
            <a:r>
              <a:rPr lang="de-DE" sz="1200" dirty="0"/>
              <a:t>.</a:t>
            </a:r>
          </a:p>
        </p:txBody>
      </p:sp>
    </p:spTree>
    <p:extLst>
      <p:ext uri="{BB962C8B-B14F-4D97-AF65-F5344CB8AC3E}">
        <p14:creationId xmlns:p14="http://schemas.microsoft.com/office/powerpoint/2010/main" val="698034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20</a:t>
            </a:fld>
            <a:endParaRPr lang="de-DE" dirty="0">
              <a:solidFill>
                <a:prstClr val="white"/>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697260"/>
            <a:ext cx="7582049" cy="36206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256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Paper II</a:t>
            </a:r>
            <a:endParaRPr lang="de-DE" dirty="0"/>
          </a:p>
        </p:txBody>
      </p:sp>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3</a:t>
            </a:fld>
            <a:endParaRPr lang="de-DE" dirty="0">
              <a:solidFill>
                <a:prstClr val="white"/>
              </a:solidFill>
            </a:endParaRPr>
          </a:p>
        </p:txBody>
      </p:sp>
      <p:sp>
        <p:nvSpPr>
          <p:cNvPr id="6" name="Rectangle 5"/>
          <p:cNvSpPr/>
          <p:nvPr/>
        </p:nvSpPr>
        <p:spPr>
          <a:xfrm>
            <a:off x="467544" y="1129308"/>
            <a:ext cx="8280920" cy="3600986"/>
          </a:xfrm>
          <a:prstGeom prst="rect">
            <a:avLst/>
          </a:prstGeom>
        </p:spPr>
        <p:txBody>
          <a:bodyPr wrap="square">
            <a:spAutoFit/>
          </a:bodyPr>
          <a:lstStyle/>
          <a:p>
            <a:r>
              <a:rPr lang="en-US" sz="1200" dirty="0"/>
              <a:t>Our experiments produce huge amounts of data which are processed in globally networked infrastructures</a:t>
            </a:r>
          </a:p>
          <a:p>
            <a:r>
              <a:rPr lang="en-US" sz="1200" dirty="0"/>
              <a:t>(dedicated large-scale computer centers, and Tier-1 </a:t>
            </a:r>
            <a:r>
              <a:rPr lang="en-US" sz="1200" dirty="0" err="1"/>
              <a:t>GridKa</a:t>
            </a:r>
            <a:r>
              <a:rPr lang="en-US" sz="1200" dirty="0"/>
              <a:t> and Tier-2 centers). From</a:t>
            </a:r>
          </a:p>
          <a:p>
            <a:r>
              <a:rPr lang="en-US" sz="1200" dirty="0"/>
              <a:t>these data, complex algorithms generate new knowledge about the microcosm. Because of its</a:t>
            </a:r>
          </a:p>
          <a:p>
            <a:r>
              <a:rPr lang="en-US" sz="1200" dirty="0"/>
              <a:t>enormous scientific spectrum, our large-scale facilities as FAIR, XFEL, LHC, CTA and others pose</a:t>
            </a:r>
          </a:p>
          <a:p>
            <a:r>
              <a:rPr lang="en-US" sz="1200" dirty="0"/>
              <a:t>unique challenges on data management and analysis; from high data rates in the real-time analysis</a:t>
            </a:r>
          </a:p>
          <a:p>
            <a:r>
              <a:rPr lang="en-US" sz="1200" dirty="0"/>
              <a:t>systems, complex big data analysis methods and algorithms up to data management for heterogeneous</a:t>
            </a:r>
          </a:p>
          <a:p>
            <a:r>
              <a:rPr lang="de-DE" sz="1200" dirty="0"/>
              <a:t>international </a:t>
            </a:r>
            <a:r>
              <a:rPr lang="de-DE" sz="1200" dirty="0" err="1"/>
              <a:t>research</a:t>
            </a:r>
            <a:r>
              <a:rPr lang="de-DE" sz="1200" dirty="0"/>
              <a:t> </a:t>
            </a:r>
            <a:r>
              <a:rPr lang="de-DE" sz="1200" dirty="0" err="1"/>
              <a:t>groups</a:t>
            </a:r>
            <a:r>
              <a:rPr lang="de-DE" sz="1200" dirty="0"/>
              <a:t>.</a:t>
            </a:r>
          </a:p>
          <a:p>
            <a:r>
              <a:rPr lang="de-DE" sz="1200" dirty="0"/>
              <a:t>· </a:t>
            </a:r>
            <a:r>
              <a:rPr lang="de-DE" sz="1200" b="1" dirty="0"/>
              <a:t>GRIDKA</a:t>
            </a:r>
          </a:p>
          <a:p>
            <a:r>
              <a:rPr lang="en-US" sz="1200" dirty="0"/>
              <a:t>The </a:t>
            </a:r>
            <a:r>
              <a:rPr lang="en-US" sz="1200" dirty="0" err="1"/>
              <a:t>GridKA</a:t>
            </a:r>
            <a:r>
              <a:rPr lang="en-US" sz="1200" dirty="0"/>
              <a:t> computer center is the German Tier-1 center and it serves the LHC experiments,</a:t>
            </a:r>
          </a:p>
          <a:p>
            <a:r>
              <a:rPr lang="en-US" sz="1200" dirty="0"/>
              <a:t>Belle and other communities. The experience from the build-up and operation of </a:t>
            </a:r>
            <a:r>
              <a:rPr lang="en-US" sz="1200" dirty="0" err="1"/>
              <a:t>GridKa</a:t>
            </a:r>
            <a:r>
              <a:rPr lang="en-US" sz="1200" dirty="0"/>
              <a:t> is of</a:t>
            </a:r>
          </a:p>
          <a:p>
            <a:r>
              <a:rPr lang="en-US" sz="1200" dirty="0"/>
              <a:t>central importance in the development of a mutual plan to master the enormous data handling</a:t>
            </a:r>
          </a:p>
          <a:p>
            <a:r>
              <a:rPr lang="en-US" sz="1200" dirty="0"/>
              <a:t>and storage challenges in the coming years. A further upgrade is particularly important with regard</a:t>
            </a:r>
          </a:p>
          <a:p>
            <a:r>
              <a:rPr lang="en-US" sz="1200" dirty="0"/>
              <a:t>to the high-luminosity phase of the LHC.</a:t>
            </a:r>
          </a:p>
          <a:p>
            <a:r>
              <a:rPr lang="de-DE" sz="1200" dirty="0"/>
              <a:t>· </a:t>
            </a:r>
            <a:r>
              <a:rPr lang="de-DE" sz="1200" b="1" dirty="0"/>
              <a:t>TIER2</a:t>
            </a:r>
          </a:p>
          <a:p>
            <a:r>
              <a:rPr lang="en-US" sz="1200" dirty="0"/>
              <a:t>TIER2 at DESY offers service to the users of the LHC and other communities and it provides</a:t>
            </a:r>
          </a:p>
          <a:p>
            <a:r>
              <a:rPr lang="en-US" sz="1200" dirty="0"/>
              <a:t>computing power for analysis. It has to be upgraded within the coming years in order to fulfill</a:t>
            </a:r>
          </a:p>
          <a:p>
            <a:r>
              <a:rPr lang="en-US" sz="1200" dirty="0"/>
              <a:t>the growing requirements of particle physics and photon science. Apart from an increased</a:t>
            </a:r>
          </a:p>
          <a:p>
            <a:r>
              <a:rPr lang="en-US" sz="1200" dirty="0"/>
              <a:t>need of equipment, the development of intelligent algorithms is also essential to efficiently process</a:t>
            </a:r>
          </a:p>
          <a:p>
            <a:r>
              <a:rPr lang="de-DE" sz="1200" dirty="0"/>
              <a:t>all </a:t>
            </a:r>
            <a:r>
              <a:rPr lang="de-DE" sz="1200" dirty="0" err="1"/>
              <a:t>data</a:t>
            </a:r>
            <a:r>
              <a:rPr lang="de-DE" sz="1200" dirty="0"/>
              <a:t>.</a:t>
            </a:r>
          </a:p>
        </p:txBody>
      </p:sp>
    </p:spTree>
    <p:extLst>
      <p:ext uri="{BB962C8B-B14F-4D97-AF65-F5344CB8AC3E}">
        <p14:creationId xmlns:p14="http://schemas.microsoft.com/office/powerpoint/2010/main" val="3806810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Dates of center reviews</a:t>
            </a:r>
            <a:endParaRPr lang="de-DE" dirty="0"/>
          </a:p>
        </p:txBody>
      </p:sp>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4</a:t>
            </a:fld>
            <a:endParaRPr lang="de-DE" dirty="0">
              <a:solidFill>
                <a:prstClr val="white"/>
              </a:solidFill>
            </a:endParaRPr>
          </a:p>
        </p:txBody>
      </p:sp>
      <p:sp>
        <p:nvSpPr>
          <p:cNvPr id="6" name="Rectangle 5"/>
          <p:cNvSpPr/>
          <p:nvPr/>
        </p:nvSpPr>
        <p:spPr>
          <a:xfrm>
            <a:off x="651493" y="1273324"/>
            <a:ext cx="7344816" cy="2308324"/>
          </a:xfrm>
          <a:prstGeom prst="rect">
            <a:avLst/>
          </a:prstGeom>
        </p:spPr>
        <p:txBody>
          <a:bodyPr wrap="square">
            <a:spAutoFit/>
          </a:bodyPr>
          <a:lstStyle/>
          <a:p>
            <a:r>
              <a:rPr lang="de-DE" sz="1600" dirty="0" smtClean="0"/>
              <a:t>The </a:t>
            </a:r>
            <a:r>
              <a:rPr lang="de-DE" sz="1600" dirty="0" err="1" smtClean="0"/>
              <a:t>center</a:t>
            </a:r>
            <a:r>
              <a:rPr lang="de-DE" sz="1600" dirty="0" smtClean="0"/>
              <a:t> </a:t>
            </a:r>
            <a:r>
              <a:rPr lang="de-DE" sz="1600" dirty="0" err="1" smtClean="0"/>
              <a:t>reviews</a:t>
            </a:r>
            <a:r>
              <a:rPr lang="de-DE" sz="1600" dirty="0" smtClean="0"/>
              <a:t> will </a:t>
            </a:r>
            <a:r>
              <a:rPr lang="de-DE" sz="1600" dirty="0" err="1" smtClean="0"/>
              <a:t>take</a:t>
            </a:r>
            <a:r>
              <a:rPr lang="de-DE" sz="1600" dirty="0" smtClean="0"/>
              <a:t> </a:t>
            </a:r>
            <a:r>
              <a:rPr lang="de-DE" sz="1600" dirty="0" err="1" smtClean="0"/>
              <a:t>place</a:t>
            </a:r>
            <a:r>
              <a:rPr lang="de-DE" sz="1600" dirty="0" smtClean="0"/>
              <a:t> </a:t>
            </a:r>
            <a:r>
              <a:rPr lang="de-DE" sz="1600" dirty="0" err="1" smtClean="0"/>
              <a:t>between</a:t>
            </a:r>
            <a:r>
              <a:rPr lang="de-DE" sz="1600" dirty="0" smtClean="0"/>
              <a:t> November 2017 </a:t>
            </a:r>
            <a:r>
              <a:rPr lang="de-DE" sz="1600" dirty="0" err="1" smtClean="0"/>
              <a:t>and</a:t>
            </a:r>
            <a:r>
              <a:rPr lang="de-DE" sz="1600" dirty="0" smtClean="0"/>
              <a:t> </a:t>
            </a:r>
            <a:r>
              <a:rPr lang="de-DE" sz="1600" dirty="0" err="1" smtClean="0"/>
              <a:t>February</a:t>
            </a:r>
            <a:r>
              <a:rPr lang="de-DE" sz="1600" dirty="0" smtClean="0"/>
              <a:t> 2018:</a:t>
            </a:r>
          </a:p>
          <a:p>
            <a:endParaRPr lang="de-DE" sz="1600" dirty="0" smtClean="0"/>
          </a:p>
          <a:p>
            <a:r>
              <a:rPr lang="de-DE" sz="1600" dirty="0" smtClean="0"/>
              <a:t>-        HZG (</a:t>
            </a:r>
            <a:r>
              <a:rPr lang="de-DE" sz="1600" dirty="0" err="1" smtClean="0"/>
              <a:t>chair</a:t>
            </a:r>
            <a:r>
              <a:rPr lang="de-DE" sz="1600" dirty="0" smtClean="0"/>
              <a:t> Georg </a:t>
            </a:r>
            <a:r>
              <a:rPr lang="de-DE" sz="1600" dirty="0" err="1" smtClean="0"/>
              <a:t>Pharr</a:t>
            </a:r>
            <a:r>
              <a:rPr lang="de-DE" sz="1600" dirty="0" smtClean="0"/>
              <a:t>):                            07.11. – 09.11.2017</a:t>
            </a:r>
          </a:p>
          <a:p>
            <a:r>
              <a:rPr lang="de-DE" sz="1600" dirty="0" smtClean="0"/>
              <a:t>-        GSI (</a:t>
            </a:r>
            <a:r>
              <a:rPr lang="de-DE" sz="1600" dirty="0" err="1" smtClean="0"/>
              <a:t>chair</a:t>
            </a:r>
            <a:r>
              <a:rPr lang="de-DE" sz="1600" dirty="0" smtClean="0"/>
              <a:t> </a:t>
            </a:r>
            <a:r>
              <a:rPr lang="de-DE" sz="1600" dirty="0" err="1" smtClean="0"/>
              <a:t>Hideto</a:t>
            </a:r>
            <a:r>
              <a:rPr lang="de-DE" sz="1600" dirty="0" smtClean="0"/>
              <a:t> </a:t>
            </a:r>
            <a:r>
              <a:rPr lang="de-DE" sz="1600" dirty="0" err="1" smtClean="0"/>
              <a:t>Enyo</a:t>
            </a:r>
            <a:r>
              <a:rPr lang="de-DE" sz="1600" dirty="0" smtClean="0"/>
              <a:t>):                              21.11.  – 23.11.2017		MT</a:t>
            </a:r>
          </a:p>
          <a:p>
            <a:r>
              <a:rPr lang="de-DE" sz="1600" dirty="0" smtClean="0"/>
              <a:t>-        FZJ (</a:t>
            </a:r>
            <a:r>
              <a:rPr lang="de-DE" sz="1600" dirty="0" err="1" smtClean="0"/>
              <a:t>chair</a:t>
            </a:r>
            <a:r>
              <a:rPr lang="de-DE" sz="1600" dirty="0" smtClean="0"/>
              <a:t> </a:t>
            </a:r>
            <a:r>
              <a:rPr lang="de-DE" sz="1600" dirty="0" err="1" smtClean="0"/>
              <a:t>Meigan</a:t>
            </a:r>
            <a:r>
              <a:rPr lang="de-DE" sz="1600" dirty="0" smtClean="0"/>
              <a:t> C. Aronson):                  12.12.  – 15.12.2017		MT</a:t>
            </a:r>
          </a:p>
          <a:p>
            <a:r>
              <a:rPr lang="de-DE" sz="1600" dirty="0" smtClean="0"/>
              <a:t>-        HZB (</a:t>
            </a:r>
            <a:r>
              <a:rPr lang="de-DE" sz="1600" dirty="0" err="1" smtClean="0"/>
              <a:t>chair</a:t>
            </a:r>
            <a:r>
              <a:rPr lang="de-DE" sz="1600" dirty="0" smtClean="0"/>
              <a:t> Andrew Harrison):                    09.01.  – 12.01.2018		MT</a:t>
            </a:r>
          </a:p>
          <a:p>
            <a:r>
              <a:rPr lang="de-DE" sz="1600" dirty="0" smtClean="0"/>
              <a:t>-        HZDR (</a:t>
            </a:r>
            <a:r>
              <a:rPr lang="de-DE" sz="1600" dirty="0" err="1" smtClean="0"/>
              <a:t>chair</a:t>
            </a:r>
            <a:r>
              <a:rPr lang="de-DE" sz="1600" dirty="0" smtClean="0"/>
              <a:t> Manfred Fiebig):                    16.01.  – 19.01.2018		MT</a:t>
            </a:r>
          </a:p>
          <a:p>
            <a:r>
              <a:rPr lang="de-DE" sz="1600" dirty="0" smtClean="0"/>
              <a:t>-        DESY (</a:t>
            </a:r>
            <a:r>
              <a:rPr lang="de-DE" sz="1600" dirty="0" err="1" smtClean="0"/>
              <a:t>chair</a:t>
            </a:r>
            <a:r>
              <a:rPr lang="de-DE" sz="1600" dirty="0" smtClean="0"/>
              <a:t> Hugh Montgomery):              05.02.  – 09.02.2018		MT</a:t>
            </a:r>
          </a:p>
          <a:p>
            <a:r>
              <a:rPr lang="de-DE" sz="1600" dirty="0" smtClean="0"/>
              <a:t>-        KIT (</a:t>
            </a:r>
            <a:r>
              <a:rPr lang="de-DE" sz="1600" dirty="0" err="1" smtClean="0"/>
              <a:t>chair</a:t>
            </a:r>
            <a:r>
              <a:rPr lang="de-DE" sz="1600" dirty="0" smtClean="0"/>
              <a:t> Andrew Taylor):                          13.02.  – 16.02.2018		MT</a:t>
            </a:r>
            <a:endParaRPr lang="de-DE" sz="1600" dirty="0"/>
          </a:p>
        </p:txBody>
      </p:sp>
      <p:sp>
        <p:nvSpPr>
          <p:cNvPr id="7" name="TextBox 6"/>
          <p:cNvSpPr txBox="1"/>
          <p:nvPr/>
        </p:nvSpPr>
        <p:spPr>
          <a:xfrm>
            <a:off x="611560" y="4297660"/>
            <a:ext cx="7375417" cy="338554"/>
          </a:xfrm>
          <a:prstGeom prst="rect">
            <a:avLst/>
          </a:prstGeom>
          <a:noFill/>
        </p:spPr>
        <p:txBody>
          <a:bodyPr wrap="none" rtlCol="0">
            <a:spAutoFit/>
          </a:bodyPr>
          <a:lstStyle/>
          <a:p>
            <a:r>
              <a:rPr lang="en-US" sz="1600" dirty="0" smtClean="0"/>
              <a:t>Management meeting Matter </a:t>
            </a:r>
            <a:r>
              <a:rPr lang="en-US" sz="1600" dirty="0" err="1" smtClean="0"/>
              <a:t>zur</a:t>
            </a:r>
            <a:r>
              <a:rPr lang="en-US" sz="1600" dirty="0" smtClean="0"/>
              <a:t> POF </a:t>
            </a:r>
            <a:r>
              <a:rPr lang="en-US" sz="1600" dirty="0" err="1" smtClean="0"/>
              <a:t>Vorbereitunge</a:t>
            </a:r>
            <a:r>
              <a:rPr lang="en-US" sz="1600" dirty="0" smtClean="0"/>
              <a:t> / </a:t>
            </a:r>
            <a:r>
              <a:rPr lang="en-US" sz="1600" dirty="0" err="1" smtClean="0"/>
              <a:t>letzten</a:t>
            </a:r>
            <a:r>
              <a:rPr lang="en-US" sz="1600" dirty="0" smtClean="0"/>
              <a:t> </a:t>
            </a:r>
            <a:r>
              <a:rPr lang="en-US" sz="1600" dirty="0" err="1" smtClean="0"/>
              <a:t>Abstimmung</a:t>
            </a:r>
            <a:r>
              <a:rPr lang="en-US" sz="1600" dirty="0" smtClean="0"/>
              <a:t>: 19.7.2017</a:t>
            </a:r>
            <a:endParaRPr lang="de-DE" sz="1600" dirty="0"/>
          </a:p>
        </p:txBody>
      </p:sp>
    </p:spTree>
    <p:extLst>
      <p:ext uri="{BB962C8B-B14F-4D97-AF65-F5344CB8AC3E}">
        <p14:creationId xmlns:p14="http://schemas.microsoft.com/office/powerpoint/2010/main" val="1175120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e-DE"/>
          </a:p>
        </p:txBody>
      </p:sp>
      <p:sp>
        <p:nvSpPr>
          <p:cNvPr id="3" name="Date Placeholder 2"/>
          <p:cNvSpPr>
            <a:spLocks noGrp="1"/>
          </p:cNvSpPr>
          <p:nvPr>
            <p:ph type="dt" sz="half" idx="2"/>
          </p:nvPr>
        </p:nvSpPr>
        <p:spPr/>
        <p:txBody>
          <a:bodyPr/>
          <a:lstStyle/>
          <a:p>
            <a:r>
              <a:rPr lang="de-DE" smtClean="0">
                <a:solidFill>
                  <a:prstClr val="white"/>
                </a:solidFill>
              </a:rPr>
              <a:t>10.7.2017</a:t>
            </a:r>
            <a:endParaRPr lang="de-DE" dirty="0">
              <a:solidFill>
                <a:prstClr val="white"/>
              </a:solidFill>
            </a:endParaRPr>
          </a:p>
        </p:txBody>
      </p:sp>
      <p:sp>
        <p:nvSpPr>
          <p:cNvPr id="4" name="Footer Placeholder 3"/>
          <p:cNvSpPr>
            <a:spLocks noGrp="1"/>
          </p:cNvSpPr>
          <p:nvPr>
            <p:ph type="ftr" sz="quarter" idx="3"/>
          </p:nvPr>
        </p:nvSpPr>
        <p:spPr/>
        <p:txBody>
          <a:bodyPr/>
          <a:lstStyle/>
          <a:p>
            <a:r>
              <a:rPr lang="de-DE" smtClean="0">
                <a:solidFill>
                  <a:prstClr val="black"/>
                </a:solidFill>
              </a:rPr>
              <a:t>MT Management Meeting</a:t>
            </a:r>
            <a:endParaRPr lang="de-DE" dirty="0">
              <a:solidFill>
                <a:prstClr val="black"/>
              </a:solidFill>
            </a:endParaRPr>
          </a:p>
        </p:txBody>
      </p:sp>
      <p:sp>
        <p:nvSpPr>
          <p:cNvPr id="5" name="Slide Number Placeholder 4"/>
          <p:cNvSpPr>
            <a:spLocks noGrp="1"/>
          </p:cNvSpPr>
          <p:nvPr>
            <p:ph type="sldNum" sz="quarter" idx="4"/>
          </p:nvPr>
        </p:nvSpPr>
        <p:spPr/>
        <p:txBody>
          <a:bodyPr/>
          <a:lstStyle/>
          <a:p>
            <a:r>
              <a:rPr lang="de-DE" smtClean="0">
                <a:solidFill>
                  <a:prstClr val="white"/>
                </a:solidFill>
              </a:rPr>
              <a:t>PAGE </a:t>
            </a:r>
            <a:fld id="{D826DCB2-4F58-4ADB-9EB1-291752F1B217}" type="slidenum">
              <a:rPr lang="de-DE" smtClean="0">
                <a:solidFill>
                  <a:prstClr val="white"/>
                </a:solidFill>
              </a:rPr>
              <a:pPr/>
              <a:t>5</a:t>
            </a:fld>
            <a:endParaRPr lang="de-DE" dirty="0">
              <a:solidFill>
                <a:prstClr val="white"/>
              </a:solidFill>
            </a:endParaRPr>
          </a:p>
        </p:txBody>
      </p:sp>
    </p:spTree>
    <p:extLst>
      <p:ext uri="{BB962C8B-B14F-4D97-AF65-F5344CB8AC3E}">
        <p14:creationId xmlns:p14="http://schemas.microsoft.com/office/powerpoint/2010/main" val="1983460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eaLnBrk="1" hangingPunct="1"/>
            <a:r>
              <a:rPr lang="en-US" sz="2800" dirty="0" smtClean="0">
                <a:latin typeface="Arial" pitchFamily="34" charset="0"/>
                <a:ea typeface="ＭＳ Ｐゴシック" pitchFamily="34" charset="-128"/>
                <a:cs typeface="Arial" pitchFamily="34" charset="0"/>
              </a:rPr>
              <a:t>Program development - Indicators</a:t>
            </a:r>
            <a:endParaRPr lang="en-US" dirty="0" smtClean="0">
              <a:solidFill>
                <a:srgbClr val="0000FF"/>
              </a:solidFill>
              <a:latin typeface="Arial" pitchFamily="34" charset="0"/>
              <a:ea typeface="ＭＳ Ｐゴシック" pitchFamily="34" charset="-128"/>
              <a:cs typeface="Arial" pitchFamily="34" charset="0"/>
            </a:endParaRPr>
          </a:p>
        </p:txBody>
      </p:sp>
      <p:sp>
        <p:nvSpPr>
          <p:cNvPr id="30723"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515151"/>
                </a:solidFill>
                <a:latin typeface="Arial" pitchFamily="34" charset="0"/>
                <a:ea typeface="ＭＳ Ｐゴシック" pitchFamily="34" charset="-128"/>
              </a:defRPr>
            </a:lvl1pPr>
            <a:lvl2pPr marL="742950" indent="-285750" eaLnBrk="0" hangingPunct="0">
              <a:defRPr sz="2400">
                <a:solidFill>
                  <a:srgbClr val="515151"/>
                </a:solidFill>
                <a:latin typeface="Arial" pitchFamily="34" charset="0"/>
                <a:ea typeface="ＭＳ Ｐゴシック" pitchFamily="34" charset="-128"/>
              </a:defRPr>
            </a:lvl2pPr>
            <a:lvl3pPr marL="1143000" indent="-228600" eaLnBrk="0" hangingPunct="0">
              <a:defRPr sz="2400">
                <a:solidFill>
                  <a:srgbClr val="515151"/>
                </a:solidFill>
                <a:latin typeface="Arial" pitchFamily="34" charset="0"/>
                <a:ea typeface="ＭＳ Ｐゴシック" pitchFamily="34" charset="-128"/>
              </a:defRPr>
            </a:lvl3pPr>
            <a:lvl4pPr marL="1600200" indent="-228600" eaLnBrk="0" hangingPunct="0">
              <a:defRPr sz="2400">
                <a:solidFill>
                  <a:srgbClr val="515151"/>
                </a:solidFill>
                <a:latin typeface="Arial" pitchFamily="34" charset="0"/>
                <a:ea typeface="ＭＳ Ｐゴシック" pitchFamily="34" charset="-128"/>
              </a:defRPr>
            </a:lvl4pPr>
            <a:lvl5pPr marL="2057400" indent="-228600" eaLnBrk="0" hangingPunct="0">
              <a:defRPr sz="2400">
                <a:solidFill>
                  <a:srgbClr val="51515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9pPr>
          </a:lstStyle>
          <a:p>
            <a:pPr eaLnBrk="1" hangingPunct="1"/>
            <a:r>
              <a:rPr lang="de-DE" sz="800" smtClean="0">
                <a:solidFill>
                  <a:srgbClr val="FFFFFF"/>
                </a:solidFill>
                <a:cs typeface="Arial" pitchFamily="34" charset="0"/>
              </a:rPr>
              <a:t>SEITE </a:t>
            </a:r>
            <a:fld id="{31D67FB6-A5A3-4F77-A72E-BE530B928B9F}" type="slidenum">
              <a:rPr lang="de-DE" sz="800" smtClean="0">
                <a:solidFill>
                  <a:srgbClr val="FFFFFF"/>
                </a:solidFill>
                <a:cs typeface="Arial" pitchFamily="34" charset="0"/>
              </a:rPr>
              <a:pPr eaLnBrk="1" hangingPunct="1"/>
              <a:t>6</a:t>
            </a:fld>
            <a:endParaRPr lang="de-DE" sz="800" smtClean="0">
              <a:solidFill>
                <a:srgbClr val="FFFFFF"/>
              </a:solidFill>
              <a:cs typeface="Arial" pitchFamily="34" charset="0"/>
            </a:endParaRPr>
          </a:p>
        </p:txBody>
      </p:sp>
      <p:cxnSp>
        <p:nvCxnSpPr>
          <p:cNvPr id="8" name="Gerade Verbindung 7"/>
          <p:cNvCxnSpPr/>
          <p:nvPr/>
        </p:nvCxnSpPr>
        <p:spPr>
          <a:xfrm>
            <a:off x="469900" y="818886"/>
            <a:ext cx="8191500" cy="1323"/>
          </a:xfrm>
          <a:prstGeom prst="line">
            <a:avLst/>
          </a:prstGeom>
          <a:ln w="9525">
            <a:solidFill>
              <a:srgbClr val="0047B9"/>
            </a:solidFill>
          </a:ln>
        </p:spPr>
        <p:style>
          <a:lnRef idx="1">
            <a:schemeClr val="accent1"/>
          </a:lnRef>
          <a:fillRef idx="0">
            <a:schemeClr val="accent1"/>
          </a:fillRef>
          <a:effectRef idx="0">
            <a:schemeClr val="accent1"/>
          </a:effectRef>
          <a:fontRef idx="minor">
            <a:schemeClr val="tx1"/>
          </a:fontRef>
        </p:style>
      </p:cxnSp>
      <p:pic>
        <p:nvPicPr>
          <p:cNvPr id="6" name="Picture 5"/>
          <p:cNvPicPr/>
          <p:nvPr/>
        </p:nvPicPr>
        <p:blipFill>
          <a:blip r:embed="rId3"/>
          <a:stretch>
            <a:fillRect/>
          </a:stretch>
        </p:blipFill>
        <p:spPr>
          <a:xfrm>
            <a:off x="407021" y="3163837"/>
            <a:ext cx="4616092" cy="1871870"/>
          </a:xfrm>
          <a:prstGeom prst="rect">
            <a:avLst/>
          </a:prstGeom>
        </p:spPr>
      </p:pic>
      <p:pic>
        <p:nvPicPr>
          <p:cNvPr id="7" name="Picture 6"/>
          <p:cNvPicPr/>
          <p:nvPr/>
        </p:nvPicPr>
        <p:blipFill rotWithShape="1">
          <a:blip r:embed="rId4"/>
          <a:srcRect r="52177" b="25283"/>
          <a:stretch/>
        </p:blipFill>
        <p:spPr>
          <a:xfrm>
            <a:off x="4770784" y="985859"/>
            <a:ext cx="3538331" cy="2037293"/>
          </a:xfrm>
          <a:prstGeom prst="rect">
            <a:avLst/>
          </a:prstGeom>
        </p:spPr>
      </p:pic>
      <p:sp>
        <p:nvSpPr>
          <p:cNvPr id="2" name="TextBox 1"/>
          <p:cNvSpPr txBox="1"/>
          <p:nvPr/>
        </p:nvSpPr>
        <p:spPr>
          <a:xfrm>
            <a:off x="469900" y="1225587"/>
            <a:ext cx="1657698" cy="1600438"/>
          </a:xfrm>
          <a:prstGeom prst="rect">
            <a:avLst/>
          </a:prstGeom>
          <a:noFill/>
        </p:spPr>
        <p:txBody>
          <a:bodyPr wrap="none" rtlCol="0">
            <a:spAutoFit/>
          </a:bodyPr>
          <a:lstStyle/>
          <a:p>
            <a:r>
              <a:rPr lang="en-US" sz="1400" dirty="0" smtClean="0"/>
              <a:t>Indicators:</a:t>
            </a:r>
          </a:p>
          <a:p>
            <a:endParaRPr lang="en-US" sz="1400" dirty="0"/>
          </a:p>
          <a:p>
            <a:r>
              <a:rPr lang="en-US" sz="1400" dirty="0" smtClean="0"/>
              <a:t>Overall good</a:t>
            </a:r>
            <a:br>
              <a:rPr lang="en-US" sz="1400" dirty="0" smtClean="0"/>
            </a:br>
            <a:r>
              <a:rPr lang="en-US" sz="1400" dirty="0" smtClean="0"/>
              <a:t>development, </a:t>
            </a:r>
            <a:br>
              <a:rPr lang="en-US" sz="1400" dirty="0" smtClean="0"/>
            </a:br>
            <a:r>
              <a:rPr lang="en-US" sz="1400" dirty="0" smtClean="0"/>
              <a:t>within expectations </a:t>
            </a:r>
          </a:p>
          <a:p>
            <a:endParaRPr lang="en-US" sz="1400" dirty="0"/>
          </a:p>
          <a:p>
            <a:endParaRPr lang="de-DE" sz="1400" dirty="0"/>
          </a:p>
        </p:txBody>
      </p:sp>
      <p:sp>
        <p:nvSpPr>
          <p:cNvPr id="3" name="TextBox 2"/>
          <p:cNvSpPr txBox="1"/>
          <p:nvPr/>
        </p:nvSpPr>
        <p:spPr>
          <a:xfrm>
            <a:off x="3011557" y="1786882"/>
            <a:ext cx="1071191" cy="307777"/>
          </a:xfrm>
          <a:prstGeom prst="rect">
            <a:avLst/>
          </a:prstGeom>
          <a:noFill/>
        </p:spPr>
        <p:txBody>
          <a:bodyPr wrap="none" rtlCol="0">
            <a:spAutoFit/>
          </a:bodyPr>
          <a:lstStyle/>
          <a:p>
            <a:r>
              <a:rPr lang="en-US" sz="1400" dirty="0" smtClean="0"/>
              <a:t>Publications</a:t>
            </a:r>
            <a:endParaRPr lang="de-DE" sz="1400" dirty="0"/>
          </a:p>
        </p:txBody>
      </p:sp>
      <p:sp>
        <p:nvSpPr>
          <p:cNvPr id="4" name="TextBox 3"/>
          <p:cNvSpPr txBox="1"/>
          <p:nvPr/>
        </p:nvSpPr>
        <p:spPr>
          <a:xfrm>
            <a:off x="3531169" y="2396314"/>
            <a:ext cx="1155637" cy="307777"/>
          </a:xfrm>
          <a:prstGeom prst="rect">
            <a:avLst/>
          </a:prstGeom>
          <a:noFill/>
        </p:spPr>
        <p:txBody>
          <a:bodyPr wrap="none" rtlCol="0">
            <a:spAutoFit/>
          </a:bodyPr>
          <a:lstStyle/>
          <a:p>
            <a:r>
              <a:rPr lang="en-US" sz="1400" dirty="0" smtClean="0"/>
              <a:t>FTE scientists</a:t>
            </a:r>
            <a:endParaRPr lang="de-DE" sz="1400" dirty="0"/>
          </a:p>
        </p:txBody>
      </p:sp>
      <p:cxnSp>
        <p:nvCxnSpPr>
          <p:cNvPr id="9" name="Straight Arrow Connector 8"/>
          <p:cNvCxnSpPr>
            <a:stCxn id="3" idx="3"/>
          </p:cNvCxnSpPr>
          <p:nvPr/>
        </p:nvCxnSpPr>
        <p:spPr bwMode="auto">
          <a:xfrm>
            <a:off x="4082748" y="1940771"/>
            <a:ext cx="2069575" cy="262403"/>
          </a:xfrm>
          <a:prstGeom prst="straightConnector1">
            <a:avLst/>
          </a:prstGeom>
          <a:noFill/>
          <a:ln w="9525" cap="flat" cmpd="sng" algn="ctr">
            <a:noFill/>
            <a:prstDash val="solid"/>
            <a:round/>
            <a:headEnd type="none" w="med" len="med"/>
            <a:tailEnd type="arrow"/>
          </a:ln>
          <a:effectLst/>
        </p:spPr>
      </p:cxnSp>
      <p:cxnSp>
        <p:nvCxnSpPr>
          <p:cNvPr id="11" name="Straight Arrow Connector 10"/>
          <p:cNvCxnSpPr>
            <a:stCxn id="3" idx="3"/>
          </p:cNvCxnSpPr>
          <p:nvPr/>
        </p:nvCxnSpPr>
        <p:spPr bwMode="auto">
          <a:xfrm>
            <a:off x="4082748" y="1940771"/>
            <a:ext cx="1880731" cy="262403"/>
          </a:xfrm>
          <a:prstGeom prst="straightConnector1">
            <a:avLst/>
          </a:prstGeom>
          <a:ln w="28575">
            <a:solidFill>
              <a:srgbClr val="FF0000"/>
            </a:solidFill>
            <a:headEnd type="none" w="med" len="med"/>
            <a:tailEnd type="arrow"/>
          </a:ln>
        </p:spPr>
        <p:style>
          <a:lnRef idx="1">
            <a:schemeClr val="accent4"/>
          </a:lnRef>
          <a:fillRef idx="0">
            <a:schemeClr val="accent4"/>
          </a:fillRef>
          <a:effectRef idx="0">
            <a:schemeClr val="accent4"/>
          </a:effectRef>
          <a:fontRef idx="minor">
            <a:schemeClr val="tx1"/>
          </a:fontRef>
        </p:style>
      </p:cxnSp>
      <p:cxnSp>
        <p:nvCxnSpPr>
          <p:cNvPr id="15" name="Straight Arrow Connector 14"/>
          <p:cNvCxnSpPr/>
          <p:nvPr/>
        </p:nvCxnSpPr>
        <p:spPr bwMode="auto">
          <a:xfrm>
            <a:off x="4724739" y="2550203"/>
            <a:ext cx="1030019" cy="0"/>
          </a:xfrm>
          <a:prstGeom prst="straightConnector1">
            <a:avLst/>
          </a:prstGeom>
          <a:ln w="28575">
            <a:solidFill>
              <a:srgbClr val="FF0000"/>
            </a:solidFill>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17" name="TextBox 16"/>
          <p:cNvSpPr txBox="1"/>
          <p:nvPr/>
        </p:nvSpPr>
        <p:spPr>
          <a:xfrm>
            <a:off x="3645344" y="2869265"/>
            <a:ext cx="998991" cy="307777"/>
          </a:xfrm>
          <a:prstGeom prst="rect">
            <a:avLst/>
          </a:prstGeom>
          <a:noFill/>
        </p:spPr>
        <p:txBody>
          <a:bodyPr wrap="none" rtlCol="0">
            <a:spAutoFit/>
          </a:bodyPr>
          <a:lstStyle/>
          <a:p>
            <a:r>
              <a:rPr lang="en-US" sz="1400" dirty="0" smtClean="0"/>
              <a:t>PhD theses</a:t>
            </a:r>
            <a:endParaRPr lang="de-DE" sz="1400" dirty="0"/>
          </a:p>
        </p:txBody>
      </p:sp>
      <p:cxnSp>
        <p:nvCxnSpPr>
          <p:cNvPr id="18" name="Straight Arrow Connector 17"/>
          <p:cNvCxnSpPr/>
          <p:nvPr/>
        </p:nvCxnSpPr>
        <p:spPr bwMode="auto">
          <a:xfrm flipV="1">
            <a:off x="4686806" y="2658718"/>
            <a:ext cx="1465517" cy="364436"/>
          </a:xfrm>
          <a:prstGeom prst="straightConnector1">
            <a:avLst/>
          </a:prstGeom>
          <a:ln w="28575">
            <a:solidFill>
              <a:srgbClr val="FF0000"/>
            </a:solidFill>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19" name="TextBox 18"/>
          <p:cNvSpPr txBox="1"/>
          <p:nvPr/>
        </p:nvSpPr>
        <p:spPr>
          <a:xfrm>
            <a:off x="5490436" y="3337891"/>
            <a:ext cx="2704651" cy="1169551"/>
          </a:xfrm>
          <a:prstGeom prst="rect">
            <a:avLst/>
          </a:prstGeom>
          <a:noFill/>
        </p:spPr>
        <p:txBody>
          <a:bodyPr wrap="none" rtlCol="0">
            <a:spAutoFit/>
          </a:bodyPr>
          <a:lstStyle/>
          <a:p>
            <a:r>
              <a:rPr lang="en-US" sz="1400" dirty="0" smtClean="0"/>
              <a:t>Still funding below proposal</a:t>
            </a:r>
          </a:p>
          <a:p>
            <a:endParaRPr lang="en-US" sz="1400" dirty="0"/>
          </a:p>
          <a:p>
            <a:pPr marL="285750" indent="-285750">
              <a:buFont typeface="Arial" panose="020B0604020202020204" pitchFamily="34" charset="0"/>
              <a:buChar char="•"/>
            </a:pPr>
            <a:r>
              <a:rPr lang="en-US" sz="1400" dirty="0" smtClean="0"/>
              <a:t>Redirect funds to XFEL</a:t>
            </a:r>
          </a:p>
          <a:p>
            <a:pPr marL="285750" indent="-285750">
              <a:buFont typeface="Arial" panose="020B0604020202020204" pitchFamily="34" charset="0"/>
              <a:buChar char="•"/>
            </a:pPr>
            <a:r>
              <a:rPr lang="en-US" sz="1400" dirty="0" smtClean="0"/>
              <a:t>Delay for </a:t>
            </a:r>
            <a:r>
              <a:rPr lang="en-US" sz="1400" dirty="0" smtClean="0">
                <a:solidFill>
                  <a:schemeClr val="tx1"/>
                </a:solidFill>
              </a:rPr>
              <a:t>bERLinPro</a:t>
            </a:r>
          </a:p>
          <a:p>
            <a:pPr marL="285750" indent="-285750">
              <a:buFont typeface="Arial" panose="020B0604020202020204" pitchFamily="34" charset="0"/>
              <a:buChar char="•"/>
            </a:pPr>
            <a:r>
              <a:rPr lang="en-US" sz="1400" dirty="0" smtClean="0">
                <a:solidFill>
                  <a:schemeClr val="tx1"/>
                </a:solidFill>
              </a:rPr>
              <a:t>Shifts from personnel to invest</a:t>
            </a:r>
            <a:endParaRPr lang="de-DE" sz="1400" dirty="0">
              <a:solidFill>
                <a:schemeClr val="tx1"/>
              </a:solidFill>
            </a:endParaRPr>
          </a:p>
        </p:txBody>
      </p:sp>
    </p:spTree>
    <p:extLst>
      <p:ext uri="{BB962C8B-B14F-4D97-AF65-F5344CB8AC3E}">
        <p14:creationId xmlns:p14="http://schemas.microsoft.com/office/powerpoint/2010/main" val="2787146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Program development: Milestones</a:t>
            </a:r>
            <a:endParaRPr lang="de-DE" dirty="0"/>
          </a:p>
        </p:txBody>
      </p:sp>
      <p:sp>
        <p:nvSpPr>
          <p:cNvPr id="4" name="Slide Number Placeholder 3"/>
          <p:cNvSpPr>
            <a:spLocks noGrp="1"/>
          </p:cNvSpPr>
          <p:nvPr>
            <p:ph type="sldNum" sz="quarter" idx="10"/>
          </p:nvPr>
        </p:nvSpPr>
        <p:spPr/>
        <p:txBody>
          <a:bodyPr/>
          <a:lstStyle/>
          <a:p>
            <a:pPr>
              <a:defRPr/>
            </a:pPr>
            <a:r>
              <a:rPr lang="de-DE" smtClean="0"/>
              <a:t>SEITE </a:t>
            </a:r>
            <a:fld id="{FBAD315E-C1F2-4EB3-BCB1-13B1E79CAF54}" type="slidenum">
              <a:rPr lang="de-DE" smtClean="0"/>
              <a:pPr>
                <a:defRPr/>
              </a:pPr>
              <a:t>7</a:t>
            </a:fld>
            <a:endParaRPr lang="de-DE"/>
          </a:p>
        </p:txBody>
      </p:sp>
      <p:sp>
        <p:nvSpPr>
          <p:cNvPr id="7" name="TextBox 6"/>
          <p:cNvSpPr txBox="1"/>
          <p:nvPr/>
        </p:nvSpPr>
        <p:spPr>
          <a:xfrm>
            <a:off x="4885174" y="1246445"/>
            <a:ext cx="1330301" cy="307777"/>
          </a:xfrm>
          <a:prstGeom prst="rect">
            <a:avLst/>
          </a:prstGeom>
          <a:noFill/>
        </p:spPr>
        <p:txBody>
          <a:bodyPr wrap="none" rtlCol="0">
            <a:spAutoFit/>
          </a:bodyPr>
          <a:lstStyle/>
          <a:p>
            <a:r>
              <a:rPr lang="en-US" sz="1400" dirty="0" smtClean="0"/>
              <a:t>ARD milestones</a:t>
            </a:r>
            <a:endParaRPr lang="de-DE" sz="1400" dirty="0"/>
          </a:p>
        </p:txBody>
      </p:sp>
      <p:sp>
        <p:nvSpPr>
          <p:cNvPr id="15" name="TextBox 14"/>
          <p:cNvSpPr txBox="1"/>
          <p:nvPr/>
        </p:nvSpPr>
        <p:spPr>
          <a:xfrm>
            <a:off x="455077" y="2614317"/>
            <a:ext cx="1295355" cy="307777"/>
          </a:xfrm>
          <a:prstGeom prst="rect">
            <a:avLst/>
          </a:prstGeom>
          <a:noFill/>
        </p:spPr>
        <p:txBody>
          <a:bodyPr wrap="none" rtlCol="0">
            <a:spAutoFit/>
          </a:bodyPr>
          <a:lstStyle/>
          <a:p>
            <a:r>
              <a:rPr lang="en-US" sz="1400" dirty="0" smtClean="0"/>
              <a:t>DTS milestones</a:t>
            </a:r>
            <a:endParaRPr lang="de-DE" sz="1400" dirty="0"/>
          </a:p>
        </p:txBody>
      </p:sp>
      <p:sp>
        <p:nvSpPr>
          <p:cNvPr id="13" name="TextBox 12"/>
          <p:cNvSpPr txBox="1"/>
          <p:nvPr/>
        </p:nvSpPr>
        <p:spPr>
          <a:xfrm>
            <a:off x="562177" y="1313209"/>
            <a:ext cx="3055452" cy="1169551"/>
          </a:xfrm>
          <a:prstGeom prst="rect">
            <a:avLst/>
          </a:prstGeom>
          <a:noFill/>
        </p:spPr>
        <p:txBody>
          <a:bodyPr wrap="none" rtlCol="0">
            <a:spAutoFit/>
          </a:bodyPr>
          <a:lstStyle/>
          <a:p>
            <a:r>
              <a:rPr lang="en-US" sz="1400" dirty="0" smtClean="0"/>
              <a:t>Monitoring of program milestones</a:t>
            </a:r>
          </a:p>
          <a:p>
            <a:endParaRPr lang="en-US" sz="1400" dirty="0"/>
          </a:p>
          <a:p>
            <a:pPr marL="285750" indent="-285750">
              <a:buFont typeface="Arial" panose="020B0604020202020204" pitchFamily="34" charset="0"/>
              <a:buChar char="•"/>
            </a:pPr>
            <a:r>
              <a:rPr lang="en-US" sz="1400" dirty="0" smtClean="0"/>
              <a:t>About 100 milestones ARD and DTS</a:t>
            </a:r>
          </a:p>
          <a:p>
            <a:pPr marL="285750" indent="-285750">
              <a:buFont typeface="Arial" panose="020B0604020202020204" pitchFamily="34" charset="0"/>
              <a:buChar char="•"/>
            </a:pPr>
            <a:r>
              <a:rPr lang="en-US" sz="1400" dirty="0" smtClean="0"/>
              <a:t>Show average degree of readiness</a:t>
            </a:r>
          </a:p>
          <a:p>
            <a:pPr marL="285750" indent="-285750">
              <a:buFont typeface="Arial" panose="020B0604020202020204" pitchFamily="34" charset="0"/>
              <a:buChar char="•"/>
            </a:pPr>
            <a:r>
              <a:rPr lang="en-US" sz="1400" dirty="0" smtClean="0"/>
              <a:t>Overall good progress is visible</a:t>
            </a:r>
            <a:endParaRPr lang="de-DE" sz="1400" dirty="0"/>
          </a:p>
        </p:txBody>
      </p:sp>
      <p:pic>
        <p:nvPicPr>
          <p:cNvPr id="103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691" y="2936215"/>
            <a:ext cx="3835896" cy="1921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1361" y="1555547"/>
            <a:ext cx="4184674" cy="209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8116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eaLnBrk="1" hangingPunct="1"/>
            <a:r>
              <a:rPr lang="en-US" sz="2800" dirty="0" smtClean="0">
                <a:latin typeface="Arial" pitchFamily="34" charset="0"/>
                <a:ea typeface="ＭＳ Ｐゴシック" pitchFamily="34" charset="-128"/>
                <a:cs typeface="Arial" pitchFamily="34" charset="0"/>
              </a:rPr>
              <a:t>Strategic Recommendations</a:t>
            </a:r>
            <a:endParaRPr lang="de-DE" dirty="0" smtClean="0">
              <a:solidFill>
                <a:srgbClr val="0000FF"/>
              </a:solidFill>
              <a:latin typeface="Arial" pitchFamily="34" charset="0"/>
              <a:ea typeface="ＭＳ Ｐゴシック" pitchFamily="34" charset="-128"/>
              <a:cs typeface="Arial" pitchFamily="34" charset="0"/>
            </a:endParaRPr>
          </a:p>
        </p:txBody>
      </p:sp>
      <p:sp>
        <p:nvSpPr>
          <p:cNvPr id="30723"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515151"/>
                </a:solidFill>
                <a:latin typeface="Arial" pitchFamily="34" charset="0"/>
                <a:ea typeface="ＭＳ Ｐゴシック" pitchFamily="34" charset="-128"/>
              </a:defRPr>
            </a:lvl1pPr>
            <a:lvl2pPr marL="742950" indent="-285750" eaLnBrk="0" hangingPunct="0">
              <a:defRPr sz="2400">
                <a:solidFill>
                  <a:srgbClr val="515151"/>
                </a:solidFill>
                <a:latin typeface="Arial" pitchFamily="34" charset="0"/>
                <a:ea typeface="ＭＳ Ｐゴシック" pitchFamily="34" charset="-128"/>
              </a:defRPr>
            </a:lvl2pPr>
            <a:lvl3pPr marL="1143000" indent="-228600" eaLnBrk="0" hangingPunct="0">
              <a:defRPr sz="2400">
                <a:solidFill>
                  <a:srgbClr val="515151"/>
                </a:solidFill>
                <a:latin typeface="Arial" pitchFamily="34" charset="0"/>
                <a:ea typeface="ＭＳ Ｐゴシック" pitchFamily="34" charset="-128"/>
              </a:defRPr>
            </a:lvl3pPr>
            <a:lvl4pPr marL="1600200" indent="-228600" eaLnBrk="0" hangingPunct="0">
              <a:defRPr sz="2400">
                <a:solidFill>
                  <a:srgbClr val="515151"/>
                </a:solidFill>
                <a:latin typeface="Arial" pitchFamily="34" charset="0"/>
                <a:ea typeface="ＭＳ Ｐゴシック" pitchFamily="34" charset="-128"/>
              </a:defRPr>
            </a:lvl4pPr>
            <a:lvl5pPr marL="2057400" indent="-228600" eaLnBrk="0" hangingPunct="0">
              <a:defRPr sz="2400">
                <a:solidFill>
                  <a:srgbClr val="51515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rgbClr val="515151"/>
                </a:solidFill>
                <a:latin typeface="Arial" pitchFamily="34" charset="0"/>
                <a:ea typeface="ＭＳ Ｐゴシック" pitchFamily="34" charset="-128"/>
              </a:defRPr>
            </a:lvl9pPr>
          </a:lstStyle>
          <a:p>
            <a:pPr eaLnBrk="1" hangingPunct="1"/>
            <a:r>
              <a:rPr lang="de-DE" sz="800" smtClean="0">
                <a:solidFill>
                  <a:srgbClr val="FFFFFF"/>
                </a:solidFill>
                <a:cs typeface="Arial" pitchFamily="34" charset="0"/>
              </a:rPr>
              <a:t>SEITE </a:t>
            </a:r>
            <a:fld id="{31D67FB6-A5A3-4F77-A72E-BE530B928B9F}" type="slidenum">
              <a:rPr lang="de-DE" sz="800" smtClean="0">
                <a:solidFill>
                  <a:srgbClr val="FFFFFF"/>
                </a:solidFill>
                <a:cs typeface="Arial" pitchFamily="34" charset="0"/>
              </a:rPr>
              <a:pPr eaLnBrk="1" hangingPunct="1"/>
              <a:t>8</a:t>
            </a:fld>
            <a:endParaRPr lang="de-DE" sz="800" smtClean="0">
              <a:solidFill>
                <a:srgbClr val="FFFFFF"/>
              </a:solidFill>
              <a:cs typeface="Arial" pitchFamily="34" charset="0"/>
            </a:endParaRPr>
          </a:p>
        </p:txBody>
      </p:sp>
      <p:cxnSp>
        <p:nvCxnSpPr>
          <p:cNvPr id="8" name="Gerade Verbindung 7"/>
          <p:cNvCxnSpPr/>
          <p:nvPr/>
        </p:nvCxnSpPr>
        <p:spPr>
          <a:xfrm>
            <a:off x="469900" y="818886"/>
            <a:ext cx="8191500" cy="1323"/>
          </a:xfrm>
          <a:prstGeom prst="line">
            <a:avLst/>
          </a:prstGeom>
          <a:ln w="9525">
            <a:solidFill>
              <a:srgbClr val="0047B9"/>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15127" y="1128156"/>
            <a:ext cx="5920147" cy="1600438"/>
          </a:xfrm>
          <a:prstGeom prst="rect">
            <a:avLst/>
          </a:prstGeom>
          <a:noFill/>
        </p:spPr>
        <p:txBody>
          <a:bodyPr wrap="none" rtlCol="0">
            <a:spAutoFit/>
          </a:bodyPr>
          <a:lstStyle/>
          <a:p>
            <a:r>
              <a:rPr lang="en-US" sz="1400" dirty="0" smtClean="0">
                <a:solidFill>
                  <a:schemeClr val="accent2"/>
                </a:solidFill>
              </a:rPr>
              <a:t>ARD: Stress </a:t>
            </a:r>
            <a:r>
              <a:rPr lang="en-US" sz="1400" dirty="0">
                <a:solidFill>
                  <a:schemeClr val="accent2"/>
                </a:solidFill>
              </a:rPr>
              <a:t>Plasma Acceleration: </a:t>
            </a:r>
          </a:p>
          <a:p>
            <a:pPr marL="285750" indent="-285750">
              <a:buFont typeface="Arial" panose="020B0604020202020204" pitchFamily="34" charset="0"/>
              <a:buChar char="•"/>
            </a:pPr>
            <a:r>
              <a:rPr lang="en-US" sz="1400" dirty="0" smtClean="0"/>
              <a:t>Significant progress in plasma acceleration</a:t>
            </a:r>
          </a:p>
          <a:p>
            <a:pPr marL="742950" lvl="1" indent="-285750">
              <a:buFont typeface="Arial" panose="020B0604020202020204" pitchFamily="34" charset="0"/>
              <a:buChar char="•"/>
            </a:pPr>
            <a:r>
              <a:rPr lang="en-US" sz="1400" dirty="0" smtClean="0"/>
              <a:t>FLASH Forward, LUX are reaching ready-state</a:t>
            </a:r>
          </a:p>
          <a:p>
            <a:pPr marL="742950" lvl="1" indent="-285750">
              <a:buFont typeface="Arial" panose="020B0604020202020204" pitchFamily="34" charset="0"/>
              <a:buChar char="•"/>
            </a:pPr>
            <a:r>
              <a:rPr lang="en-US" sz="1400" dirty="0" smtClean="0"/>
              <a:t>Intense effort at many labs</a:t>
            </a:r>
          </a:p>
          <a:p>
            <a:pPr marL="742950" lvl="1" indent="-285750">
              <a:buFont typeface="Arial" panose="020B0604020202020204" pitchFamily="34" charset="0"/>
              <a:buChar char="•"/>
            </a:pPr>
            <a:r>
              <a:rPr lang="en-US" sz="1400" dirty="0" smtClean="0"/>
              <a:t>Athena </a:t>
            </a:r>
            <a:r>
              <a:rPr lang="en-US" sz="1400" dirty="0"/>
              <a:t>proposal was not prioritized within Helmholtz</a:t>
            </a:r>
          </a:p>
          <a:p>
            <a:pPr marL="1200150" lvl="2" indent="-285750">
              <a:buFont typeface="Arial" panose="020B0604020202020204" pitchFamily="34" charset="0"/>
              <a:buChar char="•"/>
            </a:pPr>
            <a:r>
              <a:rPr lang="en-US" sz="1400" dirty="0"/>
              <a:t>Program and Matter is discussing the next steps </a:t>
            </a:r>
            <a:r>
              <a:rPr lang="en-US" sz="1400" dirty="0" smtClean="0"/>
              <a:t>how </a:t>
            </a:r>
            <a:r>
              <a:rPr lang="en-US" sz="1400" dirty="0"/>
              <a:t>to </a:t>
            </a:r>
            <a:r>
              <a:rPr lang="en-US" sz="1400" dirty="0" smtClean="0"/>
              <a:t>adjust</a:t>
            </a:r>
            <a:endParaRPr lang="en-US" sz="1400" dirty="0"/>
          </a:p>
          <a:p>
            <a:pPr lvl="1"/>
            <a:endParaRPr lang="en-US" sz="1400" dirty="0"/>
          </a:p>
        </p:txBody>
      </p:sp>
      <p:sp>
        <p:nvSpPr>
          <p:cNvPr id="5" name="TextBox 4"/>
          <p:cNvSpPr txBox="1"/>
          <p:nvPr/>
        </p:nvSpPr>
        <p:spPr>
          <a:xfrm>
            <a:off x="315127" y="2929508"/>
            <a:ext cx="6203173" cy="2031325"/>
          </a:xfrm>
          <a:prstGeom prst="rect">
            <a:avLst/>
          </a:prstGeom>
          <a:noFill/>
        </p:spPr>
        <p:txBody>
          <a:bodyPr wrap="none" rtlCol="0">
            <a:spAutoFit/>
          </a:bodyPr>
          <a:lstStyle/>
          <a:p>
            <a:r>
              <a:rPr lang="en-US" sz="1400" dirty="0" smtClean="0">
                <a:solidFill>
                  <a:schemeClr val="accent2"/>
                </a:solidFill>
              </a:rPr>
              <a:t>DTS shall develop a shared infrastructure:</a:t>
            </a:r>
          </a:p>
          <a:p>
            <a:pPr marL="285750" indent="-285750">
              <a:buFont typeface="Arial" panose="020B0604020202020204" pitchFamily="34" charset="0"/>
              <a:buChar char="•"/>
            </a:pPr>
            <a:r>
              <a:rPr lang="en-US" sz="1400" dirty="0" smtClean="0"/>
              <a:t>Intense discussions on a distributed detector laboratory (DDL) shared between</a:t>
            </a:r>
            <a:br>
              <a:rPr lang="en-US" sz="1400" dirty="0" smtClean="0"/>
            </a:br>
            <a:r>
              <a:rPr lang="en-US" sz="1400" dirty="0" smtClean="0"/>
              <a:t>the partners of DTS</a:t>
            </a:r>
          </a:p>
          <a:p>
            <a:pPr marL="285750" indent="-285750">
              <a:buFont typeface="Arial" panose="020B0604020202020204" pitchFamily="34" charset="0"/>
              <a:buChar char="•"/>
            </a:pPr>
            <a:r>
              <a:rPr lang="en-US" sz="1400" dirty="0" smtClean="0"/>
              <a:t>Clear view is developing on focus points</a:t>
            </a:r>
          </a:p>
          <a:p>
            <a:pPr marL="742950" lvl="1" indent="-285750">
              <a:buFont typeface="Arial" panose="020B0604020202020204" pitchFamily="34" charset="0"/>
              <a:buChar char="•"/>
            </a:pPr>
            <a:r>
              <a:rPr lang="en-US" sz="1400" dirty="0" smtClean="0"/>
              <a:t>Common post processing facility</a:t>
            </a:r>
          </a:p>
          <a:p>
            <a:pPr marL="742950" lvl="1" indent="-285750">
              <a:buFont typeface="Arial" panose="020B0604020202020204" pitchFamily="34" charset="0"/>
              <a:buChar char="•"/>
            </a:pPr>
            <a:r>
              <a:rPr lang="en-US" sz="1400" dirty="0" smtClean="0"/>
              <a:t>Common facility to produce cryogenic detectors</a:t>
            </a:r>
          </a:p>
          <a:p>
            <a:pPr marL="742950" lvl="1" indent="-285750">
              <a:buFont typeface="Arial" panose="020B0604020202020204" pitchFamily="34" charset="0"/>
              <a:buChar char="•"/>
            </a:pPr>
            <a:r>
              <a:rPr lang="en-US" sz="1400" dirty="0" smtClean="0"/>
              <a:t>Sharing of test facilities </a:t>
            </a:r>
          </a:p>
          <a:p>
            <a:pPr marL="742950" lvl="1"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Details are being worked out, funding is unclear</a:t>
            </a:r>
            <a:endParaRPr lang="en-US" sz="1400" dirty="0"/>
          </a:p>
        </p:txBody>
      </p:sp>
    </p:spTree>
    <p:extLst>
      <p:ext uri="{BB962C8B-B14F-4D97-AF65-F5344CB8AC3E}">
        <p14:creationId xmlns:p14="http://schemas.microsoft.com/office/powerpoint/2010/main" val="15797980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Infrastructures</a:t>
            </a:r>
            <a:endParaRPr lang="de-DE" dirty="0"/>
          </a:p>
        </p:txBody>
      </p:sp>
      <p:grpSp>
        <p:nvGrpSpPr>
          <p:cNvPr id="3" name="Group 2"/>
          <p:cNvGrpSpPr/>
          <p:nvPr/>
        </p:nvGrpSpPr>
        <p:grpSpPr>
          <a:xfrm>
            <a:off x="611558" y="1129308"/>
            <a:ext cx="6973327" cy="3834427"/>
            <a:chOff x="611558" y="1129308"/>
            <a:chExt cx="6973327" cy="3834427"/>
          </a:xfrm>
        </p:grpSpPr>
        <p:sp>
          <p:nvSpPr>
            <p:cNvPr id="6" name="TextBox 5"/>
            <p:cNvSpPr txBox="1"/>
            <p:nvPr/>
          </p:nvSpPr>
          <p:spPr>
            <a:xfrm>
              <a:off x="611558" y="1655246"/>
              <a:ext cx="2684261" cy="892552"/>
            </a:xfrm>
            <a:prstGeom prst="rect">
              <a:avLst/>
            </a:prstGeom>
            <a:noFill/>
          </p:spPr>
          <p:txBody>
            <a:bodyPr wrap="none" rtlCol="0">
              <a:spAutoFit/>
            </a:bodyPr>
            <a:lstStyle/>
            <a:p>
              <a:r>
                <a:rPr lang="en-US" sz="1400" dirty="0" smtClean="0"/>
                <a:t>ATHENA</a:t>
              </a:r>
            </a:p>
            <a:p>
              <a:endParaRPr lang="en-US" sz="1400" dirty="0"/>
            </a:p>
            <a:p>
              <a:r>
                <a:rPr lang="en-US" sz="1200" dirty="0" smtClean="0"/>
                <a:t>a distributed infrastructure for </a:t>
              </a:r>
              <a:br>
                <a:rPr lang="en-US" sz="1200" dirty="0" smtClean="0"/>
              </a:br>
              <a:r>
                <a:rPr lang="en-US" sz="1200" dirty="0" smtClean="0"/>
                <a:t>plasma wake-field acceleration research</a:t>
              </a:r>
              <a:endParaRPr lang="de-DE" sz="1200" dirty="0"/>
            </a:p>
          </p:txBody>
        </p:sp>
        <p:sp>
          <p:nvSpPr>
            <p:cNvPr id="7" name="TextBox 6"/>
            <p:cNvSpPr txBox="1"/>
            <p:nvPr/>
          </p:nvSpPr>
          <p:spPr>
            <a:xfrm>
              <a:off x="5148064" y="1646891"/>
              <a:ext cx="2436821" cy="1261884"/>
            </a:xfrm>
            <a:prstGeom prst="rect">
              <a:avLst/>
            </a:prstGeom>
            <a:noFill/>
          </p:spPr>
          <p:txBody>
            <a:bodyPr wrap="none" rtlCol="0">
              <a:spAutoFit/>
            </a:bodyPr>
            <a:lstStyle/>
            <a:p>
              <a:r>
                <a:rPr lang="en-US" sz="1400" dirty="0" smtClean="0"/>
                <a:t>DDL</a:t>
              </a:r>
            </a:p>
            <a:p>
              <a:endParaRPr lang="en-US" sz="1400" dirty="0"/>
            </a:p>
            <a:p>
              <a:r>
                <a:rPr lang="en-US" sz="1200" dirty="0" smtClean="0"/>
                <a:t>A distributed detector laboratory</a:t>
              </a:r>
              <a:r>
                <a:rPr lang="de-DE" sz="1200" dirty="0" smtClean="0"/>
                <a:t/>
              </a:r>
              <a:br>
                <a:rPr lang="de-DE" sz="1200" dirty="0" smtClean="0"/>
              </a:br>
              <a:r>
                <a:rPr lang="de-DE" sz="1200" dirty="0" err="1" smtClean="0"/>
                <a:t>providing</a:t>
              </a:r>
              <a:r>
                <a:rPr lang="de-DE" sz="1200" dirty="0" smtClean="0"/>
                <a:t> </a:t>
              </a:r>
              <a:r>
                <a:rPr lang="de-DE" sz="1200" dirty="0" err="1" smtClean="0"/>
                <a:t>technologies</a:t>
              </a:r>
              <a:r>
                <a:rPr lang="de-DE" sz="1200" dirty="0" smtClean="0"/>
                <a:t> </a:t>
              </a:r>
              <a:r>
                <a:rPr lang="de-DE" sz="1200" dirty="0" err="1" smtClean="0"/>
                <a:t>and</a:t>
              </a:r>
              <a:r>
                <a:rPr lang="de-DE" sz="1200" dirty="0" smtClean="0"/>
                <a:t> </a:t>
              </a:r>
              <a:r>
                <a:rPr lang="de-DE" sz="1200" dirty="0" err="1" smtClean="0"/>
                <a:t>facilities</a:t>
              </a:r>
              <a:r>
                <a:rPr lang="de-DE" sz="1200" dirty="0" smtClean="0"/>
                <a:t/>
              </a:r>
              <a:br>
                <a:rPr lang="de-DE" sz="1200" dirty="0" smtClean="0"/>
              </a:br>
              <a:r>
                <a:rPr lang="de-DE" sz="1200" dirty="0" err="1" smtClean="0"/>
                <a:t>to</a:t>
              </a:r>
              <a:r>
                <a:rPr lang="de-DE" sz="1200" dirty="0" smtClean="0"/>
                <a:t> all </a:t>
              </a:r>
              <a:r>
                <a:rPr lang="de-DE" sz="1200" dirty="0" err="1" smtClean="0"/>
                <a:t>partners</a:t>
              </a:r>
              <a:r>
                <a:rPr lang="de-DE" sz="1200" dirty="0" smtClean="0"/>
                <a:t> </a:t>
              </a:r>
              <a:r>
                <a:rPr lang="de-DE" sz="1200" dirty="0" err="1" smtClean="0"/>
                <a:t>for</a:t>
              </a:r>
              <a:r>
                <a:rPr lang="de-DE" sz="1200" dirty="0" smtClean="0"/>
                <a:t> optimal </a:t>
              </a:r>
              <a:r>
                <a:rPr lang="de-DE" sz="1200" dirty="0" err="1" smtClean="0"/>
                <a:t>synergies</a:t>
              </a:r>
              <a:r>
                <a:rPr lang="de-DE" sz="1200" dirty="0" smtClean="0"/>
                <a:t> </a:t>
              </a:r>
              <a:br>
                <a:rPr lang="de-DE" sz="1200" dirty="0" smtClean="0"/>
              </a:br>
              <a:r>
                <a:rPr lang="de-DE" sz="1200" dirty="0" err="1" smtClean="0"/>
                <a:t>and</a:t>
              </a:r>
              <a:r>
                <a:rPr lang="de-DE" sz="1200" dirty="0" smtClean="0"/>
                <a:t> </a:t>
              </a:r>
              <a:r>
                <a:rPr lang="de-DE" sz="1200" dirty="0" err="1" smtClean="0"/>
                <a:t>common</a:t>
              </a:r>
              <a:r>
                <a:rPr lang="de-DE" sz="1200" dirty="0" smtClean="0"/>
                <a:t> </a:t>
              </a:r>
              <a:r>
                <a:rPr lang="de-DE" sz="1200" dirty="0" err="1" smtClean="0"/>
                <a:t>benefit</a:t>
              </a:r>
              <a:r>
                <a:rPr lang="de-DE" sz="1200" dirty="0" smtClean="0"/>
                <a:t>. </a:t>
              </a:r>
              <a:endParaRPr lang="en-US" sz="1200" dirty="0" smtClean="0"/>
            </a:p>
          </p:txBody>
        </p:sp>
        <p:sp>
          <p:nvSpPr>
            <p:cNvPr id="8" name="TextBox 7"/>
            <p:cNvSpPr txBox="1"/>
            <p:nvPr/>
          </p:nvSpPr>
          <p:spPr>
            <a:xfrm>
              <a:off x="683568" y="2985426"/>
              <a:ext cx="2687146" cy="646331"/>
            </a:xfrm>
            <a:prstGeom prst="rect">
              <a:avLst/>
            </a:prstGeom>
            <a:noFill/>
          </p:spPr>
          <p:txBody>
            <a:bodyPr wrap="none" rtlCol="0">
              <a:spAutoFit/>
            </a:bodyPr>
            <a:lstStyle/>
            <a:p>
              <a:r>
                <a:rPr lang="en-US" sz="1200" dirty="0" smtClean="0"/>
                <a:t>Proposal has not been prioritized</a:t>
              </a:r>
              <a:br>
                <a:rPr lang="en-US" sz="1200" dirty="0" smtClean="0"/>
              </a:br>
              <a:endParaRPr lang="en-US" sz="1200" dirty="0"/>
            </a:p>
            <a:p>
              <a:r>
                <a:rPr lang="en-US" sz="1200" dirty="0" smtClean="0"/>
                <a:t>New reduced proposal being prepared </a:t>
              </a:r>
              <a:endParaRPr lang="de-DE" sz="1200" dirty="0"/>
            </a:p>
          </p:txBody>
        </p:sp>
        <p:sp>
          <p:nvSpPr>
            <p:cNvPr id="9" name="TextBox 8"/>
            <p:cNvSpPr txBox="1"/>
            <p:nvPr/>
          </p:nvSpPr>
          <p:spPr>
            <a:xfrm>
              <a:off x="5148064" y="3073524"/>
              <a:ext cx="2112117" cy="461665"/>
            </a:xfrm>
            <a:prstGeom prst="rect">
              <a:avLst/>
            </a:prstGeom>
            <a:noFill/>
          </p:spPr>
          <p:txBody>
            <a:bodyPr wrap="none" rtlCol="0">
              <a:spAutoFit/>
            </a:bodyPr>
            <a:lstStyle/>
            <a:p>
              <a:r>
                <a:rPr lang="en-US" sz="1200" dirty="0" smtClean="0"/>
                <a:t>Proposal is being worked on, </a:t>
              </a:r>
              <a:br>
                <a:rPr lang="en-US" sz="1200" dirty="0" smtClean="0"/>
              </a:br>
              <a:r>
                <a:rPr lang="en-US" sz="1200" dirty="0" smtClean="0"/>
                <a:t>submission etc. to be decided. </a:t>
              </a:r>
              <a:endParaRPr lang="de-DE" sz="1200" dirty="0"/>
            </a:p>
          </p:txBody>
        </p:sp>
        <p:sp>
          <p:nvSpPr>
            <p:cNvPr id="10" name="TextBox 9"/>
            <p:cNvSpPr txBox="1"/>
            <p:nvPr/>
          </p:nvSpPr>
          <p:spPr>
            <a:xfrm>
              <a:off x="1655356" y="1129308"/>
              <a:ext cx="497252" cy="307777"/>
            </a:xfrm>
            <a:prstGeom prst="rect">
              <a:avLst/>
            </a:prstGeom>
            <a:solidFill>
              <a:srgbClr val="FFFF00"/>
            </a:solidFill>
          </p:spPr>
          <p:txBody>
            <a:bodyPr wrap="none" rtlCol="0">
              <a:spAutoFit/>
            </a:bodyPr>
            <a:lstStyle/>
            <a:p>
              <a:r>
                <a:rPr lang="en-US" sz="1400" dirty="0" smtClean="0"/>
                <a:t>ARD</a:t>
              </a:r>
              <a:endParaRPr lang="de-DE" sz="1400" dirty="0"/>
            </a:p>
          </p:txBody>
        </p:sp>
        <p:sp>
          <p:nvSpPr>
            <p:cNvPr id="11" name="TextBox 10"/>
            <p:cNvSpPr txBox="1"/>
            <p:nvPr/>
          </p:nvSpPr>
          <p:spPr>
            <a:xfrm>
              <a:off x="6084168" y="1142835"/>
              <a:ext cx="462306" cy="307777"/>
            </a:xfrm>
            <a:prstGeom prst="rect">
              <a:avLst/>
            </a:prstGeom>
            <a:solidFill>
              <a:srgbClr val="FFFF00"/>
            </a:solidFill>
          </p:spPr>
          <p:txBody>
            <a:bodyPr wrap="none" rtlCol="0">
              <a:spAutoFit/>
            </a:bodyPr>
            <a:lstStyle/>
            <a:p>
              <a:r>
                <a:rPr lang="en-US" sz="1400" dirty="0" smtClean="0"/>
                <a:t>DTS</a:t>
              </a:r>
              <a:endParaRPr lang="de-DE" sz="1400" dirty="0"/>
            </a:p>
          </p:txBody>
        </p:sp>
        <p:sp>
          <p:nvSpPr>
            <p:cNvPr id="12" name="TextBox 11"/>
            <p:cNvSpPr txBox="1"/>
            <p:nvPr/>
          </p:nvSpPr>
          <p:spPr>
            <a:xfrm>
              <a:off x="1903982" y="4009628"/>
              <a:ext cx="4964308" cy="954107"/>
            </a:xfrm>
            <a:prstGeom prst="rect">
              <a:avLst/>
            </a:prstGeom>
            <a:noFill/>
          </p:spPr>
          <p:txBody>
            <a:bodyPr wrap="none" rtlCol="0">
              <a:spAutoFit/>
            </a:bodyPr>
            <a:lstStyle/>
            <a:p>
              <a:r>
                <a:rPr lang="en-US" sz="1400" dirty="0" smtClean="0"/>
                <a:t>We need to re-discuss how to position MT in this area</a:t>
              </a:r>
            </a:p>
            <a:p>
              <a:endParaRPr lang="en-US" sz="1400" dirty="0"/>
            </a:p>
            <a:p>
              <a:r>
                <a:rPr lang="en-US" sz="1400" dirty="0" smtClean="0"/>
                <a:t>I would propose that we discuss and decide within MT a coherent</a:t>
              </a:r>
              <a:br>
                <a:rPr lang="en-US" sz="1400" dirty="0" smtClean="0"/>
              </a:br>
              <a:r>
                <a:rPr lang="en-US" sz="1400" dirty="0" smtClean="0"/>
                <a:t>approach to this, which </a:t>
              </a:r>
              <a:r>
                <a:rPr lang="en-US" sz="1400" dirty="0" err="1" smtClean="0"/>
                <a:t>minimises</a:t>
              </a:r>
              <a:r>
                <a:rPr lang="en-US" sz="1400" dirty="0" smtClean="0"/>
                <a:t> negative interference.</a:t>
              </a:r>
              <a:endParaRPr lang="de-DE" sz="1400" dirty="0"/>
            </a:p>
          </p:txBody>
        </p:sp>
      </p:grpSp>
    </p:spTree>
    <p:extLst>
      <p:ext uri="{BB962C8B-B14F-4D97-AF65-F5344CB8AC3E}">
        <p14:creationId xmlns:p14="http://schemas.microsoft.com/office/powerpoint/2010/main" val="427244185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1057</Words>
  <Application>Microsoft Office PowerPoint</Application>
  <PresentationFormat>On-screen Show (16:10)</PresentationFormat>
  <Paragraphs>189</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1_Office Theme</vt:lpstr>
      <vt:lpstr>MT Management Meeting</vt:lpstr>
      <vt:lpstr>Strategy Paper I</vt:lpstr>
      <vt:lpstr>Strategy Paper II</vt:lpstr>
      <vt:lpstr>Dates of center reviews</vt:lpstr>
      <vt:lpstr>PowerPoint Presentation</vt:lpstr>
      <vt:lpstr>Program development - Indicators</vt:lpstr>
      <vt:lpstr>Program development: Milestones</vt:lpstr>
      <vt:lpstr>Strategic Recommendations</vt:lpstr>
      <vt:lpstr>Shared Infrastructures</vt:lpstr>
      <vt:lpstr>Strategic Adjustments</vt:lpstr>
      <vt:lpstr>New Program structure for POFIV</vt:lpstr>
      <vt:lpstr>New things in POFIV</vt:lpstr>
      <vt:lpstr>Questions to Reviewers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 Management Meeting</dc:title>
  <dc:creator>Ties Behnke</dc:creator>
  <cp:lastModifiedBy>Ties Behnke</cp:lastModifiedBy>
  <cp:revision>11</cp:revision>
  <dcterms:created xsi:type="dcterms:W3CDTF">2017-07-07T15:04:27Z</dcterms:created>
  <dcterms:modified xsi:type="dcterms:W3CDTF">2017-07-10T08:46:35Z</dcterms:modified>
</cp:coreProperties>
</file>