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9" r:id="rId2"/>
  </p:sldMasterIdLst>
  <p:notesMasterIdLst>
    <p:notesMasterId r:id="rId38"/>
  </p:notesMasterIdLst>
  <p:handoutMasterIdLst>
    <p:handoutMasterId r:id="rId39"/>
  </p:handoutMasterIdLst>
  <p:sldIdLst>
    <p:sldId id="256" r:id="rId3"/>
    <p:sldId id="559" r:id="rId4"/>
    <p:sldId id="620" r:id="rId5"/>
    <p:sldId id="621" r:id="rId6"/>
    <p:sldId id="624" r:id="rId7"/>
    <p:sldId id="622" r:id="rId8"/>
    <p:sldId id="416" r:id="rId9"/>
    <p:sldId id="625" r:id="rId10"/>
    <p:sldId id="626" r:id="rId11"/>
    <p:sldId id="635" r:id="rId12"/>
    <p:sldId id="628" r:id="rId13"/>
    <p:sldId id="629" r:id="rId14"/>
    <p:sldId id="630" r:id="rId15"/>
    <p:sldId id="631" r:id="rId16"/>
    <p:sldId id="634" r:id="rId17"/>
    <p:sldId id="633" r:id="rId18"/>
    <p:sldId id="642" r:id="rId19"/>
    <p:sldId id="646" r:id="rId20"/>
    <p:sldId id="645" r:id="rId21"/>
    <p:sldId id="648" r:id="rId22"/>
    <p:sldId id="649" r:id="rId23"/>
    <p:sldId id="650" r:id="rId24"/>
    <p:sldId id="647" r:id="rId25"/>
    <p:sldId id="652" r:id="rId26"/>
    <p:sldId id="653" r:id="rId27"/>
    <p:sldId id="655" r:id="rId28"/>
    <p:sldId id="651" r:id="rId29"/>
    <p:sldId id="636" r:id="rId30"/>
    <p:sldId id="637" r:id="rId31"/>
    <p:sldId id="638" r:id="rId32"/>
    <p:sldId id="639" r:id="rId33"/>
    <p:sldId id="640" r:id="rId34"/>
    <p:sldId id="641" r:id="rId35"/>
    <p:sldId id="643" r:id="rId36"/>
    <p:sldId id="644" r:id="rId37"/>
  </p:sldIdLst>
  <p:sldSz cx="9144000" cy="6858000" type="screen4x3"/>
  <p:notesSz cx="6858000" cy="994568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226" userDrawn="1">
          <p15:clr>
            <a:srgbClr val="A4A3A4"/>
          </p15:clr>
        </p15:guide>
        <p15:guide id="9" pos="793" userDrawn="1">
          <p15:clr>
            <a:srgbClr val="A4A3A4"/>
          </p15:clr>
        </p15:guide>
        <p15:guide id="10" pos="1474" userDrawn="1">
          <p15:clr>
            <a:srgbClr val="A4A3A4"/>
          </p15:clr>
        </p15:guide>
        <p15:guide id="11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6800"/>
    <a:srgbClr val="00589C"/>
    <a:srgbClr val="FFFFFF"/>
    <a:srgbClr val="E4F2C9"/>
    <a:srgbClr val="C6D9F1"/>
    <a:srgbClr val="D7E4BD"/>
    <a:srgbClr val="DDD9C3"/>
    <a:srgbClr val="FDEAD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2745" autoAdjust="0"/>
  </p:normalViewPr>
  <p:slideViewPr>
    <p:cSldViewPr snapToGrid="0">
      <p:cViewPr varScale="1">
        <p:scale>
          <a:sx n="89" d="100"/>
          <a:sy n="89" d="100"/>
        </p:scale>
        <p:origin x="1080" y="62"/>
      </p:cViewPr>
      <p:guideLst>
        <p:guide orient="horz" pos="3770"/>
        <p:guide orient="horz" pos="2160"/>
        <p:guide pos="2880"/>
        <p:guide pos="226"/>
        <p:guide pos="793"/>
        <p:guide pos="1474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32" y="-114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E0080-9E3B-0142-A8AC-B66C401D858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E04FB-55B5-5C44-B8C1-2FA046524541}">
      <dgm:prSet phldrT="[Text]" custT="1"/>
      <dgm:spPr/>
      <dgm:t>
        <a:bodyPr/>
        <a:lstStyle/>
        <a:p>
          <a:r>
            <a:rPr lang="en-US" sz="1200" b="1" dirty="0" smtClean="0"/>
            <a:t>Why?</a:t>
          </a:r>
          <a:r>
            <a:rPr lang="en-US" sz="1200" dirty="0" smtClean="0"/>
            <a:t> </a:t>
          </a:r>
        </a:p>
        <a:p>
          <a:pPr>
            <a:tabLst/>
          </a:pPr>
          <a:r>
            <a:rPr lang="en-US" sz="1200" dirty="0" smtClean="0"/>
            <a:t>Europe has a longstanding excellence in accelerator technology </a:t>
          </a:r>
          <a:br>
            <a:rPr lang="en-US" sz="1200" dirty="0" smtClean="0"/>
          </a:br>
          <a:r>
            <a:rPr lang="en-US" sz="1200" dirty="0" smtClean="0"/>
            <a:t>and a network of world class accelerator based photon user facilities.</a:t>
          </a:r>
        </a:p>
        <a:p>
          <a:pPr>
            <a:tabLst/>
          </a:pPr>
          <a:r>
            <a:rPr lang="en-US" sz="1200" dirty="0" smtClean="0"/>
            <a:t>Europe has a world-leading accelerator, fast electronics  &amp;  laser industry enabling accelerator  innovation.</a:t>
          </a:r>
        </a:p>
      </dgm:t>
    </dgm:pt>
    <dgm:pt modelId="{985F88BC-04DC-3645-82EA-179891199D44}" type="parTrans" cxnId="{40133B3A-04E1-3C40-B19D-7006CD4DDE77}">
      <dgm:prSet/>
      <dgm:spPr/>
      <dgm:t>
        <a:bodyPr/>
        <a:lstStyle/>
        <a:p>
          <a:endParaRPr lang="en-US" sz="2000"/>
        </a:p>
      </dgm:t>
    </dgm:pt>
    <dgm:pt modelId="{F7A65842-4C39-0044-BFF5-106552FA46E6}" type="sibTrans" cxnId="{40133B3A-04E1-3C40-B19D-7006CD4DDE77}">
      <dgm:prSet custT="1"/>
      <dgm:spPr/>
      <dgm:t>
        <a:bodyPr/>
        <a:lstStyle/>
        <a:p>
          <a:endParaRPr lang="en-US" sz="4000"/>
        </a:p>
      </dgm:t>
    </dgm:pt>
    <dgm:pt modelId="{4DDDC9E2-3FF3-F946-8580-664857498D46}">
      <dgm:prSet phldrT="[Text]" custT="1"/>
      <dgm:spPr/>
      <dgm:t>
        <a:bodyPr/>
        <a:lstStyle/>
        <a:p>
          <a:r>
            <a:rPr lang="en-US" sz="1200" b="1" dirty="0" smtClean="0"/>
            <a:t>How?</a:t>
          </a:r>
          <a:r>
            <a:rPr lang="en-US" sz="1200" dirty="0" smtClean="0"/>
            <a:t> </a:t>
          </a:r>
          <a:r>
            <a:rPr lang="sv-SE" altLang="en-US" sz="1200" dirty="0" smtClean="0"/>
            <a:t/>
          </a:r>
          <a:br>
            <a:rPr lang="sv-SE" altLang="en-US" sz="1200" dirty="0" smtClean="0"/>
          </a:br>
          <a:r>
            <a:rPr lang="en-US" sz="1200" dirty="0" smtClean="0"/>
            <a:t>Develop accelerator technologies and concepts for </a:t>
          </a:r>
        </a:p>
        <a:p>
          <a:r>
            <a:rPr lang="en-US" sz="1200" dirty="0" err="1" smtClean="0"/>
            <a:t>i</a:t>
          </a:r>
          <a:r>
            <a:rPr lang="en-US" sz="1200" dirty="0" smtClean="0"/>
            <a:t>) ultimate brightness  photon beams from synchrotrons and FELs</a:t>
          </a:r>
        </a:p>
        <a:p>
          <a:r>
            <a:rPr lang="en-US" sz="1200" dirty="0" smtClean="0"/>
            <a:t>ii) Reach control and resolution in the </a:t>
          </a:r>
          <a:r>
            <a:rPr lang="en-US" sz="1200" dirty="0" err="1" smtClean="0"/>
            <a:t>attosecond</a:t>
          </a:r>
          <a:r>
            <a:rPr lang="en-US" sz="1200" dirty="0" smtClean="0"/>
            <a:t> time -, and Angstrom length regimes</a:t>
          </a:r>
        </a:p>
        <a:p>
          <a:r>
            <a:rPr lang="en-US" sz="1200" dirty="0" smtClean="0"/>
            <a:t>iii) Develop compact, laser based accelerator technologies towards user readiness</a:t>
          </a:r>
          <a:endParaRPr lang="en-US" sz="1200" dirty="0"/>
        </a:p>
      </dgm:t>
    </dgm:pt>
    <dgm:pt modelId="{F32E87AF-35B5-6043-A2A5-D15BEA74864D}" type="parTrans" cxnId="{30E735B2-F0EB-E54F-981A-BDA146D9F897}">
      <dgm:prSet/>
      <dgm:spPr/>
      <dgm:t>
        <a:bodyPr/>
        <a:lstStyle/>
        <a:p>
          <a:endParaRPr lang="en-US" sz="2000"/>
        </a:p>
      </dgm:t>
    </dgm:pt>
    <dgm:pt modelId="{8028B95B-1784-B243-B35F-5ED14BCC079B}" type="sibTrans" cxnId="{30E735B2-F0EB-E54F-981A-BDA146D9F897}">
      <dgm:prSet custT="1"/>
      <dgm:spPr/>
      <dgm:t>
        <a:bodyPr/>
        <a:lstStyle/>
        <a:p>
          <a:endParaRPr lang="en-US" sz="4000"/>
        </a:p>
      </dgm:t>
    </dgm:pt>
    <dgm:pt modelId="{9472A0AB-391D-3548-BC95-FC01AE88871E}">
      <dgm:prSet custT="1"/>
      <dgm:spPr/>
      <dgm:t>
        <a:bodyPr/>
        <a:lstStyle/>
        <a:p>
          <a:r>
            <a:rPr lang="en-US" altLang="en-US" sz="1400" b="1" dirty="0" smtClean="0"/>
            <a:t>What is the cost?</a:t>
          </a:r>
          <a:endParaRPr lang="en-GB" altLang="en-US" sz="1400" b="1" dirty="0"/>
        </a:p>
      </dgm:t>
    </dgm:pt>
    <dgm:pt modelId="{9AC2D87F-E560-1B4B-8305-B8F3B5CACF7E}" type="parTrans" cxnId="{11BC3CC2-1FC6-4C43-8C67-FBC5A701BD22}">
      <dgm:prSet/>
      <dgm:spPr/>
      <dgm:t>
        <a:bodyPr/>
        <a:lstStyle/>
        <a:p>
          <a:endParaRPr lang="en-US" sz="2000"/>
        </a:p>
      </dgm:t>
    </dgm:pt>
    <dgm:pt modelId="{1C70D4E8-1EAB-414A-B0A3-9CF03B5A96DB}" type="sibTrans" cxnId="{11BC3CC2-1FC6-4C43-8C67-FBC5A701BD22}">
      <dgm:prSet/>
      <dgm:spPr/>
      <dgm:t>
        <a:bodyPr/>
        <a:lstStyle/>
        <a:p>
          <a:endParaRPr lang="en-US" sz="2000"/>
        </a:p>
      </dgm:t>
    </dgm:pt>
    <dgm:pt modelId="{FDB9BFB3-AE9F-4240-A6FD-701747B63578}">
      <dgm:prSet phldrT="[Text]" custT="1"/>
      <dgm:spPr/>
      <dgm:t>
        <a:bodyPr/>
        <a:lstStyle/>
        <a:p>
          <a:r>
            <a:rPr lang="en-GB" altLang="en-US" sz="1200" b="1" dirty="0" smtClean="0"/>
            <a:t>What is the benefit?</a:t>
          </a:r>
        </a:p>
        <a:p>
          <a:r>
            <a:rPr lang="en-US" sz="1200" dirty="0" smtClean="0"/>
            <a:t>Coordinated European investment in accelerator R&amp;D for photon science application will  foster the European lead in a highly competitive international environment.</a:t>
          </a:r>
        </a:p>
        <a:p>
          <a:r>
            <a:rPr lang="en-US" sz="1200" dirty="0" smtClean="0"/>
            <a:t>Enable new applications in  industry, hospitals and small laboratories</a:t>
          </a:r>
          <a:endParaRPr lang="en-US" sz="1200" dirty="0"/>
        </a:p>
      </dgm:t>
    </dgm:pt>
    <dgm:pt modelId="{39012443-1C14-D245-A677-12B85541FEE6}" type="parTrans" cxnId="{A9427819-724D-0243-9F98-E9130B9E9CCD}">
      <dgm:prSet/>
      <dgm:spPr/>
      <dgm:t>
        <a:bodyPr/>
        <a:lstStyle/>
        <a:p>
          <a:endParaRPr lang="en-US" sz="2000"/>
        </a:p>
      </dgm:t>
    </dgm:pt>
    <dgm:pt modelId="{F2AC83F7-523E-B942-AEDE-18D4E6527E10}" type="sibTrans" cxnId="{A9427819-724D-0243-9F98-E9130B9E9CCD}">
      <dgm:prSet custT="1"/>
      <dgm:spPr/>
      <dgm:t>
        <a:bodyPr/>
        <a:lstStyle/>
        <a:p>
          <a:endParaRPr lang="en-US" sz="4000"/>
        </a:p>
      </dgm:t>
    </dgm:pt>
    <dgm:pt modelId="{8CA23FBC-E9AE-4749-8469-850F41CE8643}">
      <dgm:prSet custT="1"/>
      <dgm:spPr/>
      <dgm:t>
        <a:bodyPr/>
        <a:lstStyle/>
        <a:p>
          <a:r>
            <a:rPr lang="en-GB" altLang="en-US" sz="1400" b="0" dirty="0" smtClean="0"/>
            <a:t>Ca. 170 </a:t>
          </a:r>
          <a:r>
            <a:rPr lang="en-GB" altLang="en-US" sz="1400" b="0" dirty="0" smtClean="0"/>
            <a:t>Mio</a:t>
          </a:r>
          <a:r>
            <a:rPr lang="en-GB" altLang="en-US" sz="1400" b="0" dirty="0" smtClean="0">
              <a:latin typeface="Calibri"/>
              <a:cs typeface="Calibri"/>
            </a:rPr>
            <a:t>€ </a:t>
          </a:r>
          <a:r>
            <a:rPr lang="en-GB" altLang="en-US" sz="1400" b="0" dirty="0" smtClean="0">
              <a:latin typeface="Calibri"/>
              <a:cs typeface="Calibri"/>
            </a:rPr>
            <a:t>for j</a:t>
          </a:r>
          <a:r>
            <a:rPr lang="en-GB" altLang="en-US" sz="1400" b="0" dirty="0" smtClean="0"/>
            <a:t>oint R&amp;D on Synchrotrons and FELs</a:t>
          </a:r>
          <a:endParaRPr lang="en-GB" altLang="en-US" sz="1400" b="0" dirty="0"/>
        </a:p>
      </dgm:t>
    </dgm:pt>
    <dgm:pt modelId="{06E1FAE7-1674-B448-AC71-0E726B05CC71}" type="parTrans" cxnId="{177D536B-358F-0542-9DB5-D52411B5CEDA}">
      <dgm:prSet/>
      <dgm:spPr/>
      <dgm:t>
        <a:bodyPr/>
        <a:lstStyle/>
        <a:p>
          <a:endParaRPr lang="en-US" sz="2000"/>
        </a:p>
      </dgm:t>
    </dgm:pt>
    <dgm:pt modelId="{8F96708A-6CC7-7948-ABB4-51D7B2963D0D}" type="sibTrans" cxnId="{177D536B-358F-0542-9DB5-D52411B5CEDA}">
      <dgm:prSet/>
      <dgm:spPr/>
      <dgm:t>
        <a:bodyPr/>
        <a:lstStyle/>
        <a:p>
          <a:endParaRPr lang="en-US" sz="2000"/>
        </a:p>
      </dgm:t>
    </dgm:pt>
    <dgm:pt modelId="{087E0D6C-37F1-4F40-8ACC-6E033C38A445}">
      <dgm:prSet custT="1"/>
      <dgm:spPr/>
      <dgm:t>
        <a:bodyPr/>
        <a:lstStyle/>
        <a:p>
          <a:r>
            <a:rPr lang="en-GB" altLang="en-US" sz="1400" b="0" dirty="0" smtClean="0"/>
            <a:t>Ca. 45 </a:t>
          </a:r>
          <a:r>
            <a:rPr lang="en-GB" altLang="en-US" sz="1400" b="0" dirty="0" smtClean="0"/>
            <a:t>Mio</a:t>
          </a:r>
          <a:r>
            <a:rPr lang="en-GB" altLang="en-US" sz="1400" b="0" dirty="0" smtClean="0">
              <a:latin typeface="Calibri"/>
              <a:cs typeface="Calibri"/>
            </a:rPr>
            <a:t>€ </a:t>
          </a:r>
          <a:r>
            <a:rPr lang="en-GB" altLang="en-US" sz="1400" b="0" dirty="0" smtClean="0">
              <a:latin typeface="Calibri"/>
              <a:cs typeface="Calibri"/>
            </a:rPr>
            <a:t>on joint R&amp;D for compact sources (R&amp;D related to EuPRAXIA DS</a:t>
          </a:r>
          <a:endParaRPr lang="en-GB" altLang="en-US" sz="1400" b="0" dirty="0"/>
        </a:p>
      </dgm:t>
    </dgm:pt>
    <dgm:pt modelId="{B5466004-6B70-4D22-AE97-F7FE143B8CA1}" type="parTrans" cxnId="{94196557-E7D9-4AD2-82FB-2CA53832B4D4}">
      <dgm:prSet/>
      <dgm:spPr/>
      <dgm:t>
        <a:bodyPr/>
        <a:lstStyle/>
        <a:p>
          <a:endParaRPr lang="en-US" sz="2000"/>
        </a:p>
      </dgm:t>
    </dgm:pt>
    <dgm:pt modelId="{B06631E7-66F3-4BD6-ABC3-CCB7AF3D56FE}" type="sibTrans" cxnId="{94196557-E7D9-4AD2-82FB-2CA53832B4D4}">
      <dgm:prSet/>
      <dgm:spPr/>
      <dgm:t>
        <a:bodyPr/>
        <a:lstStyle/>
        <a:p>
          <a:endParaRPr lang="en-US" sz="2000"/>
        </a:p>
      </dgm:t>
    </dgm:pt>
    <dgm:pt modelId="{FAB20C80-244C-8947-AD16-DAD1E7E3FFF3}" type="pres">
      <dgm:prSet presAssocID="{736E0080-9E3B-0142-A8AC-B66C401D85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F7BB3-AB05-5D47-B845-EB61204F21BE}" type="pres">
      <dgm:prSet presAssocID="{736E0080-9E3B-0142-A8AC-B66C401D8581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23527EE-1FE3-CB41-AEF6-87C21DB86D9E}" type="pres">
      <dgm:prSet presAssocID="{736E0080-9E3B-0142-A8AC-B66C401D858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3E5DB-835C-C94D-BD78-8BB378F18F7E}" type="pres">
      <dgm:prSet presAssocID="{736E0080-9E3B-0142-A8AC-B66C401D858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69F5A-75C7-5544-8485-6A1980F81A72}" type="pres">
      <dgm:prSet presAssocID="{736E0080-9E3B-0142-A8AC-B66C401D858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59359-90A5-6840-AD9C-C3466F0FB626}" type="pres">
      <dgm:prSet presAssocID="{736E0080-9E3B-0142-A8AC-B66C401D858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00607-8E7F-6E49-AFB7-4432F3C5530F}" type="pres">
      <dgm:prSet presAssocID="{736E0080-9E3B-0142-A8AC-B66C401D858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AA826-E551-214F-B7D9-C7841A99DD33}" type="pres">
      <dgm:prSet presAssocID="{736E0080-9E3B-0142-A8AC-B66C401D858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6189C-BADA-EB4E-BCCD-F60AE4774851}" type="pres">
      <dgm:prSet presAssocID="{736E0080-9E3B-0142-A8AC-B66C401D858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BAC41-438F-4F40-A386-3850EF4BF374}" type="pres">
      <dgm:prSet presAssocID="{736E0080-9E3B-0142-A8AC-B66C401D858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7A34-F30F-FA4C-B308-2D3D0D3E4DE4}" type="pres">
      <dgm:prSet presAssocID="{736E0080-9E3B-0142-A8AC-B66C401D858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AF0F8-1B25-D84B-87FA-94A98449D38C}" type="pres">
      <dgm:prSet presAssocID="{736E0080-9E3B-0142-A8AC-B66C401D858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E80B7-0FB2-AD45-83F7-06D1558E753A}" type="pres">
      <dgm:prSet presAssocID="{736E0080-9E3B-0142-A8AC-B66C401D858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54037-93F1-4612-A1A2-78A792FD917C}" type="presOf" srcId="{8CA23FBC-E9AE-4749-8469-850F41CE8643}" destId="{075E80B7-0FB2-AD45-83F7-06D1558E753A}" srcOrd="1" destOrd="1" presId="urn:microsoft.com/office/officeart/2005/8/layout/vProcess5"/>
    <dgm:cxn modelId="{11BC3CC2-1FC6-4C43-8C67-FBC5A701BD22}" srcId="{736E0080-9E3B-0142-A8AC-B66C401D8581}" destId="{9472A0AB-391D-3548-BC95-FC01AE88871E}" srcOrd="3" destOrd="0" parTransId="{9AC2D87F-E560-1B4B-8305-B8F3B5CACF7E}" sibTransId="{1C70D4E8-1EAB-414A-B0A3-9CF03B5A96DB}"/>
    <dgm:cxn modelId="{41D7D5AE-3C7D-4C8A-AF7E-790CC8649262}" type="presOf" srcId="{087E0D6C-37F1-4F40-8ACC-6E033C38A445}" destId="{075E80B7-0FB2-AD45-83F7-06D1558E753A}" srcOrd="1" destOrd="2" presId="urn:microsoft.com/office/officeart/2005/8/layout/vProcess5"/>
    <dgm:cxn modelId="{965C4419-CFB2-49B0-8FB8-4D76D3EBB19D}" type="presOf" srcId="{F7A65842-4C39-0044-BFF5-106552FA46E6}" destId="{AA600607-8E7F-6E49-AFB7-4432F3C5530F}" srcOrd="0" destOrd="0" presId="urn:microsoft.com/office/officeart/2005/8/layout/vProcess5"/>
    <dgm:cxn modelId="{94196557-E7D9-4AD2-82FB-2CA53832B4D4}" srcId="{9472A0AB-391D-3548-BC95-FC01AE88871E}" destId="{087E0D6C-37F1-4F40-8ACC-6E033C38A445}" srcOrd="1" destOrd="0" parTransId="{B5466004-6B70-4D22-AE97-F7FE143B8CA1}" sibTransId="{B06631E7-66F3-4BD6-ABC3-CCB7AF3D56FE}"/>
    <dgm:cxn modelId="{6FFE46C0-0F41-427E-8FDE-DA69FCA25992}" type="presOf" srcId="{8CA23FBC-E9AE-4749-8469-850F41CE8643}" destId="{A8559359-90A5-6840-AD9C-C3466F0FB626}" srcOrd="0" destOrd="1" presId="urn:microsoft.com/office/officeart/2005/8/layout/vProcess5"/>
    <dgm:cxn modelId="{30E735B2-F0EB-E54F-981A-BDA146D9F897}" srcId="{736E0080-9E3B-0142-A8AC-B66C401D8581}" destId="{4DDDC9E2-3FF3-F946-8580-664857498D46}" srcOrd="1" destOrd="0" parTransId="{F32E87AF-35B5-6043-A2A5-D15BEA74864D}" sibTransId="{8028B95B-1784-B243-B35F-5ED14BCC079B}"/>
    <dgm:cxn modelId="{8DA6D222-8F1E-44ED-A23F-8BE32A311760}" type="presOf" srcId="{F2AC83F7-523E-B942-AEDE-18D4E6527E10}" destId="{2196189C-BADA-EB4E-BCCD-F60AE4774851}" srcOrd="0" destOrd="0" presId="urn:microsoft.com/office/officeart/2005/8/layout/vProcess5"/>
    <dgm:cxn modelId="{DACE1014-2E21-4B2C-A70F-4304EEC06D02}" type="presOf" srcId="{8028B95B-1784-B243-B35F-5ED14BCC079B}" destId="{F63AA826-E551-214F-B7D9-C7841A99DD33}" srcOrd="0" destOrd="0" presId="urn:microsoft.com/office/officeart/2005/8/layout/vProcess5"/>
    <dgm:cxn modelId="{042484D4-6997-4253-90E2-0D2642840D39}" type="presOf" srcId="{FDB9BFB3-AE9F-4240-A6FD-701747B63578}" destId="{00969F5A-75C7-5544-8485-6A1980F81A72}" srcOrd="0" destOrd="0" presId="urn:microsoft.com/office/officeart/2005/8/layout/vProcess5"/>
    <dgm:cxn modelId="{11B7EDF0-6EA8-4399-8B69-21688F71B32E}" type="presOf" srcId="{9472A0AB-391D-3548-BC95-FC01AE88871E}" destId="{075E80B7-0FB2-AD45-83F7-06D1558E753A}" srcOrd="1" destOrd="0" presId="urn:microsoft.com/office/officeart/2005/8/layout/vProcess5"/>
    <dgm:cxn modelId="{40133B3A-04E1-3C40-B19D-7006CD4DDE77}" srcId="{736E0080-9E3B-0142-A8AC-B66C401D8581}" destId="{71DE04FB-55B5-5C44-B8C1-2FA046524541}" srcOrd="0" destOrd="0" parTransId="{985F88BC-04DC-3645-82EA-179891199D44}" sibTransId="{F7A65842-4C39-0044-BFF5-106552FA46E6}"/>
    <dgm:cxn modelId="{8EF1342C-B1E9-465E-A43E-4C38DF1D70D1}" type="presOf" srcId="{4DDDC9E2-3FF3-F946-8580-664857498D46}" destId="{41F3E5DB-835C-C94D-BD78-8BB378F18F7E}" srcOrd="0" destOrd="0" presId="urn:microsoft.com/office/officeart/2005/8/layout/vProcess5"/>
    <dgm:cxn modelId="{A9427819-724D-0243-9F98-E9130B9E9CCD}" srcId="{736E0080-9E3B-0142-A8AC-B66C401D8581}" destId="{FDB9BFB3-AE9F-4240-A6FD-701747B63578}" srcOrd="2" destOrd="0" parTransId="{39012443-1C14-D245-A677-12B85541FEE6}" sibTransId="{F2AC83F7-523E-B942-AEDE-18D4E6527E10}"/>
    <dgm:cxn modelId="{21E83C05-9224-4C76-8152-717576BD7745}" type="presOf" srcId="{736E0080-9E3B-0142-A8AC-B66C401D8581}" destId="{FAB20C80-244C-8947-AD16-DAD1E7E3FFF3}" srcOrd="0" destOrd="0" presId="urn:microsoft.com/office/officeart/2005/8/layout/vProcess5"/>
    <dgm:cxn modelId="{B9BD9A78-B760-4459-9350-7C6291E38473}" type="presOf" srcId="{087E0D6C-37F1-4F40-8ACC-6E033C38A445}" destId="{A8559359-90A5-6840-AD9C-C3466F0FB626}" srcOrd="0" destOrd="2" presId="urn:microsoft.com/office/officeart/2005/8/layout/vProcess5"/>
    <dgm:cxn modelId="{D743F1F8-3B47-42CF-A72A-2E80F97C2064}" type="presOf" srcId="{4DDDC9E2-3FF3-F946-8580-664857498D46}" destId="{5D327A34-F30F-FA4C-B308-2D3D0D3E4DE4}" srcOrd="1" destOrd="0" presId="urn:microsoft.com/office/officeart/2005/8/layout/vProcess5"/>
    <dgm:cxn modelId="{CF7351E9-AD3A-4EEA-BE9C-D0F4280DAD47}" type="presOf" srcId="{71DE04FB-55B5-5C44-B8C1-2FA046524541}" destId="{123527EE-1FE3-CB41-AEF6-87C21DB86D9E}" srcOrd="0" destOrd="0" presId="urn:microsoft.com/office/officeart/2005/8/layout/vProcess5"/>
    <dgm:cxn modelId="{4D5C798C-C242-496A-B2A4-ECAAAFD29785}" type="presOf" srcId="{9472A0AB-391D-3548-BC95-FC01AE88871E}" destId="{A8559359-90A5-6840-AD9C-C3466F0FB626}" srcOrd="0" destOrd="0" presId="urn:microsoft.com/office/officeart/2005/8/layout/vProcess5"/>
    <dgm:cxn modelId="{9FC2881F-D56E-4E19-B17B-65D890D87C26}" type="presOf" srcId="{71DE04FB-55B5-5C44-B8C1-2FA046524541}" destId="{BA1BAC41-438F-4F40-A386-3850EF4BF374}" srcOrd="1" destOrd="0" presId="urn:microsoft.com/office/officeart/2005/8/layout/vProcess5"/>
    <dgm:cxn modelId="{B0DA49F9-AA5C-4E1A-A7C1-EA9A7153836F}" type="presOf" srcId="{FDB9BFB3-AE9F-4240-A6FD-701747B63578}" destId="{CE4AF0F8-1B25-D84B-87FA-94A98449D38C}" srcOrd="1" destOrd="0" presId="urn:microsoft.com/office/officeart/2005/8/layout/vProcess5"/>
    <dgm:cxn modelId="{177D536B-358F-0542-9DB5-D52411B5CEDA}" srcId="{9472A0AB-391D-3548-BC95-FC01AE88871E}" destId="{8CA23FBC-E9AE-4749-8469-850F41CE8643}" srcOrd="0" destOrd="0" parTransId="{06E1FAE7-1674-B448-AC71-0E726B05CC71}" sibTransId="{8F96708A-6CC7-7948-ABB4-51D7B2963D0D}"/>
    <dgm:cxn modelId="{C529B63D-18A0-414F-B0F4-55B25E9CD4AF}" type="presParOf" srcId="{FAB20C80-244C-8947-AD16-DAD1E7E3FFF3}" destId="{8FAF7BB3-AB05-5D47-B845-EB61204F21BE}" srcOrd="0" destOrd="0" presId="urn:microsoft.com/office/officeart/2005/8/layout/vProcess5"/>
    <dgm:cxn modelId="{E1004B90-E902-4B29-B8CE-D7227A67AF48}" type="presParOf" srcId="{FAB20C80-244C-8947-AD16-DAD1E7E3FFF3}" destId="{123527EE-1FE3-CB41-AEF6-87C21DB86D9E}" srcOrd="1" destOrd="0" presId="urn:microsoft.com/office/officeart/2005/8/layout/vProcess5"/>
    <dgm:cxn modelId="{440A392C-A3D6-46F5-91EB-B01805FDD9ED}" type="presParOf" srcId="{FAB20C80-244C-8947-AD16-DAD1E7E3FFF3}" destId="{41F3E5DB-835C-C94D-BD78-8BB378F18F7E}" srcOrd="2" destOrd="0" presId="urn:microsoft.com/office/officeart/2005/8/layout/vProcess5"/>
    <dgm:cxn modelId="{1F311832-C269-496B-B8FE-CE1F3BBD4037}" type="presParOf" srcId="{FAB20C80-244C-8947-AD16-DAD1E7E3FFF3}" destId="{00969F5A-75C7-5544-8485-6A1980F81A72}" srcOrd="3" destOrd="0" presId="urn:microsoft.com/office/officeart/2005/8/layout/vProcess5"/>
    <dgm:cxn modelId="{8D29DFD9-A50B-43A0-B34F-DEB3F420169F}" type="presParOf" srcId="{FAB20C80-244C-8947-AD16-DAD1E7E3FFF3}" destId="{A8559359-90A5-6840-AD9C-C3466F0FB626}" srcOrd="4" destOrd="0" presId="urn:microsoft.com/office/officeart/2005/8/layout/vProcess5"/>
    <dgm:cxn modelId="{3043D3A7-1E02-4768-A9AC-12AD6F318F3E}" type="presParOf" srcId="{FAB20C80-244C-8947-AD16-DAD1E7E3FFF3}" destId="{AA600607-8E7F-6E49-AFB7-4432F3C5530F}" srcOrd="5" destOrd="0" presId="urn:microsoft.com/office/officeart/2005/8/layout/vProcess5"/>
    <dgm:cxn modelId="{EFB5F9C9-2D1F-4201-A53E-00EDBCBED2EE}" type="presParOf" srcId="{FAB20C80-244C-8947-AD16-DAD1E7E3FFF3}" destId="{F63AA826-E551-214F-B7D9-C7841A99DD33}" srcOrd="6" destOrd="0" presId="urn:microsoft.com/office/officeart/2005/8/layout/vProcess5"/>
    <dgm:cxn modelId="{2E0AD7CE-830D-4EC3-BCC4-3C46BDC0582A}" type="presParOf" srcId="{FAB20C80-244C-8947-AD16-DAD1E7E3FFF3}" destId="{2196189C-BADA-EB4E-BCCD-F60AE4774851}" srcOrd="7" destOrd="0" presId="urn:microsoft.com/office/officeart/2005/8/layout/vProcess5"/>
    <dgm:cxn modelId="{5112F8CB-5EB5-4216-BD3A-7937ED16C4D6}" type="presParOf" srcId="{FAB20C80-244C-8947-AD16-DAD1E7E3FFF3}" destId="{BA1BAC41-438F-4F40-A386-3850EF4BF374}" srcOrd="8" destOrd="0" presId="urn:microsoft.com/office/officeart/2005/8/layout/vProcess5"/>
    <dgm:cxn modelId="{7CB0E0D0-5C55-454A-9CF1-91B08E1DBF63}" type="presParOf" srcId="{FAB20C80-244C-8947-AD16-DAD1E7E3FFF3}" destId="{5D327A34-F30F-FA4C-B308-2D3D0D3E4DE4}" srcOrd="9" destOrd="0" presId="urn:microsoft.com/office/officeart/2005/8/layout/vProcess5"/>
    <dgm:cxn modelId="{3071EA40-B927-4AC9-8AA0-8D796C919841}" type="presParOf" srcId="{FAB20C80-244C-8947-AD16-DAD1E7E3FFF3}" destId="{CE4AF0F8-1B25-D84B-87FA-94A98449D38C}" srcOrd="10" destOrd="0" presId="urn:microsoft.com/office/officeart/2005/8/layout/vProcess5"/>
    <dgm:cxn modelId="{1386CC5C-030D-47A8-89AC-44FCC0E06C1E}" type="presParOf" srcId="{FAB20C80-244C-8947-AD16-DAD1E7E3FFF3}" destId="{075E80B7-0FB2-AD45-83F7-06D1558E753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27EE-1FE3-CB41-AEF6-87C21DB86D9E}">
      <dsp:nvSpPr>
        <dsp:cNvPr id="0" name=""/>
        <dsp:cNvSpPr/>
      </dsp:nvSpPr>
      <dsp:spPr>
        <a:xfrm>
          <a:off x="0" y="0"/>
          <a:ext cx="7299784" cy="1259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Why?</a:t>
          </a:r>
          <a:r>
            <a:rPr lang="en-US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200" kern="1200" dirty="0" smtClean="0"/>
            <a:t>Europe has a longstanding excellence in accelerator technology </a:t>
          </a:r>
          <a:br>
            <a:rPr lang="en-US" sz="1200" kern="1200" dirty="0" smtClean="0"/>
          </a:br>
          <a:r>
            <a:rPr lang="en-US" sz="1200" kern="1200" dirty="0" smtClean="0"/>
            <a:t>and a network of world class accelerator based photon user facilities.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200" kern="1200" dirty="0" smtClean="0"/>
            <a:t>Europe has a world-leading accelerator, fast electronics  &amp;  laser industry enabling accelerator  innovation.</a:t>
          </a:r>
        </a:p>
      </dsp:txBody>
      <dsp:txXfrm>
        <a:off x="36879" y="36879"/>
        <a:ext cx="5834689" cy="1185369"/>
      </dsp:txXfrm>
    </dsp:sp>
    <dsp:sp modelId="{41F3E5DB-835C-C94D-BD78-8BB378F18F7E}">
      <dsp:nvSpPr>
        <dsp:cNvPr id="0" name=""/>
        <dsp:cNvSpPr/>
      </dsp:nvSpPr>
      <dsp:spPr>
        <a:xfrm>
          <a:off x="611356" y="1488060"/>
          <a:ext cx="7299784" cy="1259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How?</a:t>
          </a:r>
          <a:r>
            <a:rPr lang="en-US" sz="1200" kern="1200" dirty="0" smtClean="0"/>
            <a:t> </a:t>
          </a:r>
          <a:r>
            <a:rPr lang="sv-SE" altLang="en-US" sz="1200" kern="1200" dirty="0" smtClean="0"/>
            <a:t/>
          </a:r>
          <a:br>
            <a:rPr lang="sv-SE" altLang="en-US" sz="1200" kern="1200" dirty="0" smtClean="0"/>
          </a:br>
          <a:r>
            <a:rPr lang="en-US" sz="1200" kern="1200" dirty="0" smtClean="0"/>
            <a:t>Develop accelerator technologies and concepts for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</a:t>
          </a:r>
          <a:r>
            <a:rPr lang="en-US" sz="1200" kern="1200" dirty="0" smtClean="0"/>
            <a:t>) ultimate brightness  photon beams from synchrotrons and FELs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ii) Reach control and resolution in the </a:t>
          </a:r>
          <a:r>
            <a:rPr lang="en-US" sz="1200" kern="1200" dirty="0" err="1" smtClean="0"/>
            <a:t>attosecond</a:t>
          </a:r>
          <a:r>
            <a:rPr lang="en-US" sz="1200" kern="1200" dirty="0" smtClean="0"/>
            <a:t> time -, and Angstrom length regimes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iii) Develop compact, laser based accelerator technologies towards user readiness</a:t>
          </a:r>
          <a:endParaRPr lang="en-US" sz="1200" kern="1200" dirty="0"/>
        </a:p>
      </dsp:txBody>
      <dsp:txXfrm>
        <a:off x="648235" y="1524939"/>
        <a:ext cx="5796235" cy="1185369"/>
      </dsp:txXfrm>
    </dsp:sp>
    <dsp:sp modelId="{00969F5A-75C7-5544-8485-6A1980F81A72}">
      <dsp:nvSpPr>
        <dsp:cNvPr id="0" name=""/>
        <dsp:cNvSpPr/>
      </dsp:nvSpPr>
      <dsp:spPr>
        <a:xfrm>
          <a:off x="1213589" y="2976120"/>
          <a:ext cx="7299784" cy="1259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200" b="1" kern="1200" dirty="0" smtClean="0"/>
            <a:t>What is the benefit?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Coordinated European investment in accelerator R&amp;D for photon science application will  foster the European lead in a highly competitive international environment.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Enable new applications in  industry, hospitals and small laboratories</a:t>
          </a:r>
          <a:endParaRPr lang="en-US" sz="1200" kern="1200" dirty="0"/>
        </a:p>
      </dsp:txBody>
      <dsp:txXfrm>
        <a:off x="1250468" y="3012999"/>
        <a:ext cx="5805360" cy="1185369"/>
      </dsp:txXfrm>
    </dsp:sp>
    <dsp:sp modelId="{A8559359-90A5-6840-AD9C-C3466F0FB626}">
      <dsp:nvSpPr>
        <dsp:cNvPr id="0" name=""/>
        <dsp:cNvSpPr/>
      </dsp:nvSpPr>
      <dsp:spPr>
        <a:xfrm>
          <a:off x="1824945" y="4464181"/>
          <a:ext cx="7299784" cy="1259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/>
            <a:t>What is the cost?</a:t>
          </a:r>
          <a:endParaRPr lang="en-GB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b="0" kern="1200" dirty="0" smtClean="0"/>
            <a:t>Ca. 170 </a:t>
          </a:r>
          <a:r>
            <a:rPr lang="en-GB" altLang="en-US" sz="1400" b="0" kern="1200" dirty="0" smtClean="0"/>
            <a:t>Mio</a:t>
          </a:r>
          <a:r>
            <a:rPr lang="en-GB" altLang="en-US" sz="1400" b="0" kern="1200" dirty="0" smtClean="0">
              <a:latin typeface="Calibri"/>
              <a:cs typeface="Calibri"/>
            </a:rPr>
            <a:t>€ </a:t>
          </a:r>
          <a:r>
            <a:rPr lang="en-GB" altLang="en-US" sz="1400" b="0" kern="1200" dirty="0" smtClean="0">
              <a:latin typeface="Calibri"/>
              <a:cs typeface="Calibri"/>
            </a:rPr>
            <a:t>for j</a:t>
          </a:r>
          <a:r>
            <a:rPr lang="en-GB" altLang="en-US" sz="1400" b="0" kern="1200" dirty="0" smtClean="0"/>
            <a:t>oint R&amp;D on Synchrotrons and FELs</a:t>
          </a:r>
          <a:endParaRPr lang="en-GB" alt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b="0" kern="1200" dirty="0" smtClean="0"/>
            <a:t>Ca. 45 </a:t>
          </a:r>
          <a:r>
            <a:rPr lang="en-GB" altLang="en-US" sz="1400" b="0" kern="1200" dirty="0" smtClean="0"/>
            <a:t>Mio</a:t>
          </a:r>
          <a:r>
            <a:rPr lang="en-GB" altLang="en-US" sz="1400" b="0" kern="1200" dirty="0" smtClean="0">
              <a:latin typeface="Calibri"/>
              <a:cs typeface="Calibri"/>
            </a:rPr>
            <a:t>€ </a:t>
          </a:r>
          <a:r>
            <a:rPr lang="en-GB" altLang="en-US" sz="1400" b="0" kern="1200" dirty="0" smtClean="0">
              <a:latin typeface="Calibri"/>
              <a:cs typeface="Calibri"/>
            </a:rPr>
            <a:t>on joint R&amp;D for compact sources (R&amp;D related to EuPRAXIA DS</a:t>
          </a:r>
          <a:endParaRPr lang="en-GB" altLang="en-US" sz="1400" b="0" kern="1200" dirty="0"/>
        </a:p>
      </dsp:txBody>
      <dsp:txXfrm>
        <a:off x="1861824" y="4501060"/>
        <a:ext cx="5796235" cy="1185369"/>
      </dsp:txXfrm>
    </dsp:sp>
    <dsp:sp modelId="{AA600607-8E7F-6E49-AFB7-4432F3C5530F}">
      <dsp:nvSpPr>
        <dsp:cNvPr id="0" name=""/>
        <dsp:cNvSpPr/>
      </dsp:nvSpPr>
      <dsp:spPr>
        <a:xfrm>
          <a:off x="6481350" y="964377"/>
          <a:ext cx="818433" cy="818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6665497" y="964377"/>
        <a:ext cx="450139" cy="615871"/>
      </dsp:txXfrm>
    </dsp:sp>
    <dsp:sp modelId="{F63AA826-E551-214F-B7D9-C7841A99DD33}">
      <dsp:nvSpPr>
        <dsp:cNvPr id="0" name=""/>
        <dsp:cNvSpPr/>
      </dsp:nvSpPr>
      <dsp:spPr>
        <a:xfrm>
          <a:off x="7092707" y="2452437"/>
          <a:ext cx="818433" cy="818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7276854" y="2452437"/>
        <a:ext cx="450139" cy="615871"/>
      </dsp:txXfrm>
    </dsp:sp>
    <dsp:sp modelId="{2196189C-BADA-EB4E-BCCD-F60AE4774851}">
      <dsp:nvSpPr>
        <dsp:cNvPr id="0" name=""/>
        <dsp:cNvSpPr/>
      </dsp:nvSpPr>
      <dsp:spPr>
        <a:xfrm>
          <a:off x="7694939" y="3940498"/>
          <a:ext cx="818433" cy="818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7879086" y="3940498"/>
        <a:ext cx="450139" cy="61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66" y="1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497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66" y="9446497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3AA1AEC-CBE5-4DAB-BA1D-FC5A4663E8F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66" y="1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839"/>
            <a:ext cx="5486400" cy="44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497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66" y="9446497"/>
            <a:ext cx="297233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919" rIns="91837" bIns="459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4BFDF9E-FFF0-4D86-90E4-1271FF9B492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7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D1E93-ECCA-4DF7-A885-21E28BAF0675}" type="slidenum">
              <a:rPr lang="en-GB"/>
              <a:pPr/>
              <a:t>1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54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Original title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</a:t>
            </a:r>
            <a:r>
              <a:rPr lang="de-DE" dirty="0" err="1" smtClean="0"/>
              <a:t>orking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1: „</a:t>
            </a:r>
            <a:r>
              <a:rPr lang="de-DE" dirty="0" err="1" smtClean="0"/>
              <a:t>Detectors</a:t>
            </a:r>
            <a:r>
              <a:rPr lang="de-DE" dirty="0" smtClean="0"/>
              <a:t>, </a:t>
            </a:r>
            <a:r>
              <a:rPr lang="de-DE" dirty="0" err="1" smtClean="0"/>
              <a:t>Optics</a:t>
            </a:r>
            <a:r>
              <a:rPr lang="de-DE" dirty="0" smtClean="0"/>
              <a:t>, Sample</a:t>
            </a:r>
            <a:r>
              <a:rPr lang="de-DE" baseline="0" dirty="0" smtClean="0"/>
              <a:t> Environment“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6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82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7188" y="1019175"/>
            <a:ext cx="8766175" cy="477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77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2613" y="142875"/>
            <a:ext cx="2190750" cy="13541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23025" cy="1354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52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09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598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7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7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63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019175"/>
            <a:ext cx="8766175" cy="477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463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1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10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3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0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8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306887" cy="477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6475" y="1019175"/>
            <a:ext cx="4306888" cy="477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3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1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00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6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000"/>
              </a:lnSpc>
              <a:spcBef>
                <a:spcPct val="20000"/>
              </a:spcBef>
            </a:pPr>
            <a:endParaRPr lang="en-US" sz="1600" dirty="0"/>
          </a:p>
        </p:txBody>
      </p:sp>
      <p:pic>
        <p:nvPicPr>
          <p:cNvPr id="7" name="Picture 8" descr="trenner_footer_strukmat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G_LOGO_ENG_W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spect="1"/>
          </p:cNvSpPr>
          <p:nvPr userDrawn="1"/>
        </p:nvSpPr>
        <p:spPr bwMode="auto">
          <a:xfrm>
            <a:off x="0" y="-10160"/>
            <a:ext cx="9144000" cy="883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>
          <a:xfrm>
            <a:off x="6348241" y="109968"/>
            <a:ext cx="2733062" cy="641872"/>
            <a:chOff x="22456028" y="973136"/>
            <a:chExt cx="7533927" cy="1871664"/>
          </a:xfrm>
        </p:grpSpPr>
        <p:pic>
          <p:nvPicPr>
            <p:cNvPr id="11" name="Picture 15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22"/>
          <p:cNvSpPr txBox="1"/>
          <p:nvPr userDrawn="1"/>
        </p:nvSpPr>
        <p:spPr>
          <a:xfrm>
            <a:off x="130594" y="158448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0069D1"/>
                </a:solidFill>
              </a:rPr>
              <a:t>Matter and </a:t>
            </a:r>
            <a:br>
              <a:rPr lang="en-US" sz="1400" b="1" baseline="0" dirty="0" smtClean="0">
                <a:solidFill>
                  <a:srgbClr val="0069D1"/>
                </a:solidFill>
              </a:rPr>
            </a:br>
            <a:r>
              <a:rPr lang="en-US" sz="1400" b="1" baseline="0" dirty="0" smtClean="0">
                <a:solidFill>
                  <a:srgbClr val="0069D1"/>
                </a:solidFill>
              </a:rPr>
              <a:t>Technologies</a:t>
            </a:r>
            <a:endParaRPr lang="en-US" sz="1400" b="1" baseline="0" dirty="0">
              <a:solidFill>
                <a:srgbClr val="0069D1"/>
              </a:solidFill>
            </a:endParaRPr>
          </a:p>
        </p:txBody>
      </p:sp>
      <p:grpSp>
        <p:nvGrpSpPr>
          <p:cNvPr id="15" name="Group 23"/>
          <p:cNvGrpSpPr/>
          <p:nvPr userDrawn="1"/>
        </p:nvGrpSpPr>
        <p:grpSpPr>
          <a:xfrm>
            <a:off x="1595120" y="213360"/>
            <a:ext cx="4539453" cy="457200"/>
            <a:chOff x="1013231" y="3338791"/>
            <a:chExt cx="4886347" cy="514246"/>
          </a:xfrm>
        </p:grpSpPr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17" name="Picture 25"/>
            <p:cNvPicPr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fontAlgn="base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922963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1600200" indent="3248025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olien_footer_strukmat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 userDrawn="1"/>
        </p:nvSpPr>
        <p:spPr>
          <a:xfrm>
            <a:off x="2251742" y="6707100"/>
            <a:ext cx="79380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chemeClr val="bg1"/>
                </a:solidFill>
              </a:rPr>
              <a:t>A.</a:t>
            </a:r>
            <a:r>
              <a:rPr lang="en-US" sz="750" baseline="0" dirty="0" smtClean="0">
                <a:solidFill>
                  <a:schemeClr val="bg1"/>
                </a:solidFill>
              </a:rPr>
              <a:t> Jankowiak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530482" y="6704942"/>
            <a:ext cx="20345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err="1" smtClean="0">
                <a:solidFill>
                  <a:schemeClr val="bg1"/>
                </a:solidFill>
              </a:rPr>
              <a:t>MaT</a:t>
            </a:r>
            <a:r>
              <a:rPr lang="en-US" sz="750" dirty="0" smtClean="0">
                <a:solidFill>
                  <a:schemeClr val="bg1"/>
                </a:solidFill>
              </a:rPr>
              <a:t> MB Meeting, HGF/Berlin, 10.07.2017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-7" y="-4"/>
            <a:ext cx="9144000" cy="609600"/>
          </a:xfrm>
          <a:prstGeom prst="rect">
            <a:avLst/>
          </a:prstGeom>
          <a:solidFill>
            <a:srgbClr val="00589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3142" y="6617758"/>
            <a:ext cx="442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C172518-173E-4150-ADC7-9A676108EB8A}" type="slidenum">
              <a:rPr lang="en-GB" sz="1000" b="0" smtClean="0">
                <a:solidFill>
                  <a:schemeClr val="bg1"/>
                </a:solidFill>
              </a:rPr>
              <a:t>‹Nr.›</a:t>
            </a:fld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6" y="6620321"/>
            <a:ext cx="662358" cy="2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7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fontAlgn="base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922963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1600200" indent="3248025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gif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77" y="-1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000"/>
              </a:lnSpc>
              <a:spcBef>
                <a:spcPct val="20000"/>
              </a:spcBef>
            </a:pPr>
            <a:endParaRPr lang="en-US" sz="1600" dirty="0"/>
          </a:p>
        </p:txBody>
      </p:sp>
      <p:pic>
        <p:nvPicPr>
          <p:cNvPr id="14" name="Picture 8" descr="trenner_footer_strukm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G_LOGO_ENG_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spect="1"/>
          </p:cNvSpPr>
          <p:nvPr/>
        </p:nvSpPr>
        <p:spPr bwMode="auto">
          <a:xfrm>
            <a:off x="0" y="-10160"/>
            <a:ext cx="9144000" cy="883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Group 18"/>
          <p:cNvGrpSpPr>
            <a:grpSpLocks noChangeAspect="1"/>
          </p:cNvGrpSpPr>
          <p:nvPr/>
        </p:nvGrpSpPr>
        <p:grpSpPr>
          <a:xfrm>
            <a:off x="6348241" y="109968"/>
            <a:ext cx="2733062" cy="641872"/>
            <a:chOff x="22456028" y="973136"/>
            <a:chExt cx="7533927" cy="1871664"/>
          </a:xfrm>
        </p:grpSpPr>
        <p:pic>
          <p:nvPicPr>
            <p:cNvPr id="18" name="Picture 15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6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3"/>
          <p:cNvGrpSpPr/>
          <p:nvPr/>
        </p:nvGrpSpPr>
        <p:grpSpPr>
          <a:xfrm>
            <a:off x="1595120" y="213360"/>
            <a:ext cx="4539453" cy="457200"/>
            <a:chOff x="1013231" y="3338791"/>
            <a:chExt cx="4886347" cy="514246"/>
          </a:xfrm>
        </p:grpSpPr>
        <p:pic>
          <p:nvPicPr>
            <p:cNvPr id="23" name="Picture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24" name="Picture 25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25" name="Picture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9" name="Titel 1"/>
          <p:cNvSpPr>
            <a:spLocks/>
          </p:cNvSpPr>
          <p:nvPr/>
        </p:nvSpPr>
        <p:spPr bwMode="auto">
          <a:xfrm>
            <a:off x="1190625" y="1846263"/>
            <a:ext cx="76152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de-DE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662517" y="3237371"/>
            <a:ext cx="6500813" cy="99860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>
                <a:solidFill>
                  <a:srgbClr val="00589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1169988" algn="l"/>
              </a:tabLst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b="0" kern="0" dirty="0" smtClean="0">
                <a:solidFill>
                  <a:schemeClr val="bg1"/>
                </a:solidFill>
              </a:rPr>
              <a:t>Andreas Jankowiak, HZB</a:t>
            </a:r>
            <a:br>
              <a:rPr lang="en-US" b="0" kern="0" dirty="0" smtClean="0">
                <a:solidFill>
                  <a:schemeClr val="bg1"/>
                </a:solidFill>
              </a:rPr>
            </a:br>
            <a:r>
              <a:rPr lang="en-US" sz="1800" b="0" i="1" kern="0" dirty="0" smtClean="0">
                <a:solidFill>
                  <a:schemeClr val="bg1"/>
                </a:solidFill>
              </a:rPr>
              <a:t>Spokesperson ARD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9385" y="5839878"/>
            <a:ext cx="3611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 dirty="0" smtClean="0">
                <a:solidFill>
                  <a:schemeClr val="bg1"/>
                </a:solidFill>
              </a:rPr>
              <a:t>July 10</a:t>
            </a:r>
            <a:r>
              <a:rPr lang="en-GB" sz="1400" b="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b="0" dirty="0" smtClean="0">
                <a:solidFill>
                  <a:schemeClr val="bg1"/>
                </a:solidFill>
              </a:rPr>
              <a:t>, 2017</a:t>
            </a:r>
          </a:p>
          <a:p>
            <a:pPr algn="l"/>
            <a:r>
              <a:rPr lang="en-GB" sz="1400" b="0" dirty="0" smtClean="0">
                <a:solidFill>
                  <a:schemeClr val="bg1"/>
                </a:solidFill>
              </a:rPr>
              <a:t>Matter and Technology Management Board</a:t>
            </a:r>
          </a:p>
          <a:p>
            <a:pPr algn="l"/>
            <a:r>
              <a:rPr lang="en-GB" sz="1400" b="0" dirty="0" smtClean="0">
                <a:solidFill>
                  <a:schemeClr val="bg1"/>
                </a:solidFill>
              </a:rPr>
              <a:t>HGF, Berlin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" y="25878"/>
            <a:ext cx="1043796" cy="7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02" y="2211987"/>
            <a:ext cx="1604848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 txBox="1"/>
          <p:nvPr/>
        </p:nvSpPr>
        <p:spPr>
          <a:xfrm>
            <a:off x="2335647" y="715325"/>
            <a:ext cx="1338903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Members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European</a:t>
            </a:r>
            <a:b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Synchrotron &amp; 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User </a:t>
            </a:r>
            <a:r>
              <a:rPr kumimoji="0" lang="de-DE" sz="12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Facilities</a:t>
            </a:r>
            <a:endParaRPr kumimoji="0" lang="de-DE" sz="12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0" name="Straight Connector 15"/>
          <p:cNvCxnSpPr/>
          <p:nvPr/>
        </p:nvCxnSpPr>
        <p:spPr>
          <a:xfrm>
            <a:off x="3005099" y="1656732"/>
            <a:ext cx="0" cy="103613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506638" y="980081"/>
            <a:ext cx="2779928" cy="1057720"/>
            <a:chOff x="4489386" y="1126725"/>
            <a:chExt cx="2779928" cy="1057720"/>
          </a:xfrm>
        </p:grpSpPr>
        <p:sp>
          <p:nvSpPr>
            <p:cNvPr id="42" name="TextBox 6"/>
            <p:cNvSpPr txBox="1"/>
            <p:nvPr/>
          </p:nvSpPr>
          <p:spPr>
            <a:xfrm>
              <a:off x="4489386" y="1126725"/>
              <a:ext cx="2779928" cy="677108"/>
            </a:xfrm>
            <a:prstGeom prst="rect">
              <a:avLst/>
            </a:prstGeom>
            <a:solidFill>
              <a:schemeClr val="accent5">
                <a:lumMod val="90000"/>
                <a:alpha val="50000"/>
              </a:schemeClr>
            </a:solidFill>
            <a:ln w="25400">
              <a:solidFill>
                <a:schemeClr val="accent5">
                  <a:lumMod val="75000"/>
                  <a:alpha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Associates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Synchrotron and FEL </a:t>
              </a: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Facilities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outside Europe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Upcoming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User </a:t>
              </a: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Facilities</a:t>
              </a:r>
              <a:endPara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1" name="Straight Connector 17"/>
            <p:cNvCxnSpPr>
              <a:stCxn id="42" idx="2"/>
            </p:cNvCxnSpPr>
            <p:nvPr/>
          </p:nvCxnSpPr>
          <p:spPr>
            <a:xfrm>
              <a:off x="5879350" y="1803833"/>
              <a:ext cx="0" cy="38061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17326" y="4539373"/>
            <a:ext cx="7993537" cy="553998"/>
            <a:chOff x="600074" y="4686017"/>
            <a:chExt cx="7993537" cy="553998"/>
          </a:xfrm>
        </p:grpSpPr>
        <p:sp>
          <p:nvSpPr>
            <p:cNvPr id="58" name="TextBox 44"/>
            <p:cNvSpPr txBox="1"/>
            <p:nvPr/>
          </p:nvSpPr>
          <p:spPr>
            <a:xfrm>
              <a:off x="600074" y="4701491"/>
              <a:ext cx="7993537" cy="507831"/>
            </a:xfrm>
            <a:prstGeom prst="rect">
              <a:avLst/>
            </a:prstGeom>
            <a:solidFill>
              <a:schemeClr val="accent5">
                <a:lumMod val="90000"/>
                <a:alpha val="7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TextBox 24"/>
            <p:cNvSpPr txBox="1"/>
            <p:nvPr/>
          </p:nvSpPr>
          <p:spPr>
            <a:xfrm>
              <a:off x="7620777" y="4801517"/>
              <a:ext cx="901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b="1" dirty="0" smtClean="0">
                  <a:latin typeface="Calibri"/>
                </a:rPr>
                <a:t>Partners</a:t>
              </a:r>
              <a:endParaRPr lang="de-DE" b="1" dirty="0">
                <a:latin typeface="Calibri"/>
              </a:endParaRPr>
            </a:p>
          </p:txBody>
        </p:sp>
        <p:sp>
          <p:nvSpPr>
            <p:cNvPr id="60" name="TextBox 27"/>
            <p:cNvSpPr txBox="1"/>
            <p:nvPr/>
          </p:nvSpPr>
          <p:spPr>
            <a:xfrm>
              <a:off x="4489386" y="4769955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ESUO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CALIPSO +</a:t>
              </a:r>
              <a:endParaRPr lang="de-DE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45"/>
            <p:cNvSpPr txBox="1"/>
            <p:nvPr/>
          </p:nvSpPr>
          <p:spPr>
            <a:xfrm>
              <a:off x="734283" y="4686017"/>
              <a:ext cx="140455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Research </a:t>
              </a:r>
              <a:r>
                <a:rPr lang="de-DE" sz="1000" dirty="0" err="1" smtClean="0">
                  <a:solidFill>
                    <a:prstClr val="black"/>
                  </a:solidFill>
                  <a:latin typeface="Calibri"/>
                </a:rPr>
                <a:t>Organisations</a:t>
              </a:r>
              <a:endParaRPr lang="de-DE" sz="1000" dirty="0" smtClean="0">
                <a:solidFill>
                  <a:prstClr val="black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Neutrons, Lasers, ELI, …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ATTRACT, …</a:t>
              </a:r>
              <a:endParaRPr lang="de-DE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46"/>
            <p:cNvSpPr txBox="1"/>
            <p:nvPr/>
          </p:nvSpPr>
          <p:spPr>
            <a:xfrm>
              <a:off x="6206812" y="4753436"/>
              <a:ext cx="793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err="1" smtClean="0">
                  <a:solidFill>
                    <a:prstClr val="black"/>
                  </a:solidFill>
                  <a:latin typeface="Calibri"/>
                </a:rPr>
                <a:t>Universities</a:t>
              </a:r>
              <a:endParaRPr lang="de-DE" sz="1000" dirty="0" smtClean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solidFill>
                    <a:prstClr val="black"/>
                  </a:solidFill>
                  <a:latin typeface="Calibri"/>
                </a:rPr>
                <a:t>ESUO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0522" y="1837061"/>
            <a:ext cx="7170342" cy="1054889"/>
            <a:chOff x="1423270" y="1983705"/>
            <a:chExt cx="7170342" cy="1054889"/>
          </a:xfrm>
        </p:grpSpPr>
        <p:cxnSp>
          <p:nvCxnSpPr>
            <p:cNvPr id="39" name="Straight Connector 30"/>
            <p:cNvCxnSpPr/>
            <p:nvPr/>
          </p:nvCxnSpPr>
          <p:spPr>
            <a:xfrm>
              <a:off x="8058692" y="2267750"/>
              <a:ext cx="0" cy="770844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0" name="Straight Connector 1024"/>
            <p:cNvCxnSpPr/>
            <p:nvPr/>
          </p:nvCxnSpPr>
          <p:spPr>
            <a:xfrm>
              <a:off x="1423270" y="2892080"/>
              <a:ext cx="62280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2" name="Straight Connector 25"/>
            <p:cNvCxnSpPr/>
            <p:nvPr/>
          </p:nvCxnSpPr>
          <p:spPr>
            <a:xfrm>
              <a:off x="7385537" y="2141012"/>
              <a:ext cx="262559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57" name="TextBox 8"/>
            <p:cNvSpPr txBox="1"/>
            <p:nvPr/>
          </p:nvSpPr>
          <p:spPr>
            <a:xfrm>
              <a:off x="7544251" y="1983705"/>
              <a:ext cx="1049361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Chair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TextBox 9"/>
            <p:cNvSpPr txBox="1"/>
            <p:nvPr/>
          </p:nvSpPr>
          <p:spPr>
            <a:xfrm>
              <a:off x="7544251" y="2747695"/>
              <a:ext cx="1049361" cy="276999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FF00">
                  <a:alpha val="69804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 Office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7327" y="2216356"/>
            <a:ext cx="6830457" cy="4130875"/>
            <a:chOff x="600075" y="2363000"/>
            <a:chExt cx="6830457" cy="4130875"/>
          </a:xfrm>
        </p:grpSpPr>
        <p:cxnSp>
          <p:nvCxnSpPr>
            <p:cNvPr id="35" name="Straight Connector 56"/>
            <p:cNvCxnSpPr/>
            <p:nvPr/>
          </p:nvCxnSpPr>
          <p:spPr>
            <a:xfrm>
              <a:off x="3194086" y="2363000"/>
              <a:ext cx="0" cy="58152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6" name="Straight Connector 58"/>
            <p:cNvCxnSpPr/>
            <p:nvPr/>
          </p:nvCxnSpPr>
          <p:spPr>
            <a:xfrm>
              <a:off x="4886108" y="2363000"/>
              <a:ext cx="0" cy="58152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7" name="Straight Connector 59"/>
            <p:cNvCxnSpPr/>
            <p:nvPr/>
          </p:nvCxnSpPr>
          <p:spPr>
            <a:xfrm>
              <a:off x="6576454" y="2363000"/>
              <a:ext cx="0" cy="58152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8" name="Straight Connector 51"/>
            <p:cNvCxnSpPr/>
            <p:nvPr/>
          </p:nvCxnSpPr>
          <p:spPr>
            <a:xfrm>
              <a:off x="1419880" y="2363000"/>
              <a:ext cx="0" cy="239043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5" name="TextBox 10"/>
            <p:cNvSpPr txBox="1"/>
            <p:nvPr/>
          </p:nvSpPr>
          <p:spPr>
            <a:xfrm>
              <a:off x="600077" y="2552339"/>
              <a:ext cx="1672964" cy="708633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Beamline</a:t>
              </a: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technology</a:t>
              </a:r>
              <a:endPara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600076" y="3366718"/>
              <a:ext cx="1665420" cy="577081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Accelerators</a:t>
              </a:r>
              <a:endPara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TextBox 12"/>
            <p:cNvSpPr txBox="1"/>
            <p:nvPr/>
          </p:nvSpPr>
          <p:spPr>
            <a:xfrm>
              <a:off x="600075" y="4034329"/>
              <a:ext cx="1672966" cy="577081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 Management</a:t>
              </a:r>
              <a:r>
                <a:rPr kumimoji="0" lang="de-DE" sz="9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&amp; </a:t>
              </a: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Software</a:t>
              </a: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4124589" y="2552339"/>
              <a:ext cx="1553354" cy="715581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Standardized</a:t>
              </a: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Access </a:t>
              </a:r>
              <a:b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&amp; Best Practice</a:t>
              </a:r>
            </a:p>
          </p:txBody>
        </p:sp>
        <p:sp>
          <p:nvSpPr>
            <p:cNvPr id="49" name="TextBox 14"/>
            <p:cNvSpPr txBox="1"/>
            <p:nvPr/>
          </p:nvSpPr>
          <p:spPr>
            <a:xfrm>
              <a:off x="2421183" y="2552339"/>
              <a:ext cx="1555264" cy="708633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Industry</a:t>
              </a: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&amp; Innovation</a:t>
              </a:r>
            </a:p>
          </p:txBody>
        </p:sp>
        <p:sp>
          <p:nvSpPr>
            <p:cNvPr id="53" name="TextBox 31"/>
            <p:cNvSpPr txBox="1"/>
            <p:nvPr/>
          </p:nvSpPr>
          <p:spPr>
            <a:xfrm>
              <a:off x="5826084" y="2552339"/>
              <a:ext cx="1555264" cy="712988"/>
            </a:xfrm>
            <a:prstGeom prst="rect">
              <a:avLst/>
            </a:prstGeom>
            <a:solidFill>
              <a:srgbClr val="C2E49C"/>
            </a:solidFill>
            <a:ln w="25400">
              <a:solidFill>
                <a:srgbClr val="9ED462">
                  <a:alpha val="74902"/>
                </a:srgb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LEAPS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Working Group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EDU, Training, </a:t>
              </a:r>
              <a:r>
                <a:rPr kumimoji="0" lang="de-D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Outreach</a:t>
              </a:r>
              <a:endPara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TextBox 41"/>
            <p:cNvSpPr txBox="1"/>
            <p:nvPr/>
          </p:nvSpPr>
          <p:spPr>
            <a:xfrm>
              <a:off x="5826085" y="5324324"/>
              <a:ext cx="1555264" cy="1169551"/>
            </a:xfrm>
            <a:prstGeom prst="rect">
              <a:avLst/>
            </a:prstGeom>
            <a:solidFill>
              <a:srgbClr val="E2A8C5"/>
            </a:solidFill>
            <a:ln w="25400">
              <a:solidFill>
                <a:srgbClr val="CB639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European LEAPS Conference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Erice 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Topical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Workshops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Summerschools</a:t>
              </a:r>
            </a:p>
          </p:txBody>
        </p:sp>
        <p:sp>
          <p:nvSpPr>
            <p:cNvPr id="55" name="TextBox 36"/>
            <p:cNvSpPr txBox="1"/>
            <p:nvPr/>
          </p:nvSpPr>
          <p:spPr>
            <a:xfrm>
              <a:off x="4124590" y="5324324"/>
              <a:ext cx="1553354" cy="707886"/>
            </a:xfrm>
            <a:prstGeom prst="rect">
              <a:avLst/>
            </a:prstGeom>
            <a:solidFill>
              <a:srgbClr val="E2A8C5"/>
            </a:solidFill>
            <a:ln w="25400">
              <a:solidFill>
                <a:srgbClr val="CB639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Tasks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tbd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TextBox 37"/>
            <p:cNvSpPr txBox="1"/>
            <p:nvPr/>
          </p:nvSpPr>
          <p:spPr>
            <a:xfrm>
              <a:off x="2421183" y="5324324"/>
              <a:ext cx="1555264" cy="707886"/>
            </a:xfrm>
            <a:prstGeom prst="rect">
              <a:avLst/>
            </a:prstGeom>
            <a:solidFill>
              <a:srgbClr val="E2A8C5"/>
            </a:solidFill>
            <a:ln w="25400">
              <a:solidFill>
                <a:srgbClr val="CB639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Tasks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tbd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3" name="Straight Connector 32"/>
            <p:cNvCxnSpPr/>
            <p:nvPr/>
          </p:nvCxnSpPr>
          <p:spPr>
            <a:xfrm flipH="1">
              <a:off x="4036719" y="2393179"/>
              <a:ext cx="0" cy="3168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50"/>
            <p:cNvCxnSpPr/>
            <p:nvPr/>
          </p:nvCxnSpPr>
          <p:spPr>
            <a:xfrm flipH="1">
              <a:off x="5755056" y="2393179"/>
              <a:ext cx="0" cy="3168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53"/>
            <p:cNvCxnSpPr/>
            <p:nvPr/>
          </p:nvCxnSpPr>
          <p:spPr>
            <a:xfrm>
              <a:off x="7430532" y="4701491"/>
              <a:ext cx="0" cy="50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38"/>
            <p:cNvCxnSpPr/>
            <p:nvPr/>
          </p:nvCxnSpPr>
          <p:spPr>
            <a:xfrm flipH="1">
              <a:off x="2348712" y="2393179"/>
              <a:ext cx="0" cy="3168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74" name="TextBox 37"/>
            <p:cNvSpPr txBox="1"/>
            <p:nvPr/>
          </p:nvSpPr>
          <p:spPr>
            <a:xfrm>
              <a:off x="600077" y="5324324"/>
              <a:ext cx="1672966" cy="707886"/>
            </a:xfrm>
            <a:prstGeom prst="rect">
              <a:avLst/>
            </a:prstGeom>
            <a:solidFill>
              <a:srgbClr val="E2A8C5"/>
            </a:solidFill>
            <a:ln w="25400">
              <a:solidFill>
                <a:srgbClr val="CB639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Tasks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tbd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617329" y="1752051"/>
            <a:ext cx="6785531" cy="584775"/>
          </a:xfrm>
          <a:prstGeom prst="rect">
            <a:avLst/>
          </a:prstGeom>
          <a:solidFill>
            <a:srgbClr val="FF9999"/>
          </a:solidFill>
          <a:ln w="254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General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Assembly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Members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and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Associates</a:t>
            </a:r>
          </a:p>
        </p:txBody>
      </p:sp>
      <p:sp>
        <p:nvSpPr>
          <p:cNvPr id="68" name="Titel 1"/>
          <p:cNvSpPr txBox="1">
            <a:spLocks/>
          </p:cNvSpPr>
          <p:nvPr/>
        </p:nvSpPr>
        <p:spPr bwMode="auto">
          <a:xfrm>
            <a:off x="370343" y="54548"/>
            <a:ext cx="918368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dirty="0" smtClean="0">
                <a:solidFill>
                  <a:srgbClr val="FFFFFF"/>
                </a:solidFill>
              </a:rPr>
              <a:t>LEAPS - Organisation</a:t>
            </a:r>
            <a:endParaRPr lang="en-GB" sz="2000" kern="0" dirty="0">
              <a:solidFill>
                <a:srgbClr val="FFFF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80" y="160264"/>
            <a:ext cx="2271797" cy="693542"/>
          </a:xfrm>
          <a:prstGeom prst="rect">
            <a:avLst/>
          </a:prstGeom>
        </p:spPr>
      </p:pic>
      <p:sp>
        <p:nvSpPr>
          <p:cNvPr id="78" name="TextBox 8"/>
          <p:cNvSpPr txBox="1"/>
          <p:nvPr/>
        </p:nvSpPr>
        <p:spPr>
          <a:xfrm>
            <a:off x="7578698" y="889597"/>
            <a:ext cx="1049361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Review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err="1" smtClean="0">
                <a:solidFill>
                  <a:prstClr val="black"/>
                </a:solidFill>
                <a:latin typeface="Calibri"/>
              </a:rPr>
              <a:t>Bodies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Box 8"/>
          <p:cNvSpPr txBox="1"/>
          <p:nvPr/>
        </p:nvSpPr>
        <p:spPr>
          <a:xfrm>
            <a:off x="422743" y="909752"/>
            <a:ext cx="1049361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Advising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bodies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TextBox 8"/>
          <p:cNvSpPr txBox="1"/>
          <p:nvPr/>
        </p:nvSpPr>
        <p:spPr>
          <a:xfrm>
            <a:off x="422743" y="5965418"/>
            <a:ext cx="2589345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Working </a:t>
            </a:r>
            <a:r>
              <a:rPr kumimoji="0" lang="de-DE" sz="10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groups</a:t>
            </a:r>
            <a:endParaRPr kumimoji="0" lang="de-DE" sz="10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000" kern="0" dirty="0" smtClean="0">
                <a:solidFill>
                  <a:prstClr val="black"/>
                </a:solidFill>
                <a:latin typeface="Calibri"/>
              </a:rPr>
              <a:t>FELs </a:t>
            </a:r>
            <a:r>
              <a:rPr lang="de-DE" sz="1000" kern="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1000" kern="0" dirty="0" smtClean="0">
                <a:solidFill>
                  <a:prstClr val="black"/>
                </a:solidFill>
                <a:latin typeface="Calibri"/>
              </a:rPr>
              <a:t> Europe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022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8775" y="924127"/>
            <a:ext cx="872302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/>
              <a:t>Need to define technology roadmap, valid for 7 years, starting 2020/21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dirty="0" smtClean="0"/>
              <a:t>→ extrapolate from the present activities (funded upgrades)</a:t>
            </a:r>
            <a:r>
              <a:rPr lang="en-GB" dirty="0"/>
              <a:t> </a:t>
            </a:r>
            <a:r>
              <a:rPr lang="en-GB" dirty="0" smtClean="0"/>
              <a:t>to a more distant future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→ take into account the needs of upgrades of existing facilities presently under study /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preparation / discussion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(most likely some of them will start before outcome of Technology Roadmap is there)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→ take into account the needs of “new facilities”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→ do that as a joint activity, demonstrating that we are able and willing to join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forces (together with industry) to advance our field</a:t>
            </a:r>
          </a:p>
          <a:p>
            <a:pPr algn="l"/>
            <a:endParaRPr lang="en-GB" dirty="0" smtClean="0"/>
          </a:p>
          <a:p>
            <a:pPr algn="l"/>
            <a:r>
              <a:rPr lang="en-GB" dirty="0"/>
              <a:t>→ </a:t>
            </a:r>
            <a:r>
              <a:rPr lang="en-GB" dirty="0" smtClean="0"/>
              <a:t>identify and define common requirements and standards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→ </a:t>
            </a:r>
            <a:r>
              <a:rPr lang="en-GB" dirty="0" smtClean="0"/>
              <a:t>concentration (?) on some major “technological developments”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66765" y="93663"/>
            <a:ext cx="4899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LEAPS - Technology </a:t>
            </a:r>
            <a:r>
              <a:rPr lang="en-GB" sz="2000" dirty="0">
                <a:solidFill>
                  <a:srgbClr val="FFFFFF"/>
                </a:solidFill>
              </a:rPr>
              <a:t>r</a:t>
            </a:r>
            <a:r>
              <a:rPr lang="en-GB" sz="2000" dirty="0" smtClean="0">
                <a:solidFill>
                  <a:srgbClr val="FFFFFF"/>
                </a:solidFill>
              </a:rPr>
              <a:t>oadmap </a:t>
            </a:r>
            <a:r>
              <a:rPr lang="en-GB" sz="2000" dirty="0">
                <a:solidFill>
                  <a:srgbClr val="FFFFFF"/>
                </a:solidFill>
              </a:rPr>
              <a:t>p</a:t>
            </a:r>
            <a:r>
              <a:rPr lang="en-GB" sz="2000" dirty="0" smtClean="0">
                <a:solidFill>
                  <a:srgbClr val="FFFFFF"/>
                </a:solidFill>
              </a:rPr>
              <a:t>rocess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298" t="13783" r="19494" b="12707"/>
          <a:stretch/>
        </p:blipFill>
        <p:spPr>
          <a:xfrm>
            <a:off x="7923197" y="1933629"/>
            <a:ext cx="1224980" cy="87122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28" name="Picture 4" descr="http://loa.ensta-paristech.fr/spl/uploads/_images/SPL/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840"/>
            <a:ext cx="2455101" cy="10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7676409"/>
              </p:ext>
            </p:extLst>
          </p:nvPr>
        </p:nvGraphicFramePr>
        <p:xfrm>
          <a:off x="19270" y="711998"/>
          <a:ext cx="9124730" cy="572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ooter Placeholder 1"/>
          <p:cNvSpPr txBox="1">
            <a:spLocks/>
          </p:cNvSpPr>
          <p:nvPr/>
        </p:nvSpPr>
        <p:spPr>
          <a:xfrm>
            <a:off x="7452320" y="6097567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US" sz="1400" b="1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Picture 2" descr="ESRF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37" y="491709"/>
            <a:ext cx="1879863" cy="12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66765" y="93663"/>
            <a:ext cx="6317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LEAPS - Accelerator </a:t>
            </a:r>
            <a:r>
              <a:rPr lang="en-GB" sz="2000" dirty="0">
                <a:solidFill>
                  <a:srgbClr val="FFFFFF"/>
                </a:solidFill>
              </a:rPr>
              <a:t>t</a:t>
            </a:r>
            <a:r>
              <a:rPr lang="en-GB" sz="2000" dirty="0" smtClean="0">
                <a:solidFill>
                  <a:srgbClr val="FFFFFF"/>
                </a:solidFill>
              </a:rPr>
              <a:t>echnology </a:t>
            </a:r>
            <a:r>
              <a:rPr lang="en-GB" sz="2000" dirty="0">
                <a:solidFill>
                  <a:srgbClr val="FFFFFF"/>
                </a:solidFill>
              </a:rPr>
              <a:t>r</a:t>
            </a:r>
            <a:r>
              <a:rPr lang="en-GB" sz="2000" dirty="0" smtClean="0">
                <a:solidFill>
                  <a:srgbClr val="FFFFFF"/>
                </a:solidFill>
              </a:rPr>
              <a:t>oadmap </a:t>
            </a:r>
            <a:r>
              <a:rPr lang="en-GB" sz="2000" dirty="0">
                <a:solidFill>
                  <a:srgbClr val="FFFFFF"/>
                </a:solidFill>
              </a:rPr>
              <a:t>p</a:t>
            </a:r>
            <a:r>
              <a:rPr lang="en-GB" sz="2000" dirty="0" smtClean="0">
                <a:solidFill>
                  <a:srgbClr val="FFFFFF"/>
                </a:solidFill>
              </a:rPr>
              <a:t>rocess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4766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800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72213" y="93663"/>
            <a:ext cx="6505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Accelerator </a:t>
            </a:r>
            <a:r>
              <a:rPr lang="en-GB" sz="2000" dirty="0">
                <a:solidFill>
                  <a:srgbClr val="FFFFFF"/>
                </a:solidFill>
              </a:rPr>
              <a:t>t</a:t>
            </a:r>
            <a:r>
              <a:rPr lang="en-GB" sz="2000" dirty="0" smtClean="0">
                <a:solidFill>
                  <a:srgbClr val="FFFFFF"/>
                </a:solidFill>
              </a:rPr>
              <a:t>echnology </a:t>
            </a:r>
            <a:r>
              <a:rPr lang="en-GB" sz="2000" dirty="0">
                <a:solidFill>
                  <a:srgbClr val="FFFFFF"/>
                </a:solidFill>
              </a:rPr>
              <a:t>r</a:t>
            </a:r>
            <a:r>
              <a:rPr lang="en-GB" sz="2000" dirty="0" smtClean="0">
                <a:solidFill>
                  <a:srgbClr val="FFFFFF"/>
                </a:solidFill>
              </a:rPr>
              <a:t>oadmap – Work Packages I</a:t>
            </a:r>
            <a:endParaRPr lang="en-GB" sz="2000" dirty="0">
              <a:solidFill>
                <a:srgbClr val="FFFFFF"/>
              </a:solidFill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2377"/>
              </p:ext>
            </p:extLst>
          </p:nvPr>
        </p:nvGraphicFramePr>
        <p:xfrm>
          <a:off x="329183" y="669915"/>
          <a:ext cx="8496945" cy="5887720"/>
        </p:xfrm>
        <a:graphic>
          <a:graphicData uri="http://schemas.openxmlformats.org/drawingml/2006/table">
            <a:tbl>
              <a:tblPr firstRow="1" bandRow="1"/>
              <a:tblGrid>
                <a:gridCol w="2523668"/>
                <a:gridCol w="1554881"/>
                <a:gridCol w="2261543"/>
                <a:gridCol w="1008112"/>
                <a:gridCol w="1148741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b="1" dirty="0" smtClean="0"/>
                        <a:t>Proposal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Submitting Authors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Labs interested in R&amp;D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Total cost estimate</a:t>
                      </a:r>
                    </a:p>
                    <a:p>
                      <a:pPr algn="ctr"/>
                      <a:r>
                        <a:rPr lang="en-US" sz="1200" b="1" dirty="0" smtClean="0"/>
                        <a:t>Mio€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Topic</a:t>
                      </a:r>
                    </a:p>
                    <a:p>
                      <a:pPr algn="l"/>
                      <a:r>
                        <a:rPr lang="en-US" sz="1000" b="0" dirty="0" smtClean="0"/>
                        <a:t>S=</a:t>
                      </a:r>
                      <a:r>
                        <a:rPr lang="en-US" sz="1000" b="0" dirty="0" err="1" smtClean="0"/>
                        <a:t>synchroton</a:t>
                      </a:r>
                      <a:r>
                        <a:rPr lang="en-US" sz="1000" b="0" dirty="0" smtClean="0"/>
                        <a:t/>
                      </a:r>
                      <a:br>
                        <a:rPr lang="en-US" sz="1000" b="0" dirty="0" smtClean="0"/>
                      </a:br>
                      <a:r>
                        <a:rPr lang="en-US" sz="1000" b="0" dirty="0" smtClean="0"/>
                        <a:t>F=FEL</a:t>
                      </a:r>
                    </a:p>
                    <a:p>
                      <a:pPr algn="l"/>
                      <a:r>
                        <a:rPr lang="en-US" sz="1000" b="0" dirty="0" smtClean="0"/>
                        <a:t>C=compact</a:t>
                      </a:r>
                      <a:r>
                        <a:rPr lang="en-US" sz="1000" b="0" baseline="0" dirty="0" smtClean="0"/>
                        <a:t> source</a:t>
                      </a:r>
                      <a:endParaRPr lang="en-US" sz="10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Short period insertion devices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M.E. Couprie (SOLEIL)</a:t>
                      </a:r>
                    </a:p>
                    <a:p>
                      <a:pPr algn="ctr"/>
                      <a:r>
                        <a:rPr lang="en-US" sz="1200" dirty="0" smtClean="0"/>
                        <a:t>T. Schmidt (PSI)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SOLEIL, PSI, DESY, ELETTRA, ESRF, HZB, Diamond, </a:t>
                      </a:r>
                      <a:r>
                        <a:rPr lang="en-US" sz="1200" dirty="0" err="1" smtClean="0"/>
                        <a:t>Maxlab</a:t>
                      </a:r>
                      <a:r>
                        <a:rPr lang="en-US" sz="1200" dirty="0" smtClean="0"/>
                        <a:t>, ALBA, ANKA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33.4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S,F,C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High Gradient/Field magnets with very small aperture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P. Tavares (MAXLAB)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ALBA, ASTRID, HZB, </a:t>
                      </a:r>
                      <a:r>
                        <a:rPr lang="en-US" sz="1200" dirty="0" err="1" smtClean="0"/>
                        <a:t>Elettra</a:t>
                      </a:r>
                      <a:r>
                        <a:rPr lang="en-US" sz="1200" dirty="0" smtClean="0"/>
                        <a:t>, DESY, ESRF, MAX IV, PSI, SOLEIL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10.6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S,C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Seed laser systems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M. </a:t>
                      </a:r>
                      <a:r>
                        <a:rPr lang="en-US" sz="1200" dirty="0" err="1" smtClean="0"/>
                        <a:t>Danailov</a:t>
                      </a:r>
                      <a:r>
                        <a:rPr lang="en-US" sz="1200" dirty="0" smtClean="0"/>
                        <a:t> (ELETTRA)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DESY, ELETTRA, EU-XFEL,HZDR,</a:t>
                      </a:r>
                      <a:r>
                        <a:rPr lang="en-US" sz="1200" baseline="0" dirty="0" smtClean="0"/>
                        <a:t> LNF, PSI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Electron bunch control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(advanced</a:t>
                      </a:r>
                      <a:r>
                        <a:rPr lang="en-US" sz="1200" baseline="0" dirty="0" smtClean="0"/>
                        <a:t> bunch compressor, Laser heater, collimation)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S. Di </a:t>
                      </a:r>
                      <a:r>
                        <a:rPr lang="en-US" sz="1200" dirty="0" err="1" smtClean="0"/>
                        <a:t>Mitri</a:t>
                      </a:r>
                      <a:r>
                        <a:rPr lang="en-US" sz="1200" dirty="0" smtClean="0"/>
                        <a:t>  (ELETTRA)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indent="0" algn="ctr" defTabSz="457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DESY, ELETTRA, EU-XFEL, MAXLAB</a:t>
                      </a:r>
                      <a:r>
                        <a:rPr lang="en-US" sz="1200" baseline="0" dirty="0" smtClean="0"/>
                        <a:t>, PSI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2.9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F,C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Advanced schemes for tailoring</a:t>
                      </a:r>
                      <a:r>
                        <a:rPr lang="en-US" sz="1200" baseline="0" dirty="0" smtClean="0"/>
                        <a:t> FEL pulses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S. </a:t>
                      </a:r>
                      <a:r>
                        <a:rPr lang="en-US" sz="1200" dirty="0" err="1" smtClean="0"/>
                        <a:t>Werin</a:t>
                      </a:r>
                      <a:r>
                        <a:rPr lang="en-US" sz="1200" dirty="0" smtClean="0"/>
                        <a:t> (MAXLAB)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E. Allaria (ELETTRA)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ELETTRA,</a:t>
                      </a:r>
                      <a:r>
                        <a:rPr lang="en-US" sz="1200" baseline="0" dirty="0" smtClean="0"/>
                        <a:t> PSI, DESY, SOLEIL, MAXLAB, </a:t>
                      </a:r>
                      <a:r>
                        <a:rPr lang="en-US" sz="1200" baseline="0" dirty="0" err="1" smtClean="0"/>
                        <a:t>Eu</a:t>
                      </a:r>
                      <a:r>
                        <a:rPr lang="en-US" sz="1200" baseline="0" dirty="0" smtClean="0"/>
                        <a:t>-XFEL, DESY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F, 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Low emittance Photo-injectors</a:t>
                      </a:r>
                    </a:p>
                    <a:p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cw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sc</a:t>
                      </a:r>
                      <a:r>
                        <a:rPr lang="en-US" sz="1200" dirty="0" smtClean="0"/>
                        <a:t> and pulsed/</a:t>
                      </a:r>
                      <a:r>
                        <a:rPr lang="en-US" sz="1200" dirty="0" err="1" smtClean="0"/>
                        <a:t>nc</a:t>
                      </a:r>
                      <a:r>
                        <a:rPr lang="en-US" sz="1200" dirty="0" smtClean="0"/>
                        <a:t>)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T. </a:t>
                      </a:r>
                      <a:r>
                        <a:rPr lang="en-US" sz="1200" dirty="0" err="1" smtClean="0"/>
                        <a:t>Kamps</a:t>
                      </a:r>
                      <a:r>
                        <a:rPr lang="en-US" sz="1200" dirty="0" smtClean="0"/>
                        <a:t> (HZB)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HZB, DESY, HZDR, PSI, ELETTRA, LNF, MAXLAB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F,C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LEAPS accelerating techniques </a:t>
                      </a:r>
                      <a:r>
                        <a:rPr lang="en-US" sz="1200" dirty="0" err="1" smtClean="0"/>
                        <a:t>cwRF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H. Weise (DESY)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DESY, </a:t>
                      </a:r>
                      <a:r>
                        <a:rPr lang="en-US" sz="1200" dirty="0" err="1" smtClean="0"/>
                        <a:t>EUuXFEL</a:t>
                      </a:r>
                      <a:r>
                        <a:rPr lang="en-US" sz="1200" dirty="0" smtClean="0"/>
                        <a:t>, NCNR (Poland)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6.1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FEL tests stand </a:t>
                      </a:r>
                    </a:p>
                    <a:p>
                      <a:r>
                        <a:rPr lang="en-US" sz="1200" dirty="0" smtClean="0"/>
                        <a:t>(either stand-alone or attached to existing FEL)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M.E. Couprie</a:t>
                      </a:r>
                      <a:r>
                        <a:rPr lang="en-US" sz="1200" baseline="0" dirty="0" smtClean="0"/>
                        <a:t> (SOLEIL),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B. Faatz (DESY)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SOLEIL, DESY, ELETTRA, PSI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24-41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Tunable high power THz source for </a:t>
                      </a:r>
                      <a:r>
                        <a:rPr lang="en-US" sz="1200" dirty="0" err="1" smtClean="0"/>
                        <a:t>Eu</a:t>
                      </a:r>
                      <a:r>
                        <a:rPr lang="en-US" sz="1200" dirty="0" smtClean="0"/>
                        <a:t>-XFEL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Frank Stephan</a:t>
                      </a:r>
                    </a:p>
                    <a:p>
                      <a:pPr algn="ctr"/>
                      <a:r>
                        <a:rPr lang="en-US" sz="1200" dirty="0" smtClean="0"/>
                        <a:t>(DESY </a:t>
                      </a:r>
                      <a:r>
                        <a:rPr lang="en-US" sz="1200" dirty="0" err="1" smtClean="0"/>
                        <a:t>Zeuthen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DESY, EU-XFEL</a:t>
                      </a:r>
                      <a:br>
                        <a:rPr lang="en-US" sz="1200" dirty="0" smtClean="0"/>
                      </a:br>
                      <a:r>
                        <a:rPr lang="en-US" sz="1000" dirty="0" smtClean="0"/>
                        <a:t>(+ large number of potentially </a:t>
                      </a:r>
                      <a:r>
                        <a:rPr lang="en-US" sz="1000" baseline="0" dirty="0" smtClean="0"/>
                        <a:t> collaborating universities)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Very small aperture</a:t>
                      </a:r>
                      <a:r>
                        <a:rPr lang="en-US" sz="1200" baseline="0" dirty="0" smtClean="0"/>
                        <a:t> vacuum chamber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indent="0" algn="ctr" defTabSz="457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T. Schmidt (PSI)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C. </a:t>
                      </a:r>
                      <a:r>
                        <a:rPr lang="en-US" sz="1200" dirty="0" err="1" smtClean="0"/>
                        <a:t>Herbeoux</a:t>
                      </a:r>
                      <a:r>
                        <a:rPr lang="en-US" sz="1200" dirty="0" smtClean="0"/>
                        <a:t> (SOLEIL)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ALBA, DESY, PSI, ANKA, SOLEIL, DIAMOND, MAXLAB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S,F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0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692" y="570211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u="sng" dirty="0" smtClean="0">
                <a:solidFill>
                  <a:srgbClr val="C00000"/>
                </a:solidFill>
                <a:latin typeface="Calibri"/>
              </a:rPr>
              <a:t>Total sum both tables </a:t>
            </a:r>
            <a:r>
              <a:rPr lang="en-US" sz="1800" u="sng" dirty="0" smtClean="0">
                <a:solidFill>
                  <a:srgbClr val="C00000"/>
                </a:solidFill>
                <a:latin typeface="Calibri"/>
              </a:rPr>
              <a:t>ca. </a:t>
            </a:r>
            <a:r>
              <a:rPr lang="en-US" sz="1800" b="1" u="sng" dirty="0" smtClean="0">
                <a:solidFill>
                  <a:srgbClr val="C00000"/>
                </a:solidFill>
                <a:latin typeface="Calibri"/>
              </a:rPr>
              <a:t>217 M€</a:t>
            </a:r>
          </a:p>
          <a:p>
            <a:pPr algn="l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It is expected, that own contributions in the order of 20 to 50% are necessary</a:t>
            </a:r>
            <a:endParaRPr lang="en-US" sz="1800" b="1" dirty="0" smtClean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72213" y="93663"/>
            <a:ext cx="657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Accelerator </a:t>
            </a:r>
            <a:r>
              <a:rPr lang="en-GB" sz="2000" dirty="0">
                <a:solidFill>
                  <a:srgbClr val="FFFFFF"/>
                </a:solidFill>
              </a:rPr>
              <a:t>t</a:t>
            </a:r>
            <a:r>
              <a:rPr lang="en-GB" sz="2000" dirty="0" smtClean="0">
                <a:solidFill>
                  <a:srgbClr val="FFFFFF"/>
                </a:solidFill>
              </a:rPr>
              <a:t>echnology </a:t>
            </a:r>
            <a:r>
              <a:rPr lang="en-GB" sz="2000" dirty="0">
                <a:solidFill>
                  <a:srgbClr val="FFFFFF"/>
                </a:solidFill>
              </a:rPr>
              <a:t>r</a:t>
            </a:r>
            <a:r>
              <a:rPr lang="en-GB" sz="2000" dirty="0" smtClean="0">
                <a:solidFill>
                  <a:srgbClr val="FFFFFF"/>
                </a:solidFill>
              </a:rPr>
              <a:t>oadmap – Work Packages II</a:t>
            </a:r>
            <a:endParaRPr lang="en-GB" sz="2000" dirty="0">
              <a:solidFill>
                <a:srgbClr val="FFFFFF"/>
              </a:solidFill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86011"/>
              </p:ext>
            </p:extLst>
          </p:nvPr>
        </p:nvGraphicFramePr>
        <p:xfrm>
          <a:off x="450577" y="820708"/>
          <a:ext cx="8256756" cy="4663440"/>
        </p:xfrm>
        <a:graphic>
          <a:graphicData uri="http://schemas.openxmlformats.org/drawingml/2006/table">
            <a:tbl>
              <a:tblPr firstRow="1" bandRow="1"/>
              <a:tblGrid>
                <a:gridCol w="2172786"/>
                <a:gridCol w="1535757"/>
                <a:gridCol w="2239120"/>
                <a:gridCol w="1121667"/>
                <a:gridCol w="11874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b="1" dirty="0" smtClean="0"/>
                        <a:t>Proposal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Submitting Authors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Labs interested in R&amp;D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Cost estimate</a:t>
                      </a:r>
                    </a:p>
                    <a:p>
                      <a:pPr algn="ctr"/>
                      <a:r>
                        <a:rPr lang="en-US" sz="1200" b="1" dirty="0" smtClean="0"/>
                        <a:t>Mio€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/>
                        <a:t>Topic</a:t>
                      </a:r>
                    </a:p>
                    <a:p>
                      <a:pPr algn="l"/>
                      <a:r>
                        <a:rPr lang="en-US" sz="1000" b="0" dirty="0" smtClean="0"/>
                        <a:t>S=</a:t>
                      </a:r>
                      <a:r>
                        <a:rPr lang="en-US" sz="1000" b="0" dirty="0" err="1" smtClean="0"/>
                        <a:t>synchroton</a:t>
                      </a:r>
                      <a:r>
                        <a:rPr lang="en-US" sz="1000" b="0" dirty="0" smtClean="0"/>
                        <a:t/>
                      </a:r>
                      <a:br>
                        <a:rPr lang="en-US" sz="1000" b="0" dirty="0" smtClean="0"/>
                      </a:br>
                      <a:r>
                        <a:rPr lang="en-US" sz="1000" b="0" dirty="0" smtClean="0"/>
                        <a:t>F=FEL</a:t>
                      </a:r>
                    </a:p>
                    <a:p>
                      <a:pPr algn="l"/>
                      <a:r>
                        <a:rPr lang="en-US" sz="1000" b="0" dirty="0" smtClean="0"/>
                        <a:t>C=compact source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Injection systems for low dynamic aperture rings (kicker and </a:t>
                      </a:r>
                      <a:r>
                        <a:rPr lang="en-US" sz="1200" dirty="0" err="1" smtClean="0"/>
                        <a:t>pulser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R. </a:t>
                      </a:r>
                      <a:r>
                        <a:rPr lang="en-US" sz="1200" dirty="0" err="1" smtClean="0"/>
                        <a:t>Bartolini</a:t>
                      </a:r>
                      <a:r>
                        <a:rPr lang="en-US" sz="1200" dirty="0" smtClean="0"/>
                        <a:t> (DIAMOND)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/>
                        <a:t>ALBA, Elettra, DESY, HZB, ESRF, MAXLAB, PSI, SOLEIL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err="1" smtClean="0"/>
                        <a:t>sc</a:t>
                      </a:r>
                      <a:r>
                        <a:rPr lang="en-US" sz="1200" dirty="0" smtClean="0"/>
                        <a:t> / </a:t>
                      </a:r>
                      <a:r>
                        <a:rPr lang="en-US" sz="1200" dirty="0" err="1" smtClean="0"/>
                        <a:t>nc</a:t>
                      </a:r>
                      <a:r>
                        <a:rPr lang="en-US" sz="1200" dirty="0" smtClean="0"/>
                        <a:t> cavities for bunch length control + RF systems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Jens </a:t>
                      </a:r>
                      <a:r>
                        <a:rPr lang="en-US" sz="1200" dirty="0" err="1" smtClean="0"/>
                        <a:t>Knobloch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ctr"/>
                      <a:r>
                        <a:rPr lang="en-US" sz="1200" dirty="0" smtClean="0"/>
                        <a:t>Andreas Jankowiak (HZB)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/>
                        <a:t>ALBA, DESY, HZB, MAX IV, SOLEIL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15.9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S,F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Diagnostics and Feedback for advanced photon beam stability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/>
                        <a:t>G. </a:t>
                      </a:r>
                      <a:r>
                        <a:rPr lang="it-IT" sz="1200" dirty="0" err="1" smtClean="0"/>
                        <a:t>Rehm</a:t>
                      </a:r>
                      <a:r>
                        <a:rPr lang="it-IT" sz="1200" dirty="0" smtClean="0"/>
                        <a:t> </a:t>
                      </a:r>
                      <a:br>
                        <a:rPr lang="it-IT" sz="1200" dirty="0" smtClean="0"/>
                      </a:br>
                      <a:r>
                        <a:rPr lang="it-IT" sz="1200" dirty="0" smtClean="0"/>
                        <a:t>(DIAMOND)</a:t>
                      </a:r>
                      <a:r>
                        <a:rPr lang="it-IT" sz="12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200" dirty="0" smtClean="0"/>
                        <a:t>R. De Monte (ELETTRA)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/>
                        <a:t>DIAMOND, Elettra, HZB, MAX IV, ESRF, PSI, SOLEIL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8.9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S,F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dirty="0" smtClean="0"/>
                        <a:t>Sub femtosecond timing and synchronization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S. Hunziker (PSI)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PSI, DESY, ELETTRA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F,C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US" sz="1200" b="0" dirty="0" smtClean="0"/>
                        <a:t>Joint R&amp;D on compact plasma accelerator </a:t>
                      </a:r>
                      <a:r>
                        <a:rPr lang="en-US" sz="1200" b="0" baseline="0" dirty="0" smtClean="0"/>
                        <a:t>for photon science (context EU design study </a:t>
                      </a:r>
                      <a:r>
                        <a:rPr lang="en-US" sz="1200" b="0" baseline="0" dirty="0" err="1" smtClean="0"/>
                        <a:t>EuPRAXIA</a:t>
                      </a:r>
                      <a:r>
                        <a:rPr lang="en-US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/>
                        <a:t>R.</a:t>
                      </a:r>
                      <a:r>
                        <a:rPr lang="en-US" sz="1200" b="0" baseline="0" dirty="0" smtClean="0"/>
                        <a:t> Assmann (DESY), M. </a:t>
                      </a:r>
                      <a:r>
                        <a:rPr lang="en-US" sz="1200" b="0" baseline="0" dirty="0" err="1" smtClean="0"/>
                        <a:t>Ferrario</a:t>
                      </a:r>
                      <a:r>
                        <a:rPr lang="en-US" sz="1200" b="0" baseline="0" dirty="0" smtClean="0"/>
                        <a:t> (INFN), U. Schramm (HZDR)</a:t>
                      </a:r>
                      <a:endParaRPr lang="en-US" sz="12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/>
                        <a:t>DESY, INFN, HZDR, ..., </a:t>
                      </a:r>
                      <a:r>
                        <a:rPr lang="en-US" sz="1200" b="0" dirty="0" err="1" smtClean="0"/>
                        <a:t>EuPRAXIA</a:t>
                      </a:r>
                      <a:r>
                        <a:rPr lang="en-US" sz="1200" b="0" dirty="0" smtClean="0"/>
                        <a:t> (EU) Consortium (38 institutes)</a:t>
                      </a:r>
                      <a:endParaRPr lang="en-US" sz="12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/>
                        <a:t>45</a:t>
                      </a:r>
                      <a:endParaRPr lang="en-US" sz="12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/>
                        <a:t>C</a:t>
                      </a:r>
                      <a:endParaRPr lang="en-US" sz="1200" b="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72213" y="93663"/>
            <a:ext cx="6109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Accelerator </a:t>
            </a:r>
            <a:r>
              <a:rPr lang="en-GB" sz="2000" dirty="0">
                <a:solidFill>
                  <a:srgbClr val="FFFFFF"/>
                </a:solidFill>
              </a:rPr>
              <a:t>t</a:t>
            </a:r>
            <a:r>
              <a:rPr lang="en-GB" sz="2000" dirty="0" smtClean="0">
                <a:solidFill>
                  <a:srgbClr val="FFFFFF"/>
                </a:solidFill>
              </a:rPr>
              <a:t>echnology </a:t>
            </a:r>
            <a:r>
              <a:rPr lang="en-GB" sz="2000" dirty="0">
                <a:solidFill>
                  <a:srgbClr val="FFFFFF"/>
                </a:solidFill>
              </a:rPr>
              <a:t>r</a:t>
            </a:r>
            <a:r>
              <a:rPr lang="en-GB" sz="2000" dirty="0" smtClean="0">
                <a:solidFill>
                  <a:srgbClr val="FFFFFF"/>
                </a:solidFill>
              </a:rPr>
              <a:t>oadmap – Pilot Projects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0983" y="800100"/>
            <a:ext cx="8061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Maybe EU commission is willing to finance (from existing, not spend money) a</a:t>
            </a:r>
          </a:p>
          <a:p>
            <a:pPr algn="l"/>
            <a:endParaRPr lang="en-GB" sz="800" dirty="0" smtClean="0"/>
          </a:p>
          <a:p>
            <a:pPr algn="l"/>
            <a:r>
              <a:rPr lang="en-GB" dirty="0" smtClean="0"/>
              <a:t>LEAPS pilot phase (35 </a:t>
            </a:r>
            <a:r>
              <a:rPr lang="en-GB" dirty="0" smtClean="0"/>
              <a:t>Mio€ </a:t>
            </a:r>
            <a:r>
              <a:rPr lang="en-GB" dirty="0" smtClean="0"/>
              <a:t>(?) in total, 10 - 15 </a:t>
            </a:r>
            <a:r>
              <a:rPr lang="en-GB" dirty="0" smtClean="0"/>
              <a:t>Mio€ </a:t>
            </a:r>
            <a:r>
              <a:rPr lang="en-GB" dirty="0" smtClean="0"/>
              <a:t>(?) for technology </a:t>
            </a:r>
            <a:r>
              <a:rPr lang="en-GB" dirty="0" smtClean="0"/>
              <a:t>roadmaps</a:t>
            </a:r>
            <a:endParaRPr lang="en-GB" dirty="0" smtClean="0"/>
          </a:p>
          <a:p>
            <a:pPr algn="l"/>
            <a:endParaRPr lang="en-GB" sz="800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starting 2018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1523" y="2255166"/>
            <a:ext cx="7742237" cy="2730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737" marR="0" indent="-177737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472" marR="0" indent="-177737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555" marR="0" indent="-184084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292" marR="0" indent="-177737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028" marR="0" indent="-177737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351" indent="-17932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6847" indent="-182497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170" indent="-17932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3907" indent="-177737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Ideas for Pilot Projects </a:t>
            </a:r>
          </a:p>
          <a:p>
            <a:pPr marL="0" marR="0" lvl="0" indent="0" algn="l" defTabSz="9140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CH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+mj-lt"/>
            </a:endParaRPr>
          </a:p>
          <a:p>
            <a:pPr marL="177737" marR="0" lvl="0" indent="-177737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Comparative study of undulator technologies and future requirements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towards a coherent R&amp;D program for short period devices 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+mj-lt"/>
            </a:endParaRPr>
          </a:p>
          <a:p>
            <a:pPr marL="177737" marR="0" lvl="0" indent="-177737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Survey of injector technologies and future requirements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towards a coherent R&amp;D program for low emittance/high brightness injectors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+mj-lt"/>
            </a:endParaRPr>
          </a:p>
          <a:p>
            <a:pPr marL="177737" marR="0" lvl="0" indent="-177737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Laser systems as power drivers for plasma acceleration/industry involvement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+mj-lt"/>
            </a:endParaRPr>
          </a:p>
          <a:p>
            <a:pPr marL="177737" marR="0" lvl="0" indent="-177737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+mj-lt"/>
              </a:rPr>
              <a:t>Define R&amp;D roadmap towards a PM magnet only demo storage ring  </a:t>
            </a:r>
          </a:p>
        </p:txBody>
      </p:sp>
    </p:spTree>
    <p:extLst>
      <p:ext uri="{BB962C8B-B14F-4D97-AF65-F5344CB8AC3E}">
        <p14:creationId xmlns:p14="http://schemas.microsoft.com/office/powerpoint/2010/main" val="2574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372213" y="93663"/>
            <a:ext cx="528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dirty="0" smtClean="0">
                <a:solidFill>
                  <a:srgbClr val="FFFFFF"/>
                </a:solidFill>
              </a:rPr>
              <a:t>LEAPS Technology Roadmaps - Overview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870" y="1112808"/>
            <a:ext cx="878529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LEAPS Technology Roadmaps (ca. 350 </a:t>
            </a:r>
            <a:r>
              <a:rPr lang="en-GB" sz="1800" dirty="0" smtClean="0"/>
              <a:t>Mio€ </a:t>
            </a:r>
            <a:r>
              <a:rPr lang="en-GB" sz="1800" dirty="0" smtClean="0"/>
              <a:t>/ 7a, including own contributions)</a:t>
            </a:r>
          </a:p>
          <a:p>
            <a:pPr algn="l"/>
            <a:r>
              <a:rPr lang="en-GB" b="0" dirty="0" smtClean="0"/>
              <a:t>Chairs: Edgar Weckert (DESY), Jean </a:t>
            </a:r>
            <a:r>
              <a:rPr lang="en-GB" b="0" dirty="0" err="1" smtClean="0"/>
              <a:t>Daillant</a:t>
            </a:r>
            <a:r>
              <a:rPr lang="en-GB" b="0" dirty="0" smtClean="0"/>
              <a:t> (SOLEIL)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1) Beamline Technology </a:t>
            </a:r>
            <a:r>
              <a:rPr lang="en-GB" b="0" dirty="0" smtClean="0"/>
              <a:t>– Edgar Weckert / Jean </a:t>
            </a:r>
            <a:r>
              <a:rPr lang="en-GB" b="0" dirty="0" err="1" smtClean="0"/>
              <a:t>Daillant</a:t>
            </a:r>
            <a:endParaRPr lang="en-GB" b="0" dirty="0" smtClean="0"/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    (Optic components, mirrors, gratings, detectors, sample preparation / environment, …)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2) Accelerator Technology </a:t>
            </a:r>
            <a:r>
              <a:rPr lang="en-GB" b="0" dirty="0" smtClean="0"/>
              <a:t>– Hans Braun (PSI)</a:t>
            </a:r>
          </a:p>
          <a:p>
            <a:pPr algn="l"/>
            <a:endParaRPr lang="en-GB" sz="800" dirty="0" smtClean="0"/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FEL – Thomas Tschentscher (XFEL)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Storage Rings – Andreas Jankowiak (HZB)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Compact Accelerators (aka PWA) – Ralph Assmann (DESY)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3) Data Management and Software </a:t>
            </a:r>
            <a:r>
              <a:rPr lang="en-GB" b="0" dirty="0" smtClean="0"/>
              <a:t>– Mark Heron (Diamond Light Source)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80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-6"/>
            <a:ext cx="9144000" cy="6858006"/>
          </a:xfrm>
          <a:prstGeom prst="rect">
            <a:avLst/>
          </a:prstGeom>
          <a:gradFill flip="none" rotWithShape="1">
            <a:gsLst>
              <a:gs pos="32000">
                <a:srgbClr val="CF6800"/>
              </a:gs>
              <a:gs pos="75000">
                <a:srgbClr val="00589C"/>
              </a:gs>
              <a:gs pos="100000">
                <a:srgbClr val="FFFFFF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5721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Interaction Centre / Programme in the Review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10" y="470948"/>
            <a:ext cx="4642338" cy="62087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365" y="1035335"/>
            <a:ext cx="425629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Somewhat late to influence review</a:t>
            </a:r>
          </a:p>
          <a:p>
            <a:pPr algn="l"/>
            <a:r>
              <a:rPr lang="en-GB" dirty="0" smtClean="0"/>
              <a:t>     </a:t>
            </a:r>
            <a:r>
              <a:rPr lang="en-GB" dirty="0" smtClean="0"/>
              <a:t>documents</a:t>
            </a:r>
            <a:endParaRPr lang="en-GB" dirty="0" smtClean="0"/>
          </a:p>
          <a:p>
            <a:pPr algn="l"/>
            <a:endParaRPr lang="en-GB" sz="600" dirty="0" smtClean="0"/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Review Documents are in preparation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and (as I expect) in an advanced state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(HZB will sent to SAC end of July)</a:t>
            </a:r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Not too late for evaluation</a:t>
            </a:r>
          </a:p>
          <a:p>
            <a:pPr algn="l"/>
            <a:endParaRPr lang="en-GB" dirty="0"/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Maybe use list of activities in ARD and DTS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and always refer to!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What is done in the centre under evaluation?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Which whom is it done?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What is not done in the centre?</a:t>
            </a:r>
          </a:p>
        </p:txBody>
      </p:sp>
    </p:spTree>
    <p:extLst>
      <p:ext uri="{BB962C8B-B14F-4D97-AF65-F5344CB8AC3E}">
        <p14:creationId xmlns:p14="http://schemas.microsoft.com/office/powerpoint/2010/main" val="25878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1000">
                <a:srgbClr val="00589C"/>
              </a:gs>
              <a:gs pos="100000">
                <a:srgbClr val="CF6800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59"/>
          <p:cNvGrpSpPr/>
          <p:nvPr/>
        </p:nvGrpSpPr>
        <p:grpSpPr>
          <a:xfrm>
            <a:off x="372057" y="5705530"/>
            <a:ext cx="8414835" cy="782967"/>
            <a:chOff x="199527" y="5502709"/>
            <a:chExt cx="8414835" cy="782967"/>
          </a:xfrm>
        </p:grpSpPr>
        <p:pic>
          <p:nvPicPr>
            <p:cNvPr id="51" name="Picture 39" descr="desy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27" y="5605134"/>
              <a:ext cx="623338" cy="62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6" descr="http://vv200.ise.fhg.de/p4/nanospec/project-partners/logo-fz-juelich/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01" y="5746980"/>
              <a:ext cx="1105103" cy="35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uppieren 52"/>
            <p:cNvGrpSpPr/>
            <p:nvPr/>
          </p:nvGrpSpPr>
          <p:grpSpPr>
            <a:xfrm>
              <a:off x="2516608" y="5502709"/>
              <a:ext cx="2215623" cy="768096"/>
              <a:chOff x="807144" y="3476743"/>
              <a:chExt cx="2215623" cy="955312"/>
            </a:xfrm>
          </p:grpSpPr>
          <p:pic>
            <p:nvPicPr>
              <p:cNvPr id="54" name="Picture 4" descr="File:GSI Logo rgb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6262" y="3476743"/>
                <a:ext cx="1155028" cy="365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144" y="3909239"/>
                <a:ext cx="1037204" cy="512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0" descr="http://www.hi-jena.de/img/logo-de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136" y="3909239"/>
                <a:ext cx="1045631" cy="5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231" y="5525728"/>
              <a:ext cx="1496338" cy="759948"/>
            </a:xfrm>
            <a:prstGeom prst="rect">
              <a:avLst/>
            </a:prstGeom>
          </p:spPr>
        </p:pic>
        <p:pic>
          <p:nvPicPr>
            <p:cNvPr id="58" name="Picture 2" descr="http://aiw2012.west.uni-koblenz.de/files/2012/04/logo_ki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246" y="5700039"/>
              <a:ext cx="802116" cy="40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http://technologieplattform.dresden-concept.de/userdata/HZDR-logo-64px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054" y="5767192"/>
              <a:ext cx="1238580" cy="28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744832" y="389823"/>
            <a:ext cx="7637090" cy="3640346"/>
            <a:chOff x="744832" y="1813176"/>
            <a:chExt cx="7637090" cy="3640346"/>
          </a:xfrm>
        </p:grpSpPr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4832" y="1813176"/>
              <a:ext cx="7637090" cy="3640346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5109578" y="2715521"/>
              <a:ext cx="3251211" cy="307777"/>
            </a:xfrm>
            <a:prstGeom prst="rect">
              <a:avLst/>
            </a:prstGeom>
            <a:solidFill>
              <a:srgbClr val="A6A6A6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 deputy Speaker: J. Osterhoff, DESY</a:t>
              </a:r>
              <a:endParaRPr lang="en-GB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4621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ARD in POF III – Sub-Topic 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3458" y="4089718"/>
            <a:ext cx="6832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DESY</a:t>
            </a:r>
          </a:p>
          <a:p>
            <a:pPr algn="l"/>
            <a:r>
              <a:rPr lang="en-GB" sz="1400" dirty="0" smtClean="0"/>
              <a:t>GSI</a:t>
            </a:r>
          </a:p>
          <a:p>
            <a:pPr algn="l"/>
            <a:r>
              <a:rPr lang="en-GB" sz="1400" i="1" dirty="0" smtClean="0"/>
              <a:t>HIM</a:t>
            </a:r>
          </a:p>
          <a:p>
            <a:pPr algn="l"/>
            <a:r>
              <a:rPr lang="en-GB" sz="1400" dirty="0" smtClean="0"/>
              <a:t>HZB</a:t>
            </a:r>
          </a:p>
          <a:p>
            <a:pPr algn="l"/>
            <a:r>
              <a:rPr lang="en-GB" sz="1400" dirty="0" smtClean="0"/>
              <a:t>HZDR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68049" y="4089717"/>
            <a:ext cx="6832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FZJ</a:t>
            </a:r>
          </a:p>
          <a:p>
            <a:pPr algn="l"/>
            <a:r>
              <a:rPr lang="en-GB" sz="1400" dirty="0" smtClean="0"/>
              <a:t>GSI</a:t>
            </a:r>
          </a:p>
          <a:p>
            <a:pPr algn="l"/>
            <a:r>
              <a:rPr lang="en-GB" sz="1400" i="1" dirty="0" smtClean="0"/>
              <a:t>HIJ</a:t>
            </a:r>
          </a:p>
          <a:p>
            <a:pPr algn="l"/>
            <a:r>
              <a:rPr lang="en-GB" sz="1400" i="1" dirty="0" smtClean="0"/>
              <a:t>HIM</a:t>
            </a:r>
          </a:p>
          <a:p>
            <a:pPr algn="l"/>
            <a:r>
              <a:rPr lang="en-GB" sz="1400" b="0" dirty="0" smtClean="0"/>
              <a:t>HZDR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41693" y="4087598"/>
            <a:ext cx="6832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DESY</a:t>
            </a:r>
          </a:p>
          <a:p>
            <a:pPr algn="l"/>
            <a:r>
              <a:rPr lang="en-GB" sz="1400" dirty="0" smtClean="0"/>
              <a:t>FZJ</a:t>
            </a:r>
          </a:p>
          <a:p>
            <a:pPr algn="l"/>
            <a:r>
              <a:rPr lang="en-GB" sz="1400" dirty="0" smtClean="0"/>
              <a:t>HZB</a:t>
            </a:r>
          </a:p>
          <a:p>
            <a:pPr algn="l"/>
            <a:r>
              <a:rPr lang="en-GB" sz="1400" dirty="0" smtClean="0"/>
              <a:t>HZDR</a:t>
            </a:r>
          </a:p>
          <a:p>
            <a:pPr algn="l"/>
            <a:r>
              <a:rPr lang="en-GB" sz="1400" dirty="0" smtClean="0"/>
              <a:t>KIT</a:t>
            </a:r>
            <a:endParaRPr lang="en-GB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6481169" y="4090392"/>
            <a:ext cx="6832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DESY</a:t>
            </a:r>
            <a:br>
              <a:rPr lang="en-GB" sz="1400" dirty="0" smtClean="0"/>
            </a:br>
            <a:r>
              <a:rPr lang="en-GB" sz="1400" dirty="0" smtClean="0"/>
              <a:t>FZJ</a:t>
            </a:r>
          </a:p>
          <a:p>
            <a:pPr algn="l"/>
            <a:r>
              <a:rPr lang="en-GB" sz="1400" dirty="0" smtClean="0"/>
              <a:t>GSI</a:t>
            </a:r>
          </a:p>
          <a:p>
            <a:pPr algn="l"/>
            <a:r>
              <a:rPr lang="en-GB" sz="1400" i="1" dirty="0" smtClean="0"/>
              <a:t>HIJ</a:t>
            </a:r>
            <a:r>
              <a:rPr lang="en-GB" sz="1400" b="0" i="1" dirty="0" smtClean="0"/>
              <a:t/>
            </a:r>
            <a:br>
              <a:rPr lang="en-GB" sz="1400" b="0" i="1" dirty="0" smtClean="0"/>
            </a:br>
            <a:r>
              <a:rPr lang="en-GB" sz="1400" dirty="0" smtClean="0"/>
              <a:t>HZDR</a:t>
            </a:r>
          </a:p>
          <a:p>
            <a:pPr algn="l"/>
            <a:r>
              <a:rPr lang="en-GB" sz="1400" dirty="0" smtClean="0"/>
              <a:t>HZB</a:t>
            </a:r>
          </a:p>
          <a:p>
            <a:pPr algn="l"/>
            <a:r>
              <a:rPr lang="en-GB" sz="1400" dirty="0" smtClean="0"/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3858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183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News from ARD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824" y="808726"/>
            <a:ext cx="61470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BESSY VSR – fully funded since June 2017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Total of 29.4 Mio€, thereof:</a:t>
            </a:r>
          </a:p>
          <a:p>
            <a:pPr algn="l"/>
            <a:endParaRPr lang="en-GB" sz="1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10.1 </a:t>
            </a:r>
            <a:r>
              <a:rPr lang="en-GB" b="0" dirty="0" smtClean="0">
                <a:solidFill>
                  <a:schemeClr val="tx1"/>
                </a:solidFill>
              </a:rPr>
              <a:t>Mio€ </a:t>
            </a:r>
            <a:r>
              <a:rPr lang="en-GB" b="0" dirty="0" smtClean="0">
                <a:solidFill>
                  <a:schemeClr val="tx1"/>
                </a:solidFill>
              </a:rPr>
              <a:t>own contribution HZB</a:t>
            </a:r>
            <a:endParaRPr lang="en-GB" b="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7.5 </a:t>
            </a:r>
            <a:r>
              <a:rPr lang="en-GB" b="0" dirty="0" smtClean="0">
                <a:solidFill>
                  <a:schemeClr val="tx1"/>
                </a:solidFill>
              </a:rPr>
              <a:t>Mio€ </a:t>
            </a:r>
            <a:r>
              <a:rPr lang="en-GB" b="0" dirty="0" smtClean="0">
                <a:solidFill>
                  <a:schemeClr val="tx1"/>
                </a:solidFill>
              </a:rPr>
              <a:t>State of Berlin / EFRA = </a:t>
            </a:r>
            <a:r>
              <a:rPr lang="en-GB" b="0" dirty="0" err="1" smtClean="0">
                <a:solidFill>
                  <a:schemeClr val="tx1"/>
                </a:solidFill>
              </a:rPr>
              <a:t>SupraLab@HZB</a:t>
            </a:r>
            <a:endParaRPr lang="en-GB" b="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11.8 Mio€ HGF Strategic Invest (HGF </a:t>
            </a:r>
            <a:r>
              <a:rPr lang="en-GB" b="0" dirty="0" err="1" smtClean="0">
                <a:solidFill>
                  <a:schemeClr val="tx1"/>
                </a:solidFill>
              </a:rPr>
              <a:t>Senat</a:t>
            </a:r>
            <a:r>
              <a:rPr lang="en-GB" b="0" dirty="0" smtClean="0">
                <a:solidFill>
                  <a:schemeClr val="tx1"/>
                </a:solidFill>
              </a:rPr>
              <a:t>, 05.06.2017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chedule: </a:t>
            </a:r>
          </a:p>
          <a:p>
            <a:pPr algn="l"/>
            <a:endParaRPr lang="en-GB" sz="10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First module (2 x 1.5 GHz) in 2020/21</a:t>
            </a:r>
            <a:endParaRPr lang="en-GB" b="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Full installation (2 </a:t>
            </a:r>
            <a:r>
              <a:rPr lang="en-GB" b="0" dirty="0">
                <a:solidFill>
                  <a:schemeClr val="tx1"/>
                </a:solidFill>
              </a:rPr>
              <a:t>x 1.5 </a:t>
            </a:r>
            <a:r>
              <a:rPr lang="en-GB" b="0" dirty="0" smtClean="0">
                <a:solidFill>
                  <a:schemeClr val="tx1"/>
                </a:solidFill>
              </a:rPr>
              <a:t>GHz + 2 x 1.75 GHz) </a:t>
            </a:r>
            <a:r>
              <a:rPr lang="en-GB" b="0" dirty="0">
                <a:solidFill>
                  <a:schemeClr val="tx1"/>
                </a:solidFill>
              </a:rPr>
              <a:t>in </a:t>
            </a:r>
            <a:r>
              <a:rPr lang="en-GB" b="0" dirty="0" smtClean="0">
                <a:solidFill>
                  <a:schemeClr val="tx1"/>
                </a:solidFill>
              </a:rPr>
              <a:t>2021/22</a:t>
            </a:r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51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183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News from ARD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824" y="800100"/>
            <a:ext cx="887922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ATHENA - </a:t>
            </a:r>
            <a:r>
              <a:rPr lang="en-GB" sz="1800" dirty="0" err="1" smtClean="0"/>
              <a:t>Senat</a:t>
            </a:r>
            <a:r>
              <a:rPr lang="en-GB" sz="1800" dirty="0" smtClean="0"/>
              <a:t> Commission Matter strongly pushes for realisation of ATHENA</a:t>
            </a:r>
          </a:p>
          <a:p>
            <a:pPr algn="l"/>
            <a:r>
              <a:rPr lang="en-GB" sz="1800" b="0" dirty="0" smtClean="0">
                <a:solidFill>
                  <a:schemeClr val="tx1"/>
                </a:solidFill>
              </a:rPr>
              <a:t>(reduce scope and costs, re-submit, HGF (=Matter ??) should made funds available)</a:t>
            </a:r>
          </a:p>
          <a:p>
            <a:pPr algn="l"/>
            <a:endParaRPr lang="en-GB" dirty="0" smtClean="0"/>
          </a:p>
          <a:p>
            <a:pPr algn="l"/>
            <a:endParaRPr lang="en-GB" dirty="0" smtClean="0"/>
          </a:p>
          <a:p>
            <a:pPr algn="l"/>
            <a:r>
              <a:rPr lang="en-GB" sz="1800" dirty="0" smtClean="0"/>
              <a:t>Re-Submitted / Applied for ATHENA Phase I end of June 2017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Phase I: two common flagships ATHENA-e and ATHENA-p (2019 – 2022, only 1a delay)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17 </a:t>
            </a:r>
            <a:r>
              <a:rPr lang="en-GB" b="0" dirty="0" smtClean="0">
                <a:solidFill>
                  <a:schemeClr val="tx1"/>
                </a:solidFill>
              </a:rPr>
              <a:t>Mio€ </a:t>
            </a:r>
            <a:r>
              <a:rPr lang="en-GB" b="0" dirty="0" smtClean="0">
                <a:solidFill>
                  <a:schemeClr val="tx1"/>
                </a:solidFill>
              </a:rPr>
              <a:t>strategic invest and increased own contribution of 3.95 </a:t>
            </a:r>
            <a:r>
              <a:rPr lang="en-GB" b="0" dirty="0" smtClean="0">
                <a:solidFill>
                  <a:schemeClr val="tx1"/>
                </a:solidFill>
              </a:rPr>
              <a:t>Mio€</a:t>
            </a:r>
            <a:endParaRPr lang="en-GB" b="0" dirty="0" smtClean="0">
              <a:solidFill>
                <a:schemeClr val="tx1"/>
              </a:solidFill>
            </a:endParaRPr>
          </a:p>
          <a:p>
            <a:pPr algn="l"/>
            <a:endParaRPr lang="en-GB" b="0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Participating centres:</a:t>
            </a:r>
            <a:r>
              <a:rPr lang="en-GB" b="0" dirty="0" smtClean="0">
                <a:solidFill>
                  <a:schemeClr val="tx1"/>
                </a:solidFill>
              </a:rPr>
              <a:t> DESY &amp; HZDR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Collaborating centres and partners: </a:t>
            </a:r>
            <a:r>
              <a:rPr lang="en-GB" b="0" dirty="0" smtClean="0">
                <a:solidFill>
                  <a:schemeClr val="tx1"/>
                </a:solidFill>
              </a:rPr>
              <a:t>FZJ, HI Jena, KIT, HZB</a:t>
            </a:r>
            <a:br>
              <a:rPr lang="en-GB" b="0" dirty="0" smtClean="0">
                <a:solidFill>
                  <a:schemeClr val="tx1"/>
                </a:solidFill>
              </a:rPr>
            </a:br>
            <a:r>
              <a:rPr lang="en-GB" b="0" dirty="0" smtClean="0">
                <a:solidFill>
                  <a:schemeClr val="tx1"/>
                </a:solidFill>
              </a:rPr>
              <a:t>			             TU Dresden, U HH, U Strathclyde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Phase II:</a:t>
            </a:r>
            <a:r>
              <a:rPr lang="en-GB" b="0" dirty="0" smtClean="0">
                <a:solidFill>
                  <a:schemeClr val="tx1"/>
                </a:solidFill>
              </a:rPr>
              <a:t> applications for science, medicine, industry will be developed, start 2021 or later</a:t>
            </a:r>
          </a:p>
        </p:txBody>
      </p:sp>
    </p:spTree>
    <p:extLst>
      <p:ext uri="{BB962C8B-B14F-4D97-AF65-F5344CB8AC3E}">
        <p14:creationId xmlns:p14="http://schemas.microsoft.com/office/powerpoint/2010/main" val="24288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183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News from ARD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401" y="815195"/>
            <a:ext cx="831682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ARD Workshops </a:t>
            </a:r>
            <a:r>
              <a:rPr lang="en-GB" sz="1800" dirty="0" smtClean="0">
                <a:solidFill>
                  <a:schemeClr val="tx2"/>
                </a:solidFill>
              </a:rPr>
              <a:t>and others </a:t>
            </a:r>
            <a:r>
              <a:rPr lang="en-GB" sz="1800" dirty="0" smtClean="0">
                <a:solidFill>
                  <a:schemeClr val="tx1"/>
                </a:solidFill>
              </a:rPr>
              <a:t>(many are missing in INDICO)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ARD ST1 workshop</a:t>
            </a:r>
          </a:p>
          <a:p>
            <a:pPr algn="l"/>
            <a:r>
              <a:rPr lang="en-GB" b="0" dirty="0" smtClean="0"/>
              <a:t>Perspectives on Photocathode Lasers for Photo Injectors, HZDR, 11.04.2017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ARD ST3 workshop</a:t>
            </a:r>
          </a:p>
          <a:p>
            <a:pPr algn="l"/>
            <a:r>
              <a:rPr lang="en-GB" b="0" dirty="0"/>
              <a:t>5</a:t>
            </a:r>
            <a:r>
              <a:rPr lang="en-GB" b="0" baseline="30000" dirty="0" smtClean="0"/>
              <a:t>th</a:t>
            </a:r>
            <a:r>
              <a:rPr lang="en-GB" b="0" dirty="0" smtClean="0"/>
              <a:t> ARD ST3 Workshop – </a:t>
            </a:r>
            <a:r>
              <a:rPr lang="en-GB" b="0" dirty="0" err="1" smtClean="0"/>
              <a:t>MaT</a:t>
            </a:r>
            <a:r>
              <a:rPr lang="en-GB" b="0" dirty="0" smtClean="0"/>
              <a:t>, DESY </a:t>
            </a:r>
            <a:r>
              <a:rPr lang="en-GB" b="0" dirty="0" err="1" smtClean="0"/>
              <a:t>Zeuthen</a:t>
            </a:r>
            <a:r>
              <a:rPr lang="en-GB" b="0" dirty="0" smtClean="0"/>
              <a:t>, </a:t>
            </a:r>
            <a:r>
              <a:rPr lang="en-GB" b="0" dirty="0"/>
              <a:t>19.-</a:t>
            </a:r>
            <a:r>
              <a:rPr lang="en-GB" b="0" dirty="0" smtClean="0"/>
              <a:t>21.07.2017</a:t>
            </a:r>
            <a:endParaRPr lang="en-GB" b="0" dirty="0"/>
          </a:p>
          <a:p>
            <a:pPr algn="l"/>
            <a:endParaRPr lang="en-GB" dirty="0" smtClean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Workshop (ARIES)</a:t>
            </a:r>
          </a:p>
          <a:p>
            <a:pPr algn="l"/>
            <a:r>
              <a:rPr lang="en-GB" b="0" dirty="0" smtClean="0"/>
              <a:t>Topical Workshop on Injection and Injection Systems, HZB, 28.-30.08.2017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Workshop</a:t>
            </a:r>
          </a:p>
          <a:p>
            <a:pPr algn="l"/>
            <a:r>
              <a:rPr lang="en-GB" b="0" dirty="0" smtClean="0"/>
              <a:t>Verbundforschung in der </a:t>
            </a:r>
            <a:r>
              <a:rPr lang="en-GB" b="0" dirty="0" err="1" smtClean="0"/>
              <a:t>Physik</a:t>
            </a:r>
            <a:r>
              <a:rPr lang="en-GB" b="0" dirty="0" smtClean="0"/>
              <a:t> der </a:t>
            </a:r>
            <a:r>
              <a:rPr lang="en-GB" b="0" dirty="0" err="1" smtClean="0"/>
              <a:t>kleinsten</a:t>
            </a:r>
            <a:r>
              <a:rPr lang="en-GB" b="0" dirty="0" smtClean="0"/>
              <a:t> </a:t>
            </a:r>
            <a:r>
              <a:rPr lang="en-GB" b="0" dirty="0" err="1" smtClean="0"/>
              <a:t>Teilchen</a:t>
            </a:r>
            <a:r>
              <a:rPr lang="en-GB" b="0" dirty="0" smtClean="0"/>
              <a:t>, KFB – TU Da, 31.08 – 01.09.2018</a:t>
            </a:r>
          </a:p>
          <a:p>
            <a:pPr algn="l"/>
            <a:endParaRPr lang="en-GB" b="0" dirty="0" smtClean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Workshop (could/should be an ARD-ST1 workshop)</a:t>
            </a:r>
          </a:p>
          <a:p>
            <a:pPr algn="l"/>
            <a:r>
              <a:rPr lang="en-GB" b="0" dirty="0" smtClean="0"/>
              <a:t>Operating SRF-systems reliably in a “dirty” accelerator, HZB, 14.-15.09.2017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Workshop</a:t>
            </a:r>
          </a:p>
          <a:p>
            <a:pPr algn="l"/>
            <a:r>
              <a:rPr lang="en-GB" b="0" dirty="0" smtClean="0"/>
              <a:t>European Workshop on Photocathodes for Particle </a:t>
            </a:r>
            <a:r>
              <a:rPr lang="en-GB" b="0" dirty="0" err="1" smtClean="0"/>
              <a:t>Accel</a:t>
            </a:r>
            <a:r>
              <a:rPr lang="en-GB" b="0" dirty="0" smtClean="0"/>
              <a:t>. </a:t>
            </a:r>
            <a:r>
              <a:rPr lang="en-GB" b="0" dirty="0" err="1" smtClean="0"/>
              <a:t>Apl</a:t>
            </a:r>
            <a:r>
              <a:rPr lang="en-GB" b="0" dirty="0" smtClean="0"/>
              <a:t>. – EWPAA 2017,</a:t>
            </a:r>
            <a:br>
              <a:rPr lang="en-GB" b="0" dirty="0" smtClean="0"/>
            </a:br>
            <a:r>
              <a:rPr lang="en-GB" b="0" dirty="0" smtClean="0"/>
              <a:t>HZB, 20.-22.09.2017</a:t>
            </a:r>
            <a:endParaRPr lang="en-GB" b="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-6"/>
            <a:ext cx="9144000" cy="6858006"/>
          </a:xfrm>
          <a:prstGeom prst="rect">
            <a:avLst/>
          </a:prstGeom>
          <a:gradFill flip="none" rotWithShape="1">
            <a:gsLst>
              <a:gs pos="32000">
                <a:srgbClr val="CF6800"/>
              </a:gs>
              <a:gs pos="75000">
                <a:srgbClr val="00589C"/>
              </a:gs>
              <a:gs pos="100000">
                <a:srgbClr val="FFFFFF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6494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Matter and Technologies Days 2018, HZB / Berlin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8998" y="802260"/>
            <a:ext cx="52373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solidFill>
                  <a:schemeClr val="tx1"/>
                </a:solidFill>
              </a:rPr>
              <a:t>Will take place with some gap to the centre evaluations:</a:t>
            </a:r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Monday, 11.06.2018 till Thursday, 14.06.2018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(can be shifted by 1d if required)</a:t>
            </a:r>
          </a:p>
          <a:p>
            <a:pPr algn="l"/>
            <a:endParaRPr lang="en-GB" sz="400" dirty="0" smtClean="0"/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preparing for 40 students (?) and max. 200 participants</a:t>
            </a:r>
            <a:endParaRPr lang="en-GB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43009"/>
              </p:ext>
            </p:extLst>
          </p:nvPr>
        </p:nvGraphicFramePr>
        <p:xfrm>
          <a:off x="198406" y="2055179"/>
          <a:ext cx="877306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267"/>
                <a:gridCol w="2193267"/>
                <a:gridCol w="2193267"/>
                <a:gridCol w="21932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Mo., 11.06.18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Tu., 12.06.2018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Wed., 13.06.2018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Th., 14.06.2018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Student</a:t>
                      </a:r>
                      <a:r>
                        <a:rPr lang="en-GB" baseline="0" dirty="0" smtClean="0"/>
                        <a:t> Retreat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baseline="0" dirty="0" smtClean="0"/>
                        <a:t> Plenary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ARD&amp;DTS</a:t>
                      </a:r>
                      <a:r>
                        <a:rPr lang="en-GB" baseline="0" dirty="0" smtClean="0"/>
                        <a:t> parallel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nd</a:t>
                      </a:r>
                      <a:r>
                        <a:rPr lang="en-GB" dirty="0" smtClean="0"/>
                        <a:t> Plenary Day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12.00 – 20.00 +</a:t>
                      </a:r>
                    </a:p>
                    <a:p>
                      <a:r>
                        <a:rPr lang="en-GB" sz="1700" dirty="0" smtClean="0"/>
                        <a:t>Tu., 09.00 – 12.00</a:t>
                      </a:r>
                    </a:p>
                    <a:p>
                      <a:endParaRPr lang="en-GB" sz="1700" dirty="0" smtClean="0"/>
                    </a:p>
                    <a:p>
                      <a:r>
                        <a:rPr lang="en-GB" sz="1700" dirty="0" smtClean="0"/>
                        <a:t>- Welcome</a:t>
                      </a:r>
                    </a:p>
                    <a:p>
                      <a:r>
                        <a:rPr lang="en-GB" sz="1700" dirty="0" smtClean="0"/>
                        <a:t>- Talks</a:t>
                      </a:r>
                      <a:r>
                        <a:rPr lang="en-GB" sz="1700" baseline="0" dirty="0" smtClean="0"/>
                        <a:t> + Guests</a:t>
                      </a:r>
                    </a:p>
                    <a:p>
                      <a:r>
                        <a:rPr lang="en-GB" sz="1700" baseline="0" dirty="0" smtClean="0"/>
                        <a:t>- Poster session</a:t>
                      </a:r>
                    </a:p>
                    <a:p>
                      <a:r>
                        <a:rPr lang="en-GB" sz="1700" baseline="0" dirty="0" smtClean="0"/>
                        <a:t>- Reception / </a:t>
                      </a:r>
                      <a:br>
                        <a:rPr lang="en-GB" sz="1700" baseline="0" dirty="0" smtClean="0"/>
                      </a:br>
                      <a:r>
                        <a:rPr lang="en-GB" sz="1700" baseline="0" dirty="0" smtClean="0"/>
                        <a:t>  Outing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12.00 – 19.30 – 21.00</a:t>
                      </a:r>
                    </a:p>
                    <a:p>
                      <a:endParaRPr lang="en-GB" sz="1700" dirty="0" smtClean="0"/>
                    </a:p>
                    <a:p>
                      <a:r>
                        <a:rPr lang="en-GB" sz="1700" dirty="0" smtClean="0"/>
                        <a:t>- Registration</a:t>
                      </a:r>
                    </a:p>
                    <a:p>
                      <a:r>
                        <a:rPr lang="en-GB" sz="1700" dirty="0" smtClean="0"/>
                        <a:t>- Plenary</a:t>
                      </a:r>
                      <a:r>
                        <a:rPr lang="en-GB" sz="1700" baseline="0" dirty="0" smtClean="0"/>
                        <a:t> talks</a:t>
                      </a:r>
                    </a:p>
                    <a:p>
                      <a:r>
                        <a:rPr lang="en-GB" sz="1700" baseline="0" dirty="0" smtClean="0"/>
                        <a:t>- Speed talks</a:t>
                      </a:r>
                    </a:p>
                    <a:p>
                      <a:r>
                        <a:rPr lang="en-GB" sz="1700" baseline="0" dirty="0" smtClean="0"/>
                        <a:t>- Poster session</a:t>
                      </a:r>
                    </a:p>
                    <a:p>
                      <a:r>
                        <a:rPr lang="en-GB" sz="1700" baseline="0" dirty="0" smtClean="0"/>
                        <a:t>- Reception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09.00 – 18.00</a:t>
                      </a:r>
                      <a:r>
                        <a:rPr lang="en-GB" sz="1700" baseline="0" dirty="0" smtClean="0"/>
                        <a:t> – 22.00</a:t>
                      </a:r>
                      <a:endParaRPr lang="en-GB" sz="1700" dirty="0" smtClean="0"/>
                    </a:p>
                    <a:p>
                      <a:endParaRPr lang="en-GB" sz="1700" dirty="0" smtClean="0"/>
                    </a:p>
                    <a:p>
                      <a:r>
                        <a:rPr lang="en-GB" sz="1700" dirty="0" smtClean="0"/>
                        <a:t>- ARD&amp;DTS parallel</a:t>
                      </a:r>
                    </a:p>
                    <a:p>
                      <a:r>
                        <a:rPr lang="en-GB" sz="1700" dirty="0" smtClean="0"/>
                        <a:t>- MB meeting</a:t>
                      </a:r>
                    </a:p>
                    <a:p>
                      <a:r>
                        <a:rPr lang="en-GB" sz="1700" dirty="0" smtClean="0"/>
                        <a:t>- Tours</a:t>
                      </a:r>
                    </a:p>
                    <a:p>
                      <a:r>
                        <a:rPr lang="en-GB" sz="1700" dirty="0" smtClean="0"/>
                        <a:t>- Dinner</a:t>
                      </a:r>
                    </a:p>
                    <a:p>
                      <a:r>
                        <a:rPr lang="en-GB" sz="1700" dirty="0" smtClean="0"/>
                        <a:t>  (Berliner</a:t>
                      </a:r>
                      <a:r>
                        <a:rPr lang="en-GB" sz="1700" baseline="0" dirty="0" smtClean="0"/>
                        <a:t> Buffet)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09.00</a:t>
                      </a:r>
                      <a:r>
                        <a:rPr lang="en-GB" sz="1700" baseline="0" dirty="0" smtClean="0"/>
                        <a:t> – </a:t>
                      </a:r>
                      <a:r>
                        <a:rPr lang="en-GB" sz="1700" dirty="0" smtClean="0"/>
                        <a:t>14.00</a:t>
                      </a:r>
                    </a:p>
                    <a:p>
                      <a:endParaRPr lang="en-GB" sz="1700" dirty="0" smtClean="0"/>
                    </a:p>
                    <a:p>
                      <a:endParaRPr lang="en-GB" sz="1700" dirty="0" smtClean="0"/>
                    </a:p>
                    <a:p>
                      <a:r>
                        <a:rPr lang="en-GB" sz="1700" dirty="0" smtClean="0"/>
                        <a:t>Plenary talks</a:t>
                      </a:r>
                    </a:p>
                    <a:p>
                      <a:r>
                        <a:rPr lang="en-GB" sz="1700" dirty="0" smtClean="0"/>
                        <a:t>Close Out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HZB</a:t>
                      </a:r>
                    </a:p>
                    <a:p>
                      <a:r>
                        <a:rPr lang="en-GB" sz="1700" dirty="0" smtClean="0"/>
                        <a:t>(lecture hall)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WISTA,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baseline="0" dirty="0" err="1" smtClean="0"/>
                        <a:t>A´hof</a:t>
                      </a:r>
                      <a:r>
                        <a:rPr lang="en-GB" sz="1700" baseline="0" dirty="0" smtClean="0"/>
                        <a:t>, Bunsen </a:t>
                      </a:r>
                      <a:r>
                        <a:rPr lang="en-GB" sz="1700" baseline="0" dirty="0" err="1" smtClean="0"/>
                        <a:t>Saal</a:t>
                      </a:r>
                      <a:r>
                        <a:rPr lang="en-GB" sz="1700" baseline="0" dirty="0" smtClean="0"/>
                        <a:t> &amp;</a:t>
                      </a:r>
                    </a:p>
                    <a:p>
                      <a:r>
                        <a:rPr lang="en-GB" sz="1700" baseline="0" dirty="0" smtClean="0"/>
                        <a:t>HZB (evening)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HZB</a:t>
                      </a:r>
                    </a:p>
                    <a:p>
                      <a:r>
                        <a:rPr lang="en-GB" sz="1700" dirty="0" smtClean="0"/>
                        <a:t>(lecture hall + “cinema”)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WISTA,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baseline="0" dirty="0" err="1" smtClean="0"/>
                        <a:t>A´hof</a:t>
                      </a:r>
                      <a:r>
                        <a:rPr lang="en-GB" sz="1700" baseline="0" dirty="0" smtClean="0"/>
                        <a:t>, Bunsen </a:t>
                      </a:r>
                      <a:r>
                        <a:rPr lang="en-GB" sz="1700" baseline="0" dirty="0" err="1" smtClean="0"/>
                        <a:t>Saal</a:t>
                      </a:r>
                      <a:r>
                        <a:rPr lang="en-GB" sz="1700" baseline="0" dirty="0" smtClean="0"/>
                        <a:t> 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3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457199" y="948219"/>
            <a:ext cx="8350371" cy="5697412"/>
            <a:chOff x="457199" y="948219"/>
            <a:chExt cx="8350371" cy="569741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948219"/>
              <a:ext cx="8350371" cy="5697412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 bwMode="auto">
            <a:xfrm>
              <a:off x="3122762" y="5865957"/>
              <a:ext cx="2846718" cy="27012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4989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MaT</a:t>
            </a:r>
            <a:r>
              <a:rPr lang="en-GB" sz="2000" dirty="0" smtClean="0">
                <a:solidFill>
                  <a:schemeClr val="bg1"/>
                </a:solidFill>
              </a:rPr>
              <a:t> Days 2018, HZB / Berlin - Venue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144307" y="1938874"/>
            <a:ext cx="4586513" cy="1574086"/>
            <a:chOff x="1144307" y="1938874"/>
            <a:chExt cx="4586513" cy="157408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 bwMode="auto">
            <a:xfrm>
              <a:off x="4692296" y="2972960"/>
              <a:ext cx="540000" cy="540000"/>
            </a:xfrm>
            <a:prstGeom prst="ellipse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44307" y="1938874"/>
              <a:ext cx="4586513" cy="8309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00FF"/>
                  </a:solidFill>
                </a:rPr>
                <a:t>Day 1 and day 3</a:t>
              </a:r>
            </a:p>
            <a:p>
              <a:pPr algn="l"/>
              <a:r>
                <a:rPr lang="en-GB" dirty="0" smtClean="0">
                  <a:solidFill>
                    <a:srgbClr val="0000FF"/>
                  </a:solidFill>
                </a:rPr>
                <a:t>Registration, plenary sessions, coffee</a:t>
              </a:r>
            </a:p>
            <a:p>
              <a:pPr algn="l"/>
              <a:r>
                <a:rPr lang="en-GB" dirty="0" smtClean="0">
                  <a:solidFill>
                    <a:srgbClr val="0000FF"/>
                  </a:solidFill>
                </a:rPr>
                <a:t>(200 people, “</a:t>
              </a:r>
              <a:r>
                <a:rPr lang="en-GB" dirty="0" err="1" smtClean="0">
                  <a:solidFill>
                    <a:srgbClr val="0000FF"/>
                  </a:solidFill>
                </a:rPr>
                <a:t>parlamentarische</a:t>
              </a:r>
              <a:r>
                <a:rPr lang="en-GB" dirty="0" smtClean="0">
                  <a:solidFill>
                    <a:srgbClr val="0000FF"/>
                  </a:solidFill>
                </a:rPr>
                <a:t> </a:t>
              </a:r>
              <a:r>
                <a:rPr lang="en-GB" dirty="0" err="1" smtClean="0">
                  <a:solidFill>
                    <a:srgbClr val="0000FF"/>
                  </a:solidFill>
                </a:rPr>
                <a:t>Bestuhlung</a:t>
              </a:r>
              <a:r>
                <a:rPr lang="en-GB" dirty="0" smtClean="0">
                  <a:solidFill>
                    <a:srgbClr val="0000FF"/>
                  </a:solidFill>
                </a:rPr>
                <a:t>”)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74719" y="4035143"/>
            <a:ext cx="7167731" cy="2174349"/>
            <a:chOff x="263126" y="4027938"/>
            <a:chExt cx="7167731" cy="2174349"/>
          </a:xfrm>
        </p:grpSpPr>
        <p:sp>
          <p:nvSpPr>
            <p:cNvPr id="6" name="Ellipse 5"/>
            <p:cNvSpPr>
              <a:spLocks noChangeAspect="1"/>
            </p:cNvSpPr>
            <p:nvPr/>
          </p:nvSpPr>
          <p:spPr bwMode="auto">
            <a:xfrm>
              <a:off x="4032000" y="4027938"/>
              <a:ext cx="252000" cy="252000"/>
            </a:xfrm>
            <a:prstGeom prst="ellipse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 bwMode="auto">
            <a:xfrm>
              <a:off x="4158000" y="4351160"/>
              <a:ext cx="252000" cy="252000"/>
            </a:xfrm>
            <a:prstGeom prst="ellipse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63126" y="5371290"/>
              <a:ext cx="7167731" cy="8309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B050"/>
                  </a:solidFill>
                </a:rPr>
                <a:t>Student retreat, day 1 evening and day 2 parallel sessions</a:t>
              </a:r>
            </a:p>
            <a:p>
              <a:pPr algn="l"/>
              <a:r>
                <a:rPr lang="en-GB" dirty="0" smtClean="0">
                  <a:solidFill>
                    <a:srgbClr val="00B050"/>
                  </a:solidFill>
                </a:rPr>
                <a:t>Reception, posters, ARD&amp;DTS parallel sessions (2 x 100 people), coffee,</a:t>
              </a:r>
            </a:p>
            <a:p>
              <a:pPr algn="l"/>
              <a:r>
                <a:rPr lang="en-GB" dirty="0" err="1" smtClean="0">
                  <a:solidFill>
                    <a:srgbClr val="00B050"/>
                  </a:solidFill>
                </a:rPr>
                <a:t>MaT</a:t>
              </a:r>
              <a:r>
                <a:rPr lang="en-GB" dirty="0" smtClean="0">
                  <a:solidFill>
                    <a:srgbClr val="00B050"/>
                  </a:solidFill>
                </a:rPr>
                <a:t> MB meeting, tours, dinner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6359289" y="775582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S-</a:t>
            </a:r>
            <a:r>
              <a:rPr lang="en-GB" dirty="0" err="1" smtClean="0">
                <a:solidFill>
                  <a:schemeClr val="tx1"/>
                </a:solidFill>
              </a:rPr>
              <a:t>Bahn</a:t>
            </a:r>
            <a:r>
              <a:rPr lang="en-GB" dirty="0" smtClean="0">
                <a:solidFill>
                  <a:schemeClr val="tx1"/>
                </a:solidFill>
              </a:rPr>
              <a:t> station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Adlershof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4884589" y="1205060"/>
            <a:ext cx="1692462" cy="163081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71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29" y="724745"/>
            <a:ext cx="6284613" cy="5692754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66976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MaT</a:t>
            </a:r>
            <a:r>
              <a:rPr lang="en-GB" sz="2000" dirty="0" smtClean="0">
                <a:solidFill>
                  <a:schemeClr val="bg1"/>
                </a:solidFill>
              </a:rPr>
              <a:t> Days 2018, HZB / Berlin – Restaurants, Hotels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7173" y="923026"/>
            <a:ext cx="1141659" cy="5847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S-</a:t>
            </a:r>
            <a:r>
              <a:rPr lang="en-GB" dirty="0" err="1" smtClean="0">
                <a:solidFill>
                  <a:schemeClr val="tx1"/>
                </a:solidFill>
              </a:rPr>
              <a:t>Bahn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Adlershof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 bwMode="auto">
          <a:xfrm>
            <a:off x="4333875" y="2930525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 bwMode="auto">
          <a:xfrm>
            <a:off x="3930650" y="2714625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7360642" y="1626577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93875" y="2556071"/>
            <a:ext cx="811441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Hotels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 bwMode="auto">
          <a:xfrm>
            <a:off x="4260710" y="2354625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 bwMode="auto">
          <a:xfrm>
            <a:off x="3147018" y="3249000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 bwMode="auto">
          <a:xfrm>
            <a:off x="2967018" y="2354625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 bwMode="auto">
          <a:xfrm>
            <a:off x="5035471" y="3060212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 bwMode="auto">
          <a:xfrm>
            <a:off x="2464915" y="4335574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 bwMode="auto">
          <a:xfrm>
            <a:off x="1527069" y="4953966"/>
            <a:ext cx="360000" cy="360000"/>
          </a:xfrm>
          <a:prstGeom prst="ellipse">
            <a:avLst/>
          </a:prstGeom>
          <a:noFill/>
          <a:ln w="44450" cap="flat" cmpd="sng" algn="ctr">
            <a:solidFill>
              <a:srgbClr val="CF68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15324" y="2849862"/>
            <a:ext cx="1369286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F6800"/>
                </a:solidFill>
              </a:rPr>
              <a:t>Restaurants</a:t>
            </a:r>
            <a:endParaRPr lang="en-GB" dirty="0">
              <a:solidFill>
                <a:srgbClr val="CF6800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973713" y="4448207"/>
            <a:ext cx="1636108" cy="427367"/>
            <a:chOff x="973713" y="4448207"/>
            <a:chExt cx="1636108" cy="427367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 bwMode="auto">
            <a:xfrm>
              <a:off x="2249821" y="4515574"/>
              <a:ext cx="360000" cy="360000"/>
            </a:xfrm>
            <a:prstGeom prst="ellipse">
              <a:avLst/>
            </a:prstGeom>
            <a:noFill/>
            <a:ln w="44450" cap="flat" cmpd="sng" algn="ctr">
              <a:solidFill>
                <a:srgbClr val="CF68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973713" y="4448207"/>
              <a:ext cx="1233031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F6800"/>
                  </a:solidFill>
                </a:rPr>
                <a:t>Mensa, HU</a:t>
              </a:r>
              <a:endParaRPr lang="en-GB" dirty="0">
                <a:solidFill>
                  <a:srgbClr val="CF6800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734908" y="185395"/>
            <a:ext cx="2329693" cy="646331"/>
            <a:chOff x="6734908" y="185395"/>
            <a:chExt cx="2329693" cy="646331"/>
          </a:xfrm>
        </p:grpSpPr>
        <p:sp>
          <p:nvSpPr>
            <p:cNvPr id="21" name="Textfeld 20"/>
            <p:cNvSpPr txBox="1"/>
            <p:nvPr/>
          </p:nvSpPr>
          <p:spPr>
            <a:xfrm>
              <a:off x="7416842" y="185395"/>
              <a:ext cx="1647759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Hotels in</a:t>
              </a:r>
            </a:p>
            <a:p>
              <a:r>
                <a:rPr lang="en-GB" sz="1200" dirty="0" err="1" smtClean="0">
                  <a:solidFill>
                    <a:srgbClr val="FF0000"/>
                  </a:solidFill>
                </a:rPr>
                <a:t>Köpenick</a:t>
              </a:r>
              <a:r>
                <a:rPr lang="en-GB" sz="1200" dirty="0" smtClean="0">
                  <a:solidFill>
                    <a:srgbClr val="FF0000"/>
                  </a:solidFill>
                </a:rPr>
                <a:t>,</a:t>
              </a:r>
            </a:p>
            <a:p>
              <a:r>
                <a:rPr lang="en-GB" sz="1200" dirty="0" smtClean="0">
                  <a:solidFill>
                    <a:srgbClr val="FF0000"/>
                  </a:solidFill>
                </a:rPr>
                <a:t>ca. 10min with Tram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 bwMode="auto">
            <a:xfrm flipV="1">
              <a:off x="6734908" y="288477"/>
              <a:ext cx="985734" cy="511623"/>
            </a:xfrm>
            <a:prstGeom prst="straightConnector1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2" name="Ellipse 21"/>
          <p:cNvSpPr/>
          <p:nvPr/>
        </p:nvSpPr>
        <p:spPr bwMode="auto">
          <a:xfrm>
            <a:off x="3005811" y="5465677"/>
            <a:ext cx="720000" cy="720969"/>
          </a:xfrm>
          <a:prstGeom prst="ellipse">
            <a:avLst/>
          </a:prstGeom>
          <a:solidFill>
            <a:srgbClr val="00B050">
              <a:alpha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rot="19199667">
            <a:off x="2697490" y="5396438"/>
            <a:ext cx="781035" cy="138475"/>
          </a:xfrm>
          <a:prstGeom prst="rect">
            <a:avLst/>
          </a:prstGeom>
          <a:solidFill>
            <a:srgbClr val="00B050">
              <a:alpha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 rot="13811474">
            <a:off x="2931844" y="4930402"/>
            <a:ext cx="252000" cy="138475"/>
          </a:xfrm>
          <a:prstGeom prst="rect">
            <a:avLst/>
          </a:prstGeom>
          <a:solidFill>
            <a:srgbClr val="00B050">
              <a:alpha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hteck 24"/>
          <p:cNvSpPr/>
          <p:nvPr/>
        </p:nvSpPr>
        <p:spPr bwMode="auto">
          <a:xfrm rot="13811474">
            <a:off x="3858650" y="3741240"/>
            <a:ext cx="504000" cy="138475"/>
          </a:xfrm>
          <a:prstGeom prst="rect">
            <a:avLst/>
          </a:prstGeom>
          <a:solidFill>
            <a:srgbClr val="0000FF">
              <a:alpha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1000">
                <a:srgbClr val="00589C"/>
              </a:gs>
              <a:gs pos="100000">
                <a:srgbClr val="CF6800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401" y="808726"/>
            <a:ext cx="888730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ST1 - CW SRF Science and Technology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next generation SRF linac technology beyond state of the art (XFEL)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(injectors, sources, high Q at high gradients)</a:t>
            </a:r>
          </a:p>
          <a:p>
            <a:pPr algn="l"/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/>
              <a:t>ST2 - Concepts </a:t>
            </a:r>
            <a:r>
              <a:rPr lang="en-GB" dirty="0" smtClean="0"/>
              <a:t>&amp; Prototypes for the Advancement of Conventional Accelerators</a:t>
            </a:r>
            <a:endParaRPr lang="en-GB" dirty="0"/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R&amp;D on advanced concepts and beam dynamics in storage rings</a:t>
            </a: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(e.g. XFEL-O in large SR, extreme beams - DLSR beyond present beam energies)</a:t>
            </a: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ST3 – Advanced beam controls, diagnostics, and dynamics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advanced beam control for ultra fast science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(dynamics, diagnostics, synchronization at the 1 fs level)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ST4 – Novel Accelerator Concepts and their Applications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making PWA and dielectric microstructure acceleration usable (reproducibility/stability)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(SINBAD / ATHENA exploration)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089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DESY in POF IV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401" y="812080"/>
            <a:ext cx="87739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ST2 / ST3 </a:t>
            </a:r>
            <a:r>
              <a:rPr lang="en-GB" dirty="0"/>
              <a:t>Concepts &amp; Prototypes /</a:t>
            </a:r>
            <a:r>
              <a:rPr lang="en-GB" dirty="0" smtClean="0"/>
              <a:t> Advanced </a:t>
            </a:r>
            <a:r>
              <a:rPr lang="en-GB" dirty="0"/>
              <a:t>beam controls, diagnostics, and dynamics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dirty="0" smtClean="0"/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push further into the precision frontier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TDR for deuteron EDM storage ring, ultra high precision beam position monitoring,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development of electrostatic beam deflectors and multipoles</a:t>
            </a: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stochastic cooling for low energy deuteron beams</a:t>
            </a: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beam dynamics of light ion beams and co-propagating electron beams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space charge compensation (FAIR interest), bunched electron cooling (cooling high energy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beams)</a:t>
            </a:r>
          </a:p>
          <a:p>
            <a:pPr algn="l"/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1850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FZJ in POF IV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4152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Transition from POF III to POF IV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3602" y="666830"/>
            <a:ext cx="8623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POF IV: successful ARD structure can be transferred with some adaption (“dynamics”)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0430" y="3620701"/>
            <a:ext cx="837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ARD test infrastructures (inevitable for our research)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ELBE (HZDR), POLARIS/JETI (HIJ), bERLinPro (HZB), SINBAD/FLASHForward (DESY), 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Accelerator Technology Platform (KIT) – in full swing</a:t>
            </a: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ATHENA (Phase1, DESY&amp;HZDR), </a:t>
            </a:r>
            <a:r>
              <a:rPr lang="en-GB" b="0" dirty="0" err="1" smtClean="0">
                <a:solidFill>
                  <a:schemeClr val="tx1"/>
                </a:solidFill>
              </a:rPr>
              <a:t>SupraLab</a:t>
            </a:r>
            <a:r>
              <a:rPr lang="en-GB" b="0" dirty="0" smtClean="0">
                <a:solidFill>
                  <a:schemeClr val="tx1"/>
                </a:solidFill>
              </a:rPr>
              <a:t> (HZB) – coming into full operation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68562" y="5228700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Harvesting the fruits we nurtured in POF III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9826" y="1315370"/>
            <a:ext cx="83519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Goals and Challenges:</a:t>
            </a:r>
          </a:p>
          <a:p>
            <a:pPr algn="l"/>
            <a:endParaRPr lang="en-GB" sz="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Advance cw SRF systems (Linac/SR) and sources - further mature this technology</a:t>
            </a:r>
          </a:p>
          <a:p>
            <a:pPr algn="l"/>
            <a:endParaRPr lang="en-GB" sz="8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R&amp;D for conventional accelerator facilities - pushing to the limits, broadening the scope</a:t>
            </a:r>
          </a:p>
          <a:p>
            <a:pPr algn="l"/>
            <a:endParaRPr lang="en-GB" sz="8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U</a:t>
            </a:r>
            <a:r>
              <a:rPr lang="en-GB" b="0" dirty="0" smtClean="0">
                <a:solidFill>
                  <a:schemeClr val="tx1"/>
                </a:solidFill>
              </a:rPr>
              <a:t>nprecedented beams in terms of intensity, power, brilliance, density, pulse length</a:t>
            </a:r>
          </a:p>
          <a:p>
            <a:pPr algn="l"/>
            <a:endParaRPr lang="en-GB" sz="800" b="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Advance novel accelerator technology - </a:t>
            </a:r>
            <a:r>
              <a:rPr lang="en-GB" b="0" dirty="0">
                <a:solidFill>
                  <a:schemeClr val="tx1"/>
                </a:solidFill>
              </a:rPr>
              <a:t>demonstrate usability </a:t>
            </a:r>
            <a:r>
              <a:rPr lang="en-GB" b="0" dirty="0" smtClean="0">
                <a:solidFill>
                  <a:schemeClr val="tx1"/>
                </a:solidFill>
              </a:rPr>
              <a:t>for different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2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1834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GSI in POF IV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401" y="808726"/>
            <a:ext cx="87838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ST1 </a:t>
            </a:r>
            <a:r>
              <a:rPr lang="en-GB" dirty="0"/>
              <a:t>– </a:t>
            </a:r>
            <a:r>
              <a:rPr lang="en-GB" dirty="0" smtClean="0"/>
              <a:t>CW SRF Science and Technology</a:t>
            </a:r>
            <a:endParaRPr lang="en-GB" dirty="0"/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CW Linac for heavy ion beams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</a:t>
            </a:r>
            <a:r>
              <a:rPr lang="en-GB" b="0" i="1" dirty="0" err="1" smtClean="0">
                <a:solidFill>
                  <a:schemeClr val="tx1"/>
                </a:solidFill>
              </a:rPr>
              <a:t>multigap</a:t>
            </a:r>
            <a:r>
              <a:rPr lang="en-GB" b="0" i="1" dirty="0" smtClean="0">
                <a:solidFill>
                  <a:schemeClr val="tx1"/>
                </a:solidFill>
              </a:rPr>
              <a:t>-crossbar H-field, new preparation techniques – HPR, BCP, </a:t>
            </a:r>
            <a:r>
              <a:rPr lang="en-GB" b="0" i="1" dirty="0" err="1" smtClean="0">
                <a:solidFill>
                  <a:schemeClr val="tx1"/>
                </a:solidFill>
              </a:rPr>
              <a:t>Ar-disch</a:t>
            </a:r>
            <a:r>
              <a:rPr lang="en-GB" b="0" i="1" dirty="0" smtClean="0">
                <a:solidFill>
                  <a:schemeClr val="tx1"/>
                </a:solidFill>
              </a:rPr>
              <a:t>., e-pol.)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dirty="0"/>
          </a:p>
          <a:p>
            <a:pPr algn="l"/>
            <a:r>
              <a:rPr lang="en-GB" dirty="0" smtClean="0"/>
              <a:t>ST2 </a:t>
            </a:r>
            <a:r>
              <a:rPr lang="en-GB" dirty="0"/>
              <a:t>– Concepts </a:t>
            </a:r>
            <a:r>
              <a:rPr lang="en-GB" dirty="0" smtClean="0"/>
              <a:t>&amp; Prototypes for the Advancement of Conventional Accelerators</a:t>
            </a:r>
            <a:endParaRPr lang="en-GB" dirty="0"/>
          </a:p>
          <a:p>
            <a:pPr algn="l"/>
            <a:endParaRPr lang="en-GB" sz="400" dirty="0"/>
          </a:p>
          <a:p>
            <a:pPr algn="l"/>
            <a:r>
              <a:rPr lang="en-GB" dirty="0">
                <a:solidFill>
                  <a:schemeClr val="tx1"/>
                </a:solidFill>
              </a:rPr>
              <a:t>hadron ring accelerators</a:t>
            </a: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(fast, sc high field magnets (6T,  1 T/s), highest intensities, high beam quality, diagnostic,</a:t>
            </a: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deceleration)</a:t>
            </a: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err="1">
                <a:solidFill>
                  <a:schemeClr val="tx1"/>
                </a:solidFill>
              </a:rPr>
              <a:t>nc</a:t>
            </a:r>
            <a:r>
              <a:rPr lang="en-GB" dirty="0">
                <a:solidFill>
                  <a:schemeClr val="tx1"/>
                </a:solidFill>
              </a:rPr>
              <a:t> hadron linacs</a:t>
            </a: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(cw injectors, sources, high res. spectrometer, cw RFQs, high power RF, stripping, diagnostics)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ST4 </a:t>
            </a:r>
            <a:r>
              <a:rPr lang="en-GB" dirty="0"/>
              <a:t>– </a:t>
            </a:r>
            <a:r>
              <a:rPr lang="en-GB" dirty="0" smtClean="0"/>
              <a:t>Novel Accelerator Concepts and their Applications</a:t>
            </a:r>
            <a:endParaRPr lang="en-GB" dirty="0"/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(LPWA, acceleration of LPWA beams, time resolved studies of </a:t>
            </a:r>
            <a:r>
              <a:rPr lang="en-GB" b="0" i="1" dirty="0" err="1" smtClean="0">
                <a:solidFill>
                  <a:schemeClr val="tx1"/>
                </a:solidFill>
              </a:rPr>
              <a:t>accel</a:t>
            </a:r>
            <a:r>
              <a:rPr lang="en-GB" b="0" i="1" dirty="0" smtClean="0">
                <a:solidFill>
                  <a:schemeClr val="tx1"/>
                </a:solidFill>
              </a:rPr>
              <a:t>., ion acc. with mass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limited targets)</a:t>
            </a:r>
            <a:endParaRPr lang="en-GB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401" y="812078"/>
            <a:ext cx="890057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ST1 - CW SRF Science and Technology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Mature SRF Photoinjectors as viable Sources for Accelerators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high current, short pulses, low emittance, robust </a:t>
            </a:r>
            <a:r>
              <a:rPr lang="en-GB" b="0" i="1" dirty="0" err="1" smtClean="0">
                <a:solidFill>
                  <a:schemeClr val="tx1"/>
                </a:solidFill>
              </a:rPr>
              <a:t>ctahodes</a:t>
            </a:r>
            <a:r>
              <a:rPr lang="en-GB" b="0" i="1" dirty="0" smtClean="0">
                <a:solidFill>
                  <a:schemeClr val="tx1"/>
                </a:solidFill>
              </a:rPr>
              <a:t>, </a:t>
            </a:r>
            <a:r>
              <a:rPr lang="en-GB" b="0" i="1" dirty="0" err="1" smtClean="0">
                <a:solidFill>
                  <a:schemeClr val="tx1"/>
                </a:solidFill>
              </a:rPr>
              <a:t>flexibility&amp;reliability</a:t>
            </a:r>
            <a:r>
              <a:rPr lang="en-GB" b="0" i="1" dirty="0">
                <a:solidFill>
                  <a:schemeClr val="tx1"/>
                </a:solidFill>
              </a:rPr>
              <a:t/>
            </a:r>
            <a:br>
              <a:rPr lang="en-GB" b="0" i="1" dirty="0">
                <a:solidFill>
                  <a:schemeClr val="tx1"/>
                </a:solidFill>
              </a:rPr>
            </a:br>
            <a:r>
              <a:rPr lang="en-GB" b="0" i="1" dirty="0" smtClean="0">
                <a:solidFill>
                  <a:schemeClr val="tx1"/>
                </a:solidFill>
              </a:rPr>
              <a:t>drivers for compacts Accelerators, FELs and ERLs</a:t>
            </a: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Mature CW SRF at highest Q, highest Fields / Transfer to Industry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understand and mature </a:t>
            </a:r>
            <a:r>
              <a:rPr lang="en-GB" b="0" i="1" dirty="0" err="1" smtClean="0">
                <a:solidFill>
                  <a:schemeClr val="tx1"/>
                </a:solidFill>
              </a:rPr>
              <a:t>procedures&amp;processes</a:t>
            </a:r>
            <a:r>
              <a:rPr lang="en-GB" b="0" i="1" dirty="0" smtClean="0">
                <a:solidFill>
                  <a:schemeClr val="tx1"/>
                </a:solidFill>
              </a:rPr>
              <a:t> to maximize Q in accelerators</a:t>
            </a:r>
            <a:r>
              <a:rPr lang="en-GB" b="0" i="1" dirty="0">
                <a:solidFill>
                  <a:schemeClr val="tx1"/>
                </a:solidFill>
              </a:rPr>
              <a:t/>
            </a:r>
            <a:br>
              <a:rPr lang="en-GB" b="0" i="1" dirty="0">
                <a:solidFill>
                  <a:schemeClr val="tx1"/>
                </a:solidFill>
              </a:rPr>
            </a:br>
            <a:r>
              <a:rPr lang="en-GB" b="0" i="1" dirty="0" smtClean="0">
                <a:solidFill>
                  <a:schemeClr val="tx1"/>
                </a:solidFill>
              </a:rPr>
              <a:t>advance materials to full cavities towards “1-W, 4-K SRF systems”</a:t>
            </a:r>
          </a:p>
          <a:p>
            <a:pPr algn="l"/>
            <a:r>
              <a:rPr lang="en-GB" b="0" i="1" dirty="0" err="1" smtClean="0">
                <a:solidFill>
                  <a:schemeClr val="tx1"/>
                </a:solidFill>
              </a:rPr>
              <a:t>simplifiy</a:t>
            </a:r>
            <a:r>
              <a:rPr lang="en-GB" b="0" i="1" dirty="0" smtClean="0">
                <a:solidFill>
                  <a:schemeClr val="tx1"/>
                </a:solidFill>
              </a:rPr>
              <a:t> complex. mach. designs, cost reduction, established productions steps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ST2 / ST3 - </a:t>
            </a:r>
            <a:r>
              <a:rPr lang="en-GB" dirty="0"/>
              <a:t>Concepts &amp; Prototypes /</a:t>
            </a:r>
            <a:r>
              <a:rPr lang="en-GB" dirty="0" smtClean="0"/>
              <a:t> Advanced </a:t>
            </a:r>
            <a:r>
              <a:rPr lang="en-GB" dirty="0"/>
              <a:t>beam controls, diagnostics, and dynamics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Exploration of VSR for highest flexibility in user operation and for DLSRs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beam dynamics, bunch separation, </a:t>
            </a:r>
            <a:r>
              <a:rPr lang="en-GB" b="0" i="1" dirty="0" err="1" smtClean="0">
                <a:solidFill>
                  <a:schemeClr val="tx1"/>
                </a:solidFill>
              </a:rPr>
              <a:t>bbbtbt</a:t>
            </a:r>
            <a:r>
              <a:rPr lang="en-GB" b="0" i="1" dirty="0" smtClean="0">
                <a:solidFill>
                  <a:schemeClr val="tx1"/>
                </a:solidFill>
              </a:rPr>
              <a:t> diagnostics, CW SRF at diff. frequencies</a:t>
            </a:r>
          </a:p>
          <a:p>
            <a:pPr algn="l"/>
            <a:endParaRPr lang="en-GB" sz="400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Exploration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bERLinPro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flexibility, reliability, beam loss management, different applications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R&amp;D on advanced concepts and beam dynamic in storage rings / 2025+ Light Sources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beam dynamics, bunch separation, </a:t>
            </a:r>
            <a:r>
              <a:rPr lang="en-GB" b="0" i="1" dirty="0" err="1">
                <a:solidFill>
                  <a:schemeClr val="tx1"/>
                </a:solidFill>
              </a:rPr>
              <a:t>bbbtbt</a:t>
            </a:r>
            <a:r>
              <a:rPr lang="en-GB" b="0" i="1" dirty="0">
                <a:solidFill>
                  <a:schemeClr val="tx1"/>
                </a:solidFill>
              </a:rPr>
              <a:t> diagnostics, CW SRF at diff. frequencies</a:t>
            </a: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ST4 – Novel Accelerators and their Applications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Advanced Insertions Devices</a:t>
            </a:r>
            <a:endParaRPr lang="en-GB" b="0" i="1" dirty="0">
              <a:solidFill>
                <a:schemeClr val="tx1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19223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HZB in POF IV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401" y="808726"/>
            <a:ext cx="73180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ST1 - CW SRF Science and Technology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Development of SRF Photoinjectors</a:t>
            </a: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ST3 - Advanced </a:t>
            </a:r>
            <a:r>
              <a:rPr lang="en-GB" dirty="0"/>
              <a:t>beam controls, diagnostics, and dynamics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Development </a:t>
            </a:r>
            <a:r>
              <a:rPr lang="en-GB" dirty="0" smtClean="0">
                <a:solidFill>
                  <a:schemeClr val="tx1"/>
                </a:solidFill>
              </a:rPr>
              <a:t>of beam diagnostic systems, integrate POFIII DTS activities</a:t>
            </a:r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high data rate detector systems, …. </a:t>
            </a: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HIBEF development issues</a:t>
            </a: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ST4 – Novel Accelerators and Applications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High power laser development</a:t>
            </a:r>
          </a:p>
          <a:p>
            <a:pPr algn="l"/>
            <a:endParaRPr lang="en-GB" sz="400" dirty="0" smtClean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aser acceleration research</a:t>
            </a:r>
          </a:p>
          <a:p>
            <a:pPr algn="l"/>
            <a:endParaRPr lang="en-GB" sz="400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HIBEF development </a:t>
            </a:r>
            <a:r>
              <a:rPr lang="en-GB" dirty="0" smtClean="0">
                <a:solidFill>
                  <a:schemeClr val="tx1"/>
                </a:solidFill>
              </a:rPr>
              <a:t>issues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108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HZDR in POF IV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401" y="808726"/>
            <a:ext cx="8900578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ST2 / </a:t>
            </a:r>
            <a:r>
              <a:rPr lang="en-GB" dirty="0"/>
              <a:t>ST3 - Concepts &amp; Prototypes </a:t>
            </a:r>
            <a:r>
              <a:rPr lang="en-GB" dirty="0" smtClean="0"/>
              <a:t>/ Advanced </a:t>
            </a:r>
            <a:r>
              <a:rPr lang="en-GB" dirty="0"/>
              <a:t>beam controls, diagnostics, and dynamics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dirty="0" smtClean="0"/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Accelerator Technology Platform: ANKA, FLUTE, and related technologies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test bed for photon science technology development, SCU development for FEL and DLSR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(industry cooperation)</a:t>
            </a: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PICCOLO mode of FLUTE – towards </a:t>
            </a:r>
            <a:r>
              <a:rPr lang="en-GB" dirty="0" err="1" smtClean="0">
                <a:solidFill>
                  <a:schemeClr val="tx1"/>
                </a:solidFill>
              </a:rPr>
              <a:t>attoseconds</a:t>
            </a:r>
            <a:r>
              <a:rPr lang="en-GB" dirty="0" smtClean="0">
                <a:solidFill>
                  <a:schemeClr val="tx1"/>
                </a:solidFill>
              </a:rPr>
              <a:t> science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fs and below pulses, stability &amp; reproducibility, diagnostics, feedback, synchronization,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THz TCAV, laser pulse shaping, low emittance gun, compression, phase space lineariser</a:t>
            </a:r>
          </a:p>
          <a:p>
            <a:pPr algn="l"/>
            <a:endParaRPr lang="en-GB" sz="400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Strengthen beam diagnostic R&amp;D</a:t>
            </a:r>
            <a:endParaRPr lang="en-GB" b="0" i="1" dirty="0" smtClean="0">
              <a:solidFill>
                <a:schemeClr val="tx1"/>
              </a:solidFill>
            </a:endParaRPr>
          </a:p>
          <a:p>
            <a:pPr algn="l"/>
            <a:r>
              <a:rPr lang="en-GB" b="0" i="1" dirty="0">
                <a:solidFill>
                  <a:schemeClr val="tx1"/>
                </a:solidFill>
              </a:rPr>
              <a:t>use accelerator technology </a:t>
            </a:r>
            <a:r>
              <a:rPr lang="en-GB" b="0" i="1" dirty="0" smtClean="0">
                <a:solidFill>
                  <a:schemeClr val="tx1"/>
                </a:solidFill>
              </a:rPr>
              <a:t>platform, sensor networks, feedback, controls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data science &amp; advanced ICT (big data, deep learning) </a:t>
            </a:r>
          </a:p>
          <a:p>
            <a:pPr algn="l"/>
            <a:endParaRPr lang="en-GB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/>
              <a:t>ST4 – Novel Accelerators and their Applications</a:t>
            </a:r>
            <a:endParaRPr lang="en-GB" b="0" i="1" dirty="0">
              <a:solidFill>
                <a:schemeClr val="tx1"/>
              </a:solidFill>
            </a:endParaRPr>
          </a:p>
          <a:p>
            <a:pPr algn="l"/>
            <a:endParaRPr lang="en-GB" sz="400" b="0" i="1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Continue and strengthen IVF “Plasma Accelerators” activities</a:t>
            </a: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LPWA for FEL and as Injector, very large acceptance storage ring</a:t>
            </a:r>
          </a:p>
          <a:p>
            <a:pPr algn="l"/>
            <a:endParaRPr lang="en-GB" sz="400" b="0" i="1" dirty="0" smtClean="0">
              <a:solidFill>
                <a:schemeClr val="tx1"/>
              </a:solidFill>
            </a:endParaRPr>
          </a:p>
          <a:p>
            <a:pPr algn="l"/>
            <a:r>
              <a:rPr lang="en-GB" b="0" i="1" dirty="0" smtClean="0">
                <a:solidFill>
                  <a:schemeClr val="tx1"/>
                </a:solidFill>
              </a:rPr>
              <a:t>understand cosmic accelerators in the lab.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1806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KIT in POF IV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1000">
                <a:srgbClr val="00589C"/>
              </a:gs>
              <a:gs pos="100000">
                <a:srgbClr val="CF6800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-6"/>
            <a:ext cx="9144000" cy="6858006"/>
          </a:xfrm>
          <a:prstGeom prst="rect">
            <a:avLst/>
          </a:prstGeom>
          <a:gradFill flip="none" rotWithShape="1">
            <a:gsLst>
              <a:gs pos="32000">
                <a:srgbClr val="CF6800"/>
              </a:gs>
              <a:gs pos="75000">
                <a:srgbClr val="00589C"/>
              </a:gs>
              <a:gs pos="100000">
                <a:srgbClr val="FFFFFF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2904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ARD POF IV 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85646" y="946970"/>
            <a:ext cx="3562194" cy="2374849"/>
            <a:chOff x="243797" y="704491"/>
            <a:chExt cx="3562194" cy="2374849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385076" y="704491"/>
              <a:ext cx="3079630" cy="1604513"/>
              <a:chOff x="367824" y="833887"/>
              <a:chExt cx="3079630" cy="1604513"/>
            </a:xfrm>
          </p:grpSpPr>
          <p:sp>
            <p:nvSpPr>
              <p:cNvPr id="31" name="Ellipse 30"/>
              <p:cNvSpPr/>
              <p:nvPr/>
            </p:nvSpPr>
            <p:spPr bwMode="auto">
              <a:xfrm>
                <a:off x="367824" y="833887"/>
                <a:ext cx="3079630" cy="1604513"/>
              </a:xfrm>
              <a:prstGeom prst="ellipse">
                <a:avLst/>
              </a:prstGeom>
              <a:solidFill>
                <a:srgbClr val="FDEADA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995369" y="1185269"/>
                <a:ext cx="18245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ST1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CW SRF Science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and Technology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243797" y="2340676"/>
              <a:ext cx="356219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smtClean="0">
                  <a:solidFill>
                    <a:schemeClr val="tx1"/>
                  </a:solidFill>
                </a:rPr>
                <a:t>LINACs, </a:t>
              </a:r>
              <a:r>
                <a:rPr lang="en-GB" sz="1400" dirty="0" smtClean="0">
                  <a:solidFill>
                    <a:schemeClr val="tx1"/>
                  </a:solidFill>
                </a:rPr>
                <a:t>SR, ERLs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Bright sources (compact) / i</a:t>
              </a:r>
              <a:r>
                <a:rPr lang="en-GB" sz="1400" dirty="0" smtClean="0">
                  <a:solidFill>
                    <a:schemeClr val="tx1"/>
                  </a:solidFill>
                </a:rPr>
                <a:t>njectors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F</a:t>
              </a:r>
              <a:r>
                <a:rPr lang="en-GB" sz="1400" dirty="0" smtClean="0">
                  <a:solidFill>
                    <a:schemeClr val="tx1"/>
                  </a:solidFill>
                </a:rPr>
                <a:t>rom development to maturity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3987693" y="963509"/>
            <a:ext cx="4170822" cy="2157938"/>
            <a:chOff x="3945844" y="721030"/>
            <a:chExt cx="4170822" cy="2157938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4088915" y="721030"/>
              <a:ext cx="3079630" cy="1604513"/>
              <a:chOff x="3847382" y="833168"/>
              <a:chExt cx="3079630" cy="1604513"/>
            </a:xfrm>
          </p:grpSpPr>
          <p:sp>
            <p:nvSpPr>
              <p:cNvPr id="36" name="Ellipse 35"/>
              <p:cNvSpPr/>
              <p:nvPr/>
            </p:nvSpPr>
            <p:spPr bwMode="auto">
              <a:xfrm>
                <a:off x="3847382" y="833168"/>
                <a:ext cx="3079630" cy="1604513"/>
              </a:xfrm>
              <a:prstGeom prst="ellipse">
                <a:avLst/>
              </a:prstGeom>
              <a:solidFill>
                <a:srgbClr val="DDD9C3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4229289" y="1185268"/>
                <a:ext cx="23330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ST4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Novel Accelerators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and their Applications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feld 34"/>
            <p:cNvSpPr txBox="1"/>
            <p:nvPr/>
          </p:nvSpPr>
          <p:spPr>
            <a:xfrm>
              <a:off x="3945844" y="2355748"/>
              <a:ext cx="417082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/>
                  </a:solidFill>
                </a:rPr>
                <a:t>Novel Accelerators and their Applications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/>
                  </a:solidFill>
                </a:rPr>
                <a:t>“</a:t>
              </a:r>
              <a:r>
                <a:rPr lang="en-GB" sz="1400" dirty="0" err="1" smtClean="0">
                  <a:solidFill>
                    <a:schemeClr val="tx1"/>
                  </a:solidFill>
                </a:rPr>
                <a:t>Zukunftsthema</a:t>
              </a:r>
              <a:r>
                <a:rPr lang="en-GB" sz="1400" dirty="0" smtClean="0">
                  <a:solidFill>
                    <a:schemeClr val="tx1"/>
                  </a:solidFill>
                </a:rPr>
                <a:t>” PWA (IVF) successful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858960" y="3777464"/>
            <a:ext cx="3973206" cy="2380952"/>
            <a:chOff x="1142267" y="3207183"/>
            <a:chExt cx="3973206" cy="2380952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1287848" y="3207183"/>
              <a:ext cx="3079630" cy="1604513"/>
              <a:chOff x="1743091" y="2672334"/>
              <a:chExt cx="3079630" cy="1604513"/>
            </a:xfrm>
          </p:grpSpPr>
          <p:sp>
            <p:nvSpPr>
              <p:cNvPr id="41" name="Ellipse 40"/>
              <p:cNvSpPr/>
              <p:nvPr/>
            </p:nvSpPr>
            <p:spPr bwMode="auto">
              <a:xfrm>
                <a:off x="1743091" y="2672334"/>
                <a:ext cx="3079630" cy="1604513"/>
              </a:xfrm>
              <a:prstGeom prst="ellipse">
                <a:avLst/>
              </a:prstGeom>
              <a:solidFill>
                <a:srgbClr val="D7E4BD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1946112" y="2921207"/>
                <a:ext cx="26805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ST3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Advanced beam controls,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beam diagnostics, and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beam dynamics</a:t>
                </a:r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142267" y="4849471"/>
              <a:ext cx="397320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/>
                  </a:solidFill>
                </a:rPr>
                <a:t>ultra </a:t>
              </a:r>
              <a:r>
                <a:rPr lang="en-GB" sz="1400" dirty="0">
                  <a:solidFill>
                    <a:schemeClr val="tx1"/>
                  </a:solidFill>
                </a:rPr>
                <a:t>short pulse </a:t>
              </a:r>
              <a:r>
                <a:rPr lang="en-GB" sz="1400" dirty="0" smtClean="0">
                  <a:solidFill>
                    <a:schemeClr val="tx1"/>
                  </a:solidFill>
                </a:rPr>
                <a:t>challenge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/>
                  </a:solidFill>
                </a:rPr>
                <a:t>unprecedented beams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spectral </a:t>
              </a:r>
              <a:r>
                <a:rPr lang="en-GB" sz="1400" dirty="0" smtClean="0">
                  <a:solidFill>
                    <a:schemeClr val="tx1"/>
                  </a:solidFill>
                </a:rPr>
                <a:t>flux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181560" y="3775550"/>
            <a:ext cx="3324693" cy="2157055"/>
            <a:chOff x="4814556" y="3101752"/>
            <a:chExt cx="3324693" cy="2157055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4960178" y="3101752"/>
              <a:ext cx="3079630" cy="1604513"/>
              <a:chOff x="5776823" y="2626743"/>
              <a:chExt cx="3079630" cy="1604513"/>
            </a:xfrm>
          </p:grpSpPr>
          <p:sp>
            <p:nvSpPr>
              <p:cNvPr id="46" name="Ellipse 45"/>
              <p:cNvSpPr/>
              <p:nvPr/>
            </p:nvSpPr>
            <p:spPr bwMode="auto">
              <a:xfrm>
                <a:off x="5776823" y="2626743"/>
                <a:ext cx="3079630" cy="1604513"/>
              </a:xfrm>
              <a:prstGeom prst="ellipse">
                <a:avLst/>
              </a:prstGeom>
              <a:solidFill>
                <a:srgbClr val="C6D9F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5937062" y="2787045"/>
                <a:ext cx="277550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ST2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Concepts &amp; Prototypes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for the Advancement of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Conventional Accelerators</a:t>
                </a:r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4814556" y="4735587"/>
              <a:ext cx="33246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/>
                  </a:solidFill>
                </a:rPr>
                <a:t>broadening the scope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FAIR et al. needs to be </a:t>
              </a:r>
              <a:r>
                <a:rPr lang="en-GB" sz="1400" dirty="0" smtClean="0">
                  <a:solidFill>
                    <a:schemeClr val="tx1"/>
                  </a:solidFill>
                </a:rPr>
                <a:t>addressed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5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732055"/>
            <a:ext cx="8924046" cy="5734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8450" marR="2470150" algn="just">
              <a:lnSpc>
                <a:spcPct val="115000"/>
              </a:lnSpc>
              <a:spcAft>
                <a:spcPts val="0"/>
              </a:spcAft>
            </a:pPr>
            <a:r>
              <a:rPr lang="en-US" spc="-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Scientific Challenges / </a:t>
            </a:r>
            <a:r>
              <a:rPr lang="en-US" spc="-5" dirty="0" smtClean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Technological Challenges</a:t>
            </a:r>
          </a:p>
          <a:p>
            <a:pPr marL="298450" marR="2470150" algn="just">
              <a:lnSpc>
                <a:spcPct val="115000"/>
              </a:lnSpc>
              <a:spcAft>
                <a:spcPts val="0"/>
              </a:spcAft>
            </a:pPr>
            <a:endParaRPr lang="en-US" sz="1000" spc="-5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2470150" algn="just">
              <a:lnSpc>
                <a:spcPct val="115000"/>
              </a:lnSpc>
              <a:spcAft>
                <a:spcPts val="0"/>
              </a:spcAft>
            </a:pPr>
            <a:r>
              <a:rPr lang="en-US" spc="-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xp</a:t>
            </a:r>
            <a:r>
              <a:rPr lang="en-US" spc="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pc="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pc="-1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echno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eep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endParaRPr lang="en-US" sz="1400" b="0" spc="1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opean 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obal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ch.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endParaRPr lang="en-US" sz="1400" b="0" spc="30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and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hest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dens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rm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anc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endParaRPr lang="en-US" sz="1400" b="0" spc="1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-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illi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ance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 pu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5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5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-1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econd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US" sz="1400" b="0" spc="-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</a:t>
            </a:r>
            <a:endParaRPr lang="en-US" sz="1400" b="0" spc="2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supe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condu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echno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 cha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de-DE" sz="1400" b="0" dirty="0" smtClean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endParaRPr lang="de-D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2004060" algn="just">
              <a:lnSpc>
                <a:spcPct val="115000"/>
              </a:lnSpc>
              <a:spcAft>
                <a:spcPts val="0"/>
              </a:spcAft>
            </a:pP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xp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echan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400" b="0" spc="20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400" b="0" spc="-2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uch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ess</a:t>
            </a:r>
            <a:r>
              <a:rPr lang="en-US" sz="1400" b="0" spc="6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6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unde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1400" b="0" spc="7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8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7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han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6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6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cs</a:t>
            </a:r>
            <a:r>
              <a:rPr lang="en-US" sz="1400" b="0" spc="8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6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7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endParaRPr lang="en-US" sz="1400" b="0" spc="6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3111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cessa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echno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98450" marR="3111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1283335" algn="just">
              <a:lnSpc>
                <a:spcPct val="115000"/>
              </a:lnSpc>
              <a:spcAft>
                <a:spcPts val="0"/>
              </a:spcAft>
            </a:pP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echno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pc="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pc="-2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pc="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</a:t>
            </a:r>
            <a:r>
              <a:rPr lang="en-US" spc="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 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ance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 of acce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pc="-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pc="-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endParaRPr lang="de-DE" dirty="0">
              <a:solidFill>
                <a:srgbClr val="CF6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ada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3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esea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1400" b="0" spc="3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2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s,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supe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cond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uency</a:t>
            </a: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echno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</a:t>
            </a:r>
            <a:r>
              <a:rPr lang="en-US" sz="1400" b="0" spc="3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end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our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hods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hn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ues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2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endParaRPr lang="en-US" sz="1400" b="0" spc="10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agnos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ol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 pa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de-DE" sz="1400" b="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endParaRPr lang="de-D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570230" algn="just">
              <a:lnSpc>
                <a:spcPct val="115000"/>
              </a:lnSpc>
              <a:spcAft>
                <a:spcPts val="0"/>
              </a:spcAft>
            </a:pPr>
            <a:r>
              <a:rPr lang="en-US" spc="-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ons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pc="-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pact p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F</a:t>
            </a:r>
            <a:r>
              <a:rPr lang="en-US" spc="-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pc="10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pc="-1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F68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endParaRPr lang="de-DE" dirty="0">
              <a:solidFill>
                <a:srgbClr val="CF6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 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3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2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endParaRPr lang="en-US" sz="1400" b="0" spc="10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under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 cond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ons.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ose,</a:t>
            </a:r>
            <a:r>
              <a:rPr lang="en-US" sz="1400" b="0" spc="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ept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0" spc="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400" b="0" spc="15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5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15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16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0" spc="16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onal</a:t>
            </a:r>
            <a:r>
              <a:rPr lang="en-US" sz="1400" b="0" spc="15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coope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400" b="0" spc="16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n-US" sz="1400" b="0" spc="15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</a:t>
            </a:r>
            <a:r>
              <a:rPr lang="en-US" sz="1400" b="0" spc="-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endParaRPr lang="en-US" sz="1400" b="0" spc="14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8450" marR="29845" algn="just">
              <a:lnSpc>
                <a:spcPct val="99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0" spc="1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spc="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-15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 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b="0" spc="-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en-US" sz="1400" b="0" spc="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de-DE" sz="1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5397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ARD challenges in POF IV (Strategy Paper)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67824" y="88422"/>
            <a:ext cx="4131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ARD in POF IV – open questions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0166" y="915810"/>
            <a:ext cx="87730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Implications of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- </a:t>
            </a:r>
            <a:r>
              <a:rPr lang="en-GB" b="0" dirty="0" smtClean="0">
                <a:solidFill>
                  <a:schemeClr val="tx1"/>
                </a:solidFill>
              </a:rPr>
              <a:t>KIT (Accelerator Technology Platform)</a:t>
            </a:r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- </a:t>
            </a:r>
            <a:r>
              <a:rPr lang="en-GB" b="0" dirty="0" smtClean="0">
                <a:solidFill>
                  <a:schemeClr val="tx1"/>
                </a:solidFill>
              </a:rPr>
              <a:t>FZJ </a:t>
            </a:r>
            <a:r>
              <a:rPr lang="en-GB" b="0" dirty="0">
                <a:solidFill>
                  <a:schemeClr val="tx1"/>
                </a:solidFill>
              </a:rPr>
              <a:t>(closing COSY</a:t>
            </a:r>
            <a:r>
              <a:rPr lang="en-GB" b="0" dirty="0" smtClean="0">
                <a:solidFill>
                  <a:schemeClr val="tx1"/>
                </a:solidFill>
              </a:rPr>
              <a:t>?, contributions </a:t>
            </a:r>
            <a:r>
              <a:rPr lang="en-GB" b="0" dirty="0">
                <a:solidFill>
                  <a:schemeClr val="tx1"/>
                </a:solidFill>
              </a:rPr>
              <a:t>to FAIR?, new </a:t>
            </a:r>
            <a:r>
              <a:rPr lang="en-GB" b="0" dirty="0" smtClean="0">
                <a:solidFill>
                  <a:schemeClr val="tx1"/>
                </a:solidFill>
              </a:rPr>
              <a:t>activities?, in different program?)</a:t>
            </a:r>
            <a:endParaRPr lang="en-GB" b="0" dirty="0">
              <a:solidFill>
                <a:schemeClr val="tx1"/>
              </a:solidFill>
            </a:endParaRP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Implications of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- start of XFEL operation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- FAIR status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Implications </a:t>
            </a:r>
            <a:r>
              <a:rPr lang="en-GB" b="0" dirty="0" smtClean="0">
                <a:solidFill>
                  <a:schemeClr val="tx1"/>
                </a:solidFill>
              </a:rPr>
              <a:t>of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- German/European roadmap process </a:t>
            </a:r>
            <a:r>
              <a:rPr lang="en-GB" b="0" dirty="0">
                <a:solidFill>
                  <a:schemeClr val="tx1"/>
                </a:solidFill>
              </a:rPr>
              <a:t>(PETRA IV, FLASH cw, BESSY III, DALI</a:t>
            </a:r>
            <a:r>
              <a:rPr lang="en-GB" b="0" dirty="0" smtClean="0">
                <a:solidFill>
                  <a:schemeClr val="tx1"/>
                </a:solidFill>
              </a:rPr>
              <a:t>, </a:t>
            </a:r>
            <a:br>
              <a:rPr lang="en-GB" b="0" dirty="0" smtClean="0">
                <a:solidFill>
                  <a:schemeClr val="tx1"/>
                </a:solidFill>
              </a:rPr>
            </a:br>
            <a:r>
              <a:rPr lang="en-GB" b="0" dirty="0" smtClean="0">
                <a:solidFill>
                  <a:schemeClr val="tx1"/>
                </a:solidFill>
              </a:rPr>
              <a:t>	                                                                                                                  XFEL, …)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LEAPS Technology Roadmaps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Pilots </a:t>
            </a:r>
            <a:r>
              <a:rPr lang="en-GB" b="0" dirty="0" smtClean="0">
                <a:solidFill>
                  <a:schemeClr val="tx1"/>
                </a:solidFill>
              </a:rPr>
              <a:t>in 2018/2019 (15 </a:t>
            </a:r>
            <a:r>
              <a:rPr lang="en-GB" b="0" dirty="0" smtClean="0">
                <a:solidFill>
                  <a:schemeClr val="tx1"/>
                </a:solidFill>
              </a:rPr>
              <a:t>Mio€</a:t>
            </a:r>
            <a:r>
              <a:rPr lang="en-GB" b="0" dirty="0" smtClean="0">
                <a:solidFill>
                  <a:schemeClr val="tx1"/>
                </a:solidFill>
              </a:rPr>
              <a:t>), Full Phase 2020+ (350 </a:t>
            </a:r>
            <a:r>
              <a:rPr lang="en-GB" b="0" dirty="0" smtClean="0">
                <a:solidFill>
                  <a:schemeClr val="tx1"/>
                </a:solidFill>
              </a:rPr>
              <a:t>Mio€</a:t>
            </a:r>
            <a:r>
              <a:rPr lang="en-GB" b="0" dirty="0" smtClean="0">
                <a:solidFill>
                  <a:schemeClr val="tx1"/>
                </a:solidFill>
              </a:rPr>
              <a:t>, 7a</a:t>
            </a:r>
            <a:r>
              <a:rPr lang="en-GB" b="0" dirty="0" smtClean="0">
                <a:solidFill>
                  <a:schemeClr val="tx1"/>
                </a:solidFill>
              </a:rPr>
              <a:t>), </a:t>
            </a:r>
            <a:r>
              <a:rPr lang="en-GB" b="0" dirty="0" smtClean="0">
                <a:solidFill>
                  <a:schemeClr val="tx1"/>
                </a:solidFill>
              </a:rPr>
              <a:t>incl. Matching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algn="l"/>
            <a:endParaRPr lang="en-GB" b="0" dirty="0" smtClean="0">
              <a:solidFill>
                <a:schemeClr val="tx1"/>
              </a:solidFill>
            </a:endParaRPr>
          </a:p>
          <a:p>
            <a:pPr algn="l"/>
            <a:r>
              <a:rPr lang="en-GB" b="0" dirty="0" smtClean="0">
                <a:solidFill>
                  <a:schemeClr val="tx1"/>
                </a:solidFill>
              </a:rPr>
              <a:t>Talent management: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Implementation of a mandatory mentoring system for PhD students (cross centre)?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Implementation of a “Joint ARD/DTS Helmholtz Graduate School”?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(six centres, two institutes, many partner Universities = strong foundation)</a:t>
            </a:r>
          </a:p>
          <a:p>
            <a:pPr algn="l"/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    Including mentoring systems / courses for selected engineers and technicians?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1000">
                <a:srgbClr val="00589C"/>
              </a:gs>
              <a:gs pos="100000">
                <a:srgbClr val="CF6800"/>
              </a:gs>
            </a:gsLst>
            <a:path path="circle">
              <a:fillToRect l="50000" t="-80000" r="50000" b="18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ahn_MapLeap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30729" r="1122" b="10660"/>
          <a:stretch/>
        </p:blipFill>
        <p:spPr>
          <a:xfrm>
            <a:off x="3491880" y="737637"/>
            <a:ext cx="5688632" cy="614774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 bwMode="auto">
          <a:xfrm>
            <a:off x="370341" y="54548"/>
            <a:ext cx="918368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dirty="0" smtClean="0">
                <a:solidFill>
                  <a:srgbClr val="FFFFFF"/>
                </a:solidFill>
              </a:rPr>
              <a:t>LEAPS - League of European Accelerator-Based Photon Sources</a:t>
            </a: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4" name="TextBox 22"/>
          <p:cNvSpPr txBox="1"/>
          <p:nvPr/>
        </p:nvSpPr>
        <p:spPr>
          <a:xfrm>
            <a:off x="35496" y="764704"/>
            <a:ext cx="6077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000000"/>
                </a:solidFill>
              </a:rPr>
              <a:t>Launched:	2015</a:t>
            </a:r>
          </a:p>
          <a:p>
            <a:pPr algn="l"/>
            <a:r>
              <a:rPr lang="en-GB" sz="1600" dirty="0" smtClean="0">
                <a:solidFill>
                  <a:srgbClr val="000000"/>
                </a:solidFill>
              </a:rPr>
              <a:t>Chair: 		H. Dosch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		(co-chairs  A. Harrison, C. Quitmann)</a:t>
            </a:r>
          </a:p>
          <a:p>
            <a:pPr algn="l"/>
            <a:r>
              <a:rPr lang="en-GB" sz="1600" dirty="0" smtClean="0">
                <a:solidFill>
                  <a:srgbClr val="000000"/>
                </a:solidFill>
              </a:rPr>
              <a:t>Members:	15 Photon Facilities in EU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		European Synchrotron User Organization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7" descr="ESU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4" y="5660888"/>
            <a:ext cx="1243856" cy="69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3"/>
          <p:cNvGrpSpPr/>
          <p:nvPr/>
        </p:nvGrpSpPr>
        <p:grpSpPr>
          <a:xfrm>
            <a:off x="107504" y="2420888"/>
            <a:ext cx="3960440" cy="2808312"/>
            <a:chOff x="107504" y="2420888"/>
            <a:chExt cx="3960440" cy="2808312"/>
          </a:xfrm>
        </p:grpSpPr>
        <p:pic>
          <p:nvPicPr>
            <p:cNvPr id="8" name="Picture 2" descr="DES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421" y="2420888"/>
              <a:ext cx="661795" cy="64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57" y="3079529"/>
              <a:ext cx="716025" cy="7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Si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1" y="2488363"/>
              <a:ext cx="933216" cy="51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50" y="2581526"/>
              <a:ext cx="1115721" cy="32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Bildergebnis für elettra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t="11160" r="9010" b="8088"/>
            <a:stretch/>
          </p:blipFill>
          <p:spPr bwMode="auto">
            <a:xfrm>
              <a:off x="3105405" y="2491139"/>
              <a:ext cx="867501" cy="50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http://www.desy.de/instance/images/xfel_log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026" y="3130563"/>
              <a:ext cx="613957" cy="6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235" y="3242009"/>
              <a:ext cx="1041685" cy="39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Bildergebnis für felix laboratory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127" y="3235085"/>
              <a:ext cx="768963" cy="4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 descr="Image result for hzdr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02373"/>
              <a:ext cx="941054" cy="65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5" descr="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99" y="3958275"/>
              <a:ext cx="1152000" cy="40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53" y="4815598"/>
              <a:ext cx="985818" cy="34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6" descr="Bildergebnis für synchrotron solaris logo"/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74" b="16736"/>
            <a:stretch/>
          </p:blipFill>
          <p:spPr bwMode="auto">
            <a:xfrm>
              <a:off x="1434291" y="4744888"/>
              <a:ext cx="1411084" cy="48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76" y="4741890"/>
              <a:ext cx="1027411" cy="48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6" descr="Bildergebni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47" y="4001801"/>
              <a:ext cx="768963" cy="49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67087" y="3933056"/>
              <a:ext cx="800857" cy="534972"/>
            </a:xfrm>
            <a:prstGeom prst="rect">
              <a:avLst/>
            </a:prstGeom>
          </p:spPr>
        </p:pic>
      </p:grpSp>
      <p:grpSp>
        <p:nvGrpSpPr>
          <p:cNvPr id="24" name="Gruppieren 23"/>
          <p:cNvGrpSpPr/>
          <p:nvPr/>
        </p:nvGrpSpPr>
        <p:grpSpPr>
          <a:xfrm>
            <a:off x="5975918" y="821549"/>
            <a:ext cx="3114136" cy="955311"/>
            <a:chOff x="5926347" y="847610"/>
            <a:chExt cx="3114136" cy="955311"/>
          </a:xfrm>
        </p:grpSpPr>
        <p:sp>
          <p:nvSpPr>
            <p:cNvPr id="5" name="Rechteck 4"/>
            <p:cNvSpPr/>
            <p:nvPr/>
          </p:nvSpPr>
          <p:spPr bwMode="auto">
            <a:xfrm>
              <a:off x="5926347" y="847610"/>
              <a:ext cx="3114136" cy="9553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Picture 2" descr="N:\4all\intern\GD\secgd\LEAPS - PSSP\Logo\LEAPS Logos final\LEAPS Logos final\LEAPS Logo\Colour Version\LEAPS Logo-Colour-RGB-31.03.17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6" y="996652"/>
              <a:ext cx="2837542" cy="6498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2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ahn_MapLeap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30729" r="1122" b="10660"/>
          <a:stretch/>
        </p:blipFill>
        <p:spPr>
          <a:xfrm>
            <a:off x="3491880" y="737637"/>
            <a:ext cx="5688632" cy="614774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 bwMode="auto">
          <a:xfrm>
            <a:off x="370343" y="54548"/>
            <a:ext cx="918368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dirty="0" smtClean="0">
                <a:solidFill>
                  <a:srgbClr val="FFFFFF"/>
                </a:solidFill>
              </a:rPr>
              <a:t>LEAPS - League of European Accelerator-Based Photon Sources</a:t>
            </a: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36190" y="716064"/>
            <a:ext cx="5568640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200" b="1" dirty="0" smtClean="0">
                <a:solidFill>
                  <a:srgbClr val="000000"/>
                </a:solidFill>
              </a:rPr>
              <a:t>Goals:</a:t>
            </a:r>
            <a:r>
              <a:rPr lang="en-GB" dirty="0" smtClean="0">
                <a:solidFill>
                  <a:srgbClr val="000000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Secure EU leadership for </a:t>
            </a:r>
            <a:r>
              <a:rPr lang="en-GB" dirty="0" smtClean="0">
                <a:solidFill>
                  <a:srgbClr val="000000"/>
                </a:solidFill>
              </a:rPr>
              <a:t>decades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Coherent Roadmap of all SR and FEL facilities in EU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Strong &amp; diverse user community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Best practice</a:t>
            </a:r>
            <a:endParaRPr lang="en-GB" sz="16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Push &amp; disseminate technology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Integration &amp; sustainability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en-US" sz="1600" dirty="0"/>
              <a:t>Enable excellent </a:t>
            </a:r>
            <a:r>
              <a:rPr lang="en-US" sz="1600" dirty="0" smtClean="0"/>
              <a:t>science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Next </a:t>
            </a:r>
            <a:r>
              <a:rPr lang="en-GB" sz="1600" dirty="0">
                <a:solidFill>
                  <a:srgbClr val="000000"/>
                </a:solidFill>
              </a:rPr>
              <a:t>generation light </a:t>
            </a:r>
            <a:r>
              <a:rPr lang="en-GB" sz="1600" dirty="0" smtClean="0">
                <a:solidFill>
                  <a:srgbClr val="000000"/>
                </a:solidFill>
              </a:rPr>
              <a:t>sources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Open science</a:t>
            </a:r>
          </a:p>
          <a:p>
            <a:pPr algn="l"/>
            <a:endParaRPr lang="en-GB" b="1" dirty="0" smtClean="0">
              <a:solidFill>
                <a:srgbClr val="000000"/>
              </a:solidFill>
            </a:endParaRPr>
          </a:p>
          <a:p>
            <a:pPr algn="l"/>
            <a:endParaRPr lang="en-GB" b="1" dirty="0">
              <a:solidFill>
                <a:srgbClr val="000000"/>
              </a:solidFill>
            </a:endParaRPr>
          </a:p>
          <a:p>
            <a:pPr algn="l"/>
            <a:r>
              <a:rPr lang="en-GB" b="1" dirty="0" smtClean="0">
                <a:solidFill>
                  <a:srgbClr val="000000"/>
                </a:solidFill>
              </a:rPr>
              <a:t>LEAPS Charter</a:t>
            </a:r>
          </a:p>
          <a:p>
            <a:pPr algn="l"/>
            <a:r>
              <a:rPr lang="en-GB" b="1" dirty="0" smtClean="0">
                <a:solidFill>
                  <a:srgbClr val="000000"/>
                </a:solidFill>
              </a:rPr>
              <a:t>LEAPS Strategy Document (Nov 2017</a:t>
            </a:r>
            <a:r>
              <a:rPr lang="en-GB" b="1" dirty="0" smtClean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LEAPS kick off event / Brussel 13.11.2017</a:t>
            </a:r>
            <a:endParaRPr lang="en-GB" b="1" dirty="0" smtClean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Pilot Phase 2018/2019 ??</a:t>
            </a: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Input to EC FP 9 2021-2027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975918" y="821549"/>
            <a:ext cx="3114136" cy="955311"/>
            <a:chOff x="5926347" y="847610"/>
            <a:chExt cx="3114136" cy="955311"/>
          </a:xfrm>
        </p:grpSpPr>
        <p:sp>
          <p:nvSpPr>
            <p:cNvPr id="6" name="Rechteck 5"/>
            <p:cNvSpPr/>
            <p:nvPr/>
          </p:nvSpPr>
          <p:spPr bwMode="auto">
            <a:xfrm>
              <a:off x="5926347" y="847610"/>
              <a:ext cx="3114136" cy="9553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00589C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Picture 2" descr="N:\4all\intern\GD\secgd\LEAPS - PSSP\Logo\LEAPS Logos final\LEAPS Logos final\LEAPS Logo\Colour Version\LEAPS Logo-Colour-RGB-31.03.1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6" y="996652"/>
              <a:ext cx="2837542" cy="6498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1_Larissa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2712</Words>
  <Application>Microsoft Office PowerPoint</Application>
  <PresentationFormat>Bildschirmpräsentation (4:3)</PresentationFormat>
  <Paragraphs>613</Paragraphs>
  <Slides>35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ヒラギノ角ゴ Pro W3</vt:lpstr>
      <vt:lpstr>1_Larissa-Design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Institut für Kernphysik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Jankowiak</dc:creator>
  <cp:lastModifiedBy>Jankowiak, Andreas</cp:lastModifiedBy>
  <cp:revision>1333</cp:revision>
  <cp:lastPrinted>2017-01-15T17:50:07Z</cp:lastPrinted>
  <dcterms:created xsi:type="dcterms:W3CDTF">2010-03-26T17:52:16Z</dcterms:created>
  <dcterms:modified xsi:type="dcterms:W3CDTF">2017-07-09T20:04:57Z</dcterms:modified>
</cp:coreProperties>
</file>