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1" r:id="rId2"/>
  </p:sldMasterIdLst>
  <p:notesMasterIdLst>
    <p:notesMasterId r:id="rId23"/>
  </p:notesMasterIdLst>
  <p:sldIdLst>
    <p:sldId id="256" r:id="rId3"/>
    <p:sldId id="357" r:id="rId4"/>
    <p:sldId id="346" r:id="rId5"/>
    <p:sldId id="337" r:id="rId6"/>
    <p:sldId id="341" r:id="rId7"/>
    <p:sldId id="352" r:id="rId8"/>
    <p:sldId id="345" r:id="rId9"/>
    <p:sldId id="342" r:id="rId10"/>
    <p:sldId id="354" r:id="rId11"/>
    <p:sldId id="350" r:id="rId12"/>
    <p:sldId id="351" r:id="rId13"/>
    <p:sldId id="355" r:id="rId14"/>
    <p:sldId id="353" r:id="rId15"/>
    <p:sldId id="356" r:id="rId16"/>
    <p:sldId id="359" r:id="rId17"/>
    <p:sldId id="361" r:id="rId18"/>
    <p:sldId id="360" r:id="rId19"/>
    <p:sldId id="358" r:id="rId20"/>
    <p:sldId id="362" r:id="rId21"/>
    <p:sldId id="363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EAA316"/>
    <a:srgbClr val="CF6800"/>
    <a:srgbClr val="433135"/>
    <a:srgbClr val="B68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0" autoAdjust="0"/>
    <p:restoredTop sz="99502" autoAdjust="0"/>
  </p:normalViewPr>
  <p:slideViewPr>
    <p:cSldViewPr>
      <p:cViewPr varScale="1">
        <p:scale>
          <a:sx n="87" d="100"/>
          <a:sy n="87" d="100"/>
        </p:scale>
        <p:origin x="10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8775B-92A8-4A4D-82EC-8DED43D2BC9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FF78FF1-0FBD-444D-BD4D-C31F2FDB6C56}">
      <dgm:prSet phldrT="[Text]"/>
      <dgm:spPr>
        <a:solidFill>
          <a:srgbClr val="00589C"/>
        </a:solidFill>
      </dgm:spPr>
      <dgm:t>
        <a:bodyPr/>
        <a:lstStyle/>
        <a:p>
          <a:r>
            <a:rPr lang="de-DE" dirty="0" smtClean="0"/>
            <a:t>HGF</a:t>
          </a:r>
          <a:endParaRPr lang="de-DE" dirty="0"/>
        </a:p>
      </dgm:t>
    </dgm:pt>
    <dgm:pt modelId="{3ECDF5AD-4EFA-4915-9591-F684DFC81136}" type="parTrans" cxnId="{AE18A114-B450-4DB6-8CFD-AA582C6A9A5A}">
      <dgm:prSet/>
      <dgm:spPr/>
      <dgm:t>
        <a:bodyPr/>
        <a:lstStyle/>
        <a:p>
          <a:endParaRPr lang="de-DE"/>
        </a:p>
      </dgm:t>
    </dgm:pt>
    <dgm:pt modelId="{0209FFC4-DDD6-4669-960E-B2B2FDF39414}" type="sibTrans" cxnId="{AE18A114-B450-4DB6-8CFD-AA582C6A9A5A}">
      <dgm:prSet/>
      <dgm:spPr/>
      <dgm:t>
        <a:bodyPr/>
        <a:lstStyle/>
        <a:p>
          <a:endParaRPr lang="de-DE"/>
        </a:p>
      </dgm:t>
    </dgm:pt>
    <dgm:pt modelId="{E971923C-883F-4512-A112-3EC8D8333B03}">
      <dgm:prSet phldrT="[Text]"/>
      <dgm:spPr>
        <a:solidFill>
          <a:srgbClr val="CF6800"/>
        </a:solidFill>
      </dgm:spPr>
      <dgm:t>
        <a:bodyPr/>
        <a:lstStyle/>
        <a:p>
          <a:r>
            <a:rPr lang="de-DE" dirty="0" smtClean="0"/>
            <a:t>FB Materie</a:t>
          </a:r>
          <a:endParaRPr lang="de-DE" dirty="0"/>
        </a:p>
      </dgm:t>
    </dgm:pt>
    <dgm:pt modelId="{688537F6-E991-4E1A-A273-6BBD5741FE7B}" type="parTrans" cxnId="{7D27844B-A956-41E7-9B95-FE17D032FBCD}">
      <dgm:prSet/>
      <dgm:spPr/>
      <dgm:t>
        <a:bodyPr/>
        <a:lstStyle/>
        <a:p>
          <a:endParaRPr lang="de-DE"/>
        </a:p>
      </dgm:t>
    </dgm:pt>
    <dgm:pt modelId="{E07BA850-DCCE-4E73-AF26-FF91CD81C60D}" type="sibTrans" cxnId="{7D27844B-A956-41E7-9B95-FE17D032FBCD}">
      <dgm:prSet/>
      <dgm:spPr/>
      <dgm:t>
        <a:bodyPr/>
        <a:lstStyle/>
        <a:p>
          <a:endParaRPr lang="de-DE"/>
        </a:p>
      </dgm:t>
    </dgm:pt>
    <dgm:pt modelId="{A8D7D4AB-3B37-4580-A7FE-AAFE1B190034}">
      <dgm:prSet/>
      <dgm:spPr>
        <a:solidFill>
          <a:srgbClr val="00B050"/>
        </a:solidFill>
      </dgm:spPr>
      <dgm:t>
        <a:bodyPr/>
        <a:lstStyle/>
        <a:p>
          <a:r>
            <a:rPr lang="de-DE" dirty="0" smtClean="0"/>
            <a:t>FB Information</a:t>
          </a:r>
          <a:endParaRPr lang="de-DE" dirty="0"/>
        </a:p>
      </dgm:t>
    </dgm:pt>
    <dgm:pt modelId="{1FBC736E-4429-4BEA-835F-9B9634EE1F79}" type="parTrans" cxnId="{5A8A4BCD-22DF-4812-9594-C96BA62E3951}">
      <dgm:prSet/>
      <dgm:spPr/>
      <dgm:t>
        <a:bodyPr/>
        <a:lstStyle/>
        <a:p>
          <a:endParaRPr lang="de-DE"/>
        </a:p>
      </dgm:t>
    </dgm:pt>
    <dgm:pt modelId="{CE7F3003-F611-452E-8831-546AF1D488B7}" type="sibTrans" cxnId="{5A8A4BCD-22DF-4812-9594-C96BA62E3951}">
      <dgm:prSet/>
      <dgm:spPr/>
      <dgm:t>
        <a:bodyPr/>
        <a:lstStyle/>
        <a:p>
          <a:endParaRPr lang="de-DE"/>
        </a:p>
      </dgm:t>
    </dgm:pt>
    <dgm:pt modelId="{007A0EAD-4429-424F-BF10-288F5621B6F7}">
      <dgm:prSet/>
      <dgm:spPr>
        <a:solidFill>
          <a:srgbClr val="EAA316"/>
        </a:solidFill>
      </dgm:spPr>
      <dgm:t>
        <a:bodyPr/>
        <a:lstStyle/>
        <a:p>
          <a:r>
            <a:rPr lang="de-DE" b="1" dirty="0" smtClean="0"/>
            <a:t>MU</a:t>
          </a:r>
          <a:endParaRPr lang="de-DE" b="1" dirty="0"/>
        </a:p>
      </dgm:t>
    </dgm:pt>
    <dgm:pt modelId="{996F9E95-2790-448D-A4CC-2CFE83DCF977}" type="parTrans" cxnId="{19B34495-EC0C-4203-B1F6-5F2DE682DED7}">
      <dgm:prSet/>
      <dgm:spPr/>
      <dgm:t>
        <a:bodyPr/>
        <a:lstStyle/>
        <a:p>
          <a:endParaRPr lang="de-DE"/>
        </a:p>
      </dgm:t>
    </dgm:pt>
    <dgm:pt modelId="{754F430F-5272-4785-A928-11AA908AE190}" type="sibTrans" cxnId="{19B34495-EC0C-4203-B1F6-5F2DE682DED7}">
      <dgm:prSet/>
      <dgm:spPr/>
      <dgm:t>
        <a:bodyPr/>
        <a:lstStyle/>
        <a:p>
          <a:endParaRPr lang="de-DE"/>
        </a:p>
      </dgm:t>
    </dgm:pt>
    <dgm:pt modelId="{9F1154F9-5322-4BCA-8E81-260F4463AD5E}">
      <dgm:prSet/>
      <dgm:spPr>
        <a:solidFill>
          <a:srgbClr val="EAA316"/>
        </a:solidFill>
      </dgm:spPr>
      <dgm:t>
        <a:bodyPr/>
        <a:lstStyle/>
        <a:p>
          <a:r>
            <a:rPr lang="de-DE" b="1" dirty="0" smtClean="0"/>
            <a:t>MT</a:t>
          </a:r>
          <a:endParaRPr lang="de-DE" b="1" dirty="0"/>
        </a:p>
      </dgm:t>
    </dgm:pt>
    <dgm:pt modelId="{CE923C1B-FA9F-4BF1-AEE2-2FB01596E4DB}" type="parTrans" cxnId="{4FD958F8-E4F9-4734-A952-3818B364AA41}">
      <dgm:prSet/>
      <dgm:spPr/>
      <dgm:t>
        <a:bodyPr/>
        <a:lstStyle/>
        <a:p>
          <a:endParaRPr lang="de-DE"/>
        </a:p>
      </dgm:t>
    </dgm:pt>
    <dgm:pt modelId="{64F9872D-ABED-4A93-B1B9-956064129B29}" type="sibTrans" cxnId="{4FD958F8-E4F9-4734-A952-3818B364AA41}">
      <dgm:prSet/>
      <dgm:spPr/>
      <dgm:t>
        <a:bodyPr/>
        <a:lstStyle/>
        <a:p>
          <a:endParaRPr lang="de-DE"/>
        </a:p>
      </dgm:t>
    </dgm:pt>
    <dgm:pt modelId="{488B43F1-4AEF-4F9E-A4FA-3E2B85A1307B}">
      <dgm:prSet/>
      <dgm:spPr>
        <a:solidFill>
          <a:srgbClr val="EAA316"/>
        </a:solidFill>
      </dgm:spPr>
      <dgm:t>
        <a:bodyPr/>
        <a:lstStyle/>
        <a:p>
          <a:r>
            <a:rPr lang="de-DE" b="1" dirty="0" smtClean="0"/>
            <a:t>MML</a:t>
          </a:r>
          <a:endParaRPr lang="de-DE" b="1" dirty="0"/>
        </a:p>
      </dgm:t>
    </dgm:pt>
    <dgm:pt modelId="{D6BE8D40-0740-4E48-8124-8221CE81FF2C}" type="parTrans" cxnId="{8E710106-52B7-4AE9-A710-BD2AD9DFEAF2}">
      <dgm:prSet/>
      <dgm:spPr/>
      <dgm:t>
        <a:bodyPr/>
        <a:lstStyle/>
        <a:p>
          <a:endParaRPr lang="de-DE"/>
        </a:p>
      </dgm:t>
    </dgm:pt>
    <dgm:pt modelId="{A5A05267-7744-4D5D-9F94-5F7D5C7A9122}" type="sibTrans" cxnId="{8E710106-52B7-4AE9-A710-BD2AD9DFEAF2}">
      <dgm:prSet/>
      <dgm:spPr/>
      <dgm:t>
        <a:bodyPr/>
        <a:lstStyle/>
        <a:p>
          <a:endParaRPr lang="de-DE"/>
        </a:p>
      </dgm:t>
    </dgm:pt>
    <dgm:pt modelId="{8C077AD8-C60F-4B14-8218-F01422574F72}">
      <dgm:prSet/>
      <dgm:spPr>
        <a:solidFill>
          <a:srgbClr val="00B050"/>
        </a:solidFill>
      </dgm:spPr>
      <dgm:t>
        <a:bodyPr/>
        <a:lstStyle/>
        <a:p>
          <a:r>
            <a:rPr lang="de-DE" dirty="0" smtClean="0"/>
            <a:t>P1: Von Daten zu Wissen und Handeln</a:t>
          </a:r>
          <a:endParaRPr lang="de-DE" dirty="0"/>
        </a:p>
      </dgm:t>
    </dgm:pt>
    <dgm:pt modelId="{81D12B0E-B482-43F0-B5BA-1CF71775C256}" type="parTrans" cxnId="{631B3C9F-9A74-49AD-B935-BD4F67F1AEDC}">
      <dgm:prSet/>
      <dgm:spPr/>
      <dgm:t>
        <a:bodyPr/>
        <a:lstStyle/>
        <a:p>
          <a:endParaRPr lang="de-DE"/>
        </a:p>
      </dgm:t>
    </dgm:pt>
    <dgm:pt modelId="{F78248F4-2656-4645-A9BC-C1CB89E6C200}" type="sibTrans" cxnId="{631B3C9F-9A74-49AD-B935-BD4F67F1AEDC}">
      <dgm:prSet/>
      <dgm:spPr/>
      <dgm:t>
        <a:bodyPr/>
        <a:lstStyle/>
        <a:p>
          <a:endParaRPr lang="de-DE"/>
        </a:p>
      </dgm:t>
    </dgm:pt>
    <dgm:pt modelId="{B96E53D4-EE5C-4BA6-A34A-A9F8D3CF86DF}">
      <dgm:prSet/>
      <dgm:spPr>
        <a:solidFill>
          <a:srgbClr val="FFC000"/>
        </a:solidFill>
      </dgm:spPr>
      <dgm:t>
        <a:bodyPr/>
        <a:lstStyle/>
        <a:p>
          <a:r>
            <a:rPr lang="de-DE" b="1" dirty="0" smtClean="0">
              <a:solidFill>
                <a:srgbClr val="00589C"/>
              </a:solidFill>
            </a:rPr>
            <a:t>DMA</a:t>
          </a:r>
          <a:endParaRPr lang="de-DE" b="1" dirty="0">
            <a:solidFill>
              <a:srgbClr val="00589C"/>
            </a:solidFill>
          </a:endParaRPr>
        </a:p>
      </dgm:t>
    </dgm:pt>
    <dgm:pt modelId="{6751F998-7520-4327-A340-EE1369FC9CE4}" type="parTrans" cxnId="{E3CB13DD-6F57-4C30-9D35-AC30866CB3FB}">
      <dgm:prSet/>
      <dgm:spPr/>
      <dgm:t>
        <a:bodyPr/>
        <a:lstStyle/>
        <a:p>
          <a:endParaRPr lang="de-DE"/>
        </a:p>
      </dgm:t>
    </dgm:pt>
    <dgm:pt modelId="{943FD35E-9621-442B-BEBA-30DD5B088ACE}" type="sibTrans" cxnId="{E3CB13DD-6F57-4C30-9D35-AC30866CB3FB}">
      <dgm:prSet/>
      <dgm:spPr/>
      <dgm:t>
        <a:bodyPr/>
        <a:lstStyle/>
        <a:p>
          <a:endParaRPr lang="de-DE"/>
        </a:p>
      </dgm:t>
    </dgm:pt>
    <dgm:pt modelId="{273A0FD9-95F2-49BB-B07F-F4E037BDED43}" type="pres">
      <dgm:prSet presAssocID="{77C8775B-92A8-4A4D-82EC-8DED43D2BC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7DE63986-83BD-41F9-92A3-A8B4D53DAE77}" type="pres">
      <dgm:prSet presAssocID="{9FF78FF1-0FBD-444D-BD4D-C31F2FDB6C56}" presName="vertOne" presStyleCnt="0"/>
      <dgm:spPr/>
    </dgm:pt>
    <dgm:pt modelId="{75F52311-936C-4A07-A756-BD9DE6E576F1}" type="pres">
      <dgm:prSet presAssocID="{9FF78FF1-0FBD-444D-BD4D-C31F2FDB6C5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0DCC9AA-0945-403D-A802-0B5EDDD41319}" type="pres">
      <dgm:prSet presAssocID="{9FF78FF1-0FBD-444D-BD4D-C31F2FDB6C56}" presName="parTransOne" presStyleCnt="0"/>
      <dgm:spPr/>
    </dgm:pt>
    <dgm:pt modelId="{390EB5DA-B7CC-462D-84C2-8E8D955E560C}" type="pres">
      <dgm:prSet presAssocID="{9FF78FF1-0FBD-444D-BD4D-C31F2FDB6C56}" presName="horzOne" presStyleCnt="0"/>
      <dgm:spPr/>
    </dgm:pt>
    <dgm:pt modelId="{49E357AB-FBB2-4AE8-BEC3-5C823140AA2C}" type="pres">
      <dgm:prSet presAssocID="{E971923C-883F-4512-A112-3EC8D8333B03}" presName="vertTwo" presStyleCnt="0"/>
      <dgm:spPr/>
    </dgm:pt>
    <dgm:pt modelId="{34FEDA9F-F004-45F6-B17C-850820C0613F}" type="pres">
      <dgm:prSet presAssocID="{E971923C-883F-4512-A112-3EC8D8333B03}" presName="txTwo" presStyleLbl="node2" presStyleIdx="0" presStyleCnt="2" custLinFactNeighborX="-24241" custLinFactNeighborY="708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D0BFEF5-E3B3-4E66-A262-F90DBFA92326}" type="pres">
      <dgm:prSet presAssocID="{E971923C-883F-4512-A112-3EC8D8333B03}" presName="parTransTwo" presStyleCnt="0"/>
      <dgm:spPr/>
    </dgm:pt>
    <dgm:pt modelId="{3C7D6014-B4F8-49B6-9523-F316B2287A10}" type="pres">
      <dgm:prSet presAssocID="{E971923C-883F-4512-A112-3EC8D8333B03}" presName="horzTwo" presStyleCnt="0"/>
      <dgm:spPr/>
    </dgm:pt>
    <dgm:pt modelId="{BBC8D1F8-8D44-44A1-8D99-C4A3212DA2F6}" type="pres">
      <dgm:prSet presAssocID="{007A0EAD-4429-424F-BF10-288F5621B6F7}" presName="vertThree" presStyleCnt="0"/>
      <dgm:spPr/>
    </dgm:pt>
    <dgm:pt modelId="{EE3AAF9E-4ECE-4D28-978C-E72737789C1D}" type="pres">
      <dgm:prSet presAssocID="{007A0EAD-4429-424F-BF10-288F5621B6F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2FA2016-8D65-48F9-87A5-962BC6E6F605}" type="pres">
      <dgm:prSet presAssocID="{007A0EAD-4429-424F-BF10-288F5621B6F7}" presName="horzThree" presStyleCnt="0"/>
      <dgm:spPr/>
    </dgm:pt>
    <dgm:pt modelId="{43DFB882-3835-4D8D-B4E2-620564B49B56}" type="pres">
      <dgm:prSet presAssocID="{754F430F-5272-4785-A928-11AA908AE190}" presName="sibSpaceThree" presStyleCnt="0"/>
      <dgm:spPr/>
    </dgm:pt>
    <dgm:pt modelId="{8FCB5CEA-BA87-4EE0-9AAB-3054152F6B67}" type="pres">
      <dgm:prSet presAssocID="{9F1154F9-5322-4BCA-8E81-260F4463AD5E}" presName="vertThree" presStyleCnt="0"/>
      <dgm:spPr/>
    </dgm:pt>
    <dgm:pt modelId="{27C6C8A8-2E89-4B8F-AA67-0C9D9DA7D036}" type="pres">
      <dgm:prSet presAssocID="{9F1154F9-5322-4BCA-8E81-260F4463AD5E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CE9A87B-E20A-4FDD-BE93-A1090DCCBA06}" type="pres">
      <dgm:prSet presAssocID="{9F1154F9-5322-4BCA-8E81-260F4463AD5E}" presName="parTransThree" presStyleCnt="0"/>
      <dgm:spPr/>
    </dgm:pt>
    <dgm:pt modelId="{CB153AFC-C724-48D0-ACB9-62EBA8161FE6}" type="pres">
      <dgm:prSet presAssocID="{9F1154F9-5322-4BCA-8E81-260F4463AD5E}" presName="horzThree" presStyleCnt="0"/>
      <dgm:spPr/>
    </dgm:pt>
    <dgm:pt modelId="{11D71935-D5A4-46CA-8C89-1AC4893D46A3}" type="pres">
      <dgm:prSet presAssocID="{B96E53D4-EE5C-4BA6-A34A-A9F8D3CF86DF}" presName="vertFour" presStyleCnt="0">
        <dgm:presLayoutVars>
          <dgm:chPref val="3"/>
        </dgm:presLayoutVars>
      </dgm:prSet>
      <dgm:spPr/>
    </dgm:pt>
    <dgm:pt modelId="{7585DA68-2152-4175-8287-734F30EEB99B}" type="pres">
      <dgm:prSet presAssocID="{B96E53D4-EE5C-4BA6-A34A-A9F8D3CF86DF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FAE974-8DD2-4483-8E98-9F78D7D29C81}" type="pres">
      <dgm:prSet presAssocID="{B96E53D4-EE5C-4BA6-A34A-A9F8D3CF86DF}" presName="horzFour" presStyleCnt="0"/>
      <dgm:spPr/>
    </dgm:pt>
    <dgm:pt modelId="{862F7BCB-BFF0-4941-9E92-CC12D57BCFAB}" type="pres">
      <dgm:prSet presAssocID="{64F9872D-ABED-4A93-B1B9-956064129B29}" presName="sibSpaceThree" presStyleCnt="0"/>
      <dgm:spPr/>
    </dgm:pt>
    <dgm:pt modelId="{4248D643-34D4-41E1-81F7-BF4A068A8E0E}" type="pres">
      <dgm:prSet presAssocID="{488B43F1-4AEF-4F9E-A4FA-3E2B85A1307B}" presName="vertThree" presStyleCnt="0"/>
      <dgm:spPr/>
    </dgm:pt>
    <dgm:pt modelId="{6B271F0C-CCA4-42CD-ACD3-8498E66B0FA8}" type="pres">
      <dgm:prSet presAssocID="{488B43F1-4AEF-4F9E-A4FA-3E2B85A1307B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9D0E5D5-3C74-490C-BFB8-5C15E6C64DD9}" type="pres">
      <dgm:prSet presAssocID="{488B43F1-4AEF-4F9E-A4FA-3E2B85A1307B}" presName="horzThree" presStyleCnt="0"/>
      <dgm:spPr/>
    </dgm:pt>
    <dgm:pt modelId="{E0A85E2A-5806-4DEA-A197-8DCAA17852E0}" type="pres">
      <dgm:prSet presAssocID="{E07BA850-DCCE-4E73-AF26-FF91CD81C60D}" presName="sibSpaceTwo" presStyleCnt="0"/>
      <dgm:spPr/>
    </dgm:pt>
    <dgm:pt modelId="{A0A91AB4-9A3B-4404-A646-30692BD6E751}" type="pres">
      <dgm:prSet presAssocID="{A8D7D4AB-3B37-4580-A7FE-AAFE1B190034}" presName="vertTwo" presStyleCnt="0"/>
      <dgm:spPr/>
    </dgm:pt>
    <dgm:pt modelId="{58135E42-3614-42DC-8739-4AC5286B2D3F}" type="pres">
      <dgm:prSet presAssocID="{A8D7D4AB-3B37-4580-A7FE-AAFE1B190034}" presName="txTwo" presStyleLbl="node2" presStyleIdx="1" presStyleCnt="2" custScaleX="10065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2819EFA-26D3-417D-9169-2852B45DF4F7}" type="pres">
      <dgm:prSet presAssocID="{A8D7D4AB-3B37-4580-A7FE-AAFE1B190034}" presName="parTransTwo" presStyleCnt="0"/>
      <dgm:spPr/>
    </dgm:pt>
    <dgm:pt modelId="{135F49A3-BCA5-4EDD-95D8-4EF7E03E3C88}" type="pres">
      <dgm:prSet presAssocID="{A8D7D4AB-3B37-4580-A7FE-AAFE1B190034}" presName="horzTwo" presStyleCnt="0"/>
      <dgm:spPr/>
    </dgm:pt>
    <dgm:pt modelId="{7023268C-D97A-4EC6-9A0A-E7C0A513DCAB}" type="pres">
      <dgm:prSet presAssocID="{8C077AD8-C60F-4B14-8218-F01422574F72}" presName="vertThree" presStyleCnt="0"/>
      <dgm:spPr/>
    </dgm:pt>
    <dgm:pt modelId="{6611631C-9929-42E8-92C7-17F1FA1332AE}" type="pres">
      <dgm:prSet presAssocID="{8C077AD8-C60F-4B14-8218-F01422574F72}" presName="txThree" presStyleLbl="node3" presStyleIdx="3" presStyleCnt="4" custScaleX="29015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9A6CFE0-1D0B-4874-AF35-6E62F0B882CD}" type="pres">
      <dgm:prSet presAssocID="{8C077AD8-C60F-4B14-8218-F01422574F72}" presName="horzThree" presStyleCnt="0"/>
      <dgm:spPr/>
    </dgm:pt>
  </dgm:ptLst>
  <dgm:cxnLst>
    <dgm:cxn modelId="{D637365D-AA14-42D1-97F1-4939102F28F7}" type="presOf" srcId="{77C8775B-92A8-4A4D-82EC-8DED43D2BC94}" destId="{273A0FD9-95F2-49BB-B07F-F4E037BDED43}" srcOrd="0" destOrd="0" presId="urn:microsoft.com/office/officeart/2005/8/layout/hierarchy4"/>
    <dgm:cxn modelId="{D8A2D236-FBA0-46BC-8EA0-16B39852C3C0}" type="presOf" srcId="{9F1154F9-5322-4BCA-8E81-260F4463AD5E}" destId="{27C6C8A8-2E89-4B8F-AA67-0C9D9DA7D036}" srcOrd="0" destOrd="0" presId="urn:microsoft.com/office/officeart/2005/8/layout/hierarchy4"/>
    <dgm:cxn modelId="{19B34495-EC0C-4203-B1F6-5F2DE682DED7}" srcId="{E971923C-883F-4512-A112-3EC8D8333B03}" destId="{007A0EAD-4429-424F-BF10-288F5621B6F7}" srcOrd="0" destOrd="0" parTransId="{996F9E95-2790-448D-A4CC-2CFE83DCF977}" sibTransId="{754F430F-5272-4785-A928-11AA908AE190}"/>
    <dgm:cxn modelId="{23E98489-3CFA-4884-A572-4046218CA072}" type="presOf" srcId="{B96E53D4-EE5C-4BA6-A34A-A9F8D3CF86DF}" destId="{7585DA68-2152-4175-8287-734F30EEB99B}" srcOrd="0" destOrd="0" presId="urn:microsoft.com/office/officeart/2005/8/layout/hierarchy4"/>
    <dgm:cxn modelId="{2C5B41E6-3F2B-4D1E-8661-8DABE1D97D84}" type="presOf" srcId="{488B43F1-4AEF-4F9E-A4FA-3E2B85A1307B}" destId="{6B271F0C-CCA4-42CD-ACD3-8498E66B0FA8}" srcOrd="0" destOrd="0" presId="urn:microsoft.com/office/officeart/2005/8/layout/hierarchy4"/>
    <dgm:cxn modelId="{B8EEA6B2-C255-414D-A51B-EC6ECA460BEA}" type="presOf" srcId="{9FF78FF1-0FBD-444D-BD4D-C31F2FDB6C56}" destId="{75F52311-936C-4A07-A756-BD9DE6E576F1}" srcOrd="0" destOrd="0" presId="urn:microsoft.com/office/officeart/2005/8/layout/hierarchy4"/>
    <dgm:cxn modelId="{8E710106-52B7-4AE9-A710-BD2AD9DFEAF2}" srcId="{E971923C-883F-4512-A112-3EC8D8333B03}" destId="{488B43F1-4AEF-4F9E-A4FA-3E2B85A1307B}" srcOrd="2" destOrd="0" parTransId="{D6BE8D40-0740-4E48-8124-8221CE81FF2C}" sibTransId="{A5A05267-7744-4D5D-9F94-5F7D5C7A9122}"/>
    <dgm:cxn modelId="{4FD958F8-E4F9-4734-A952-3818B364AA41}" srcId="{E971923C-883F-4512-A112-3EC8D8333B03}" destId="{9F1154F9-5322-4BCA-8E81-260F4463AD5E}" srcOrd="1" destOrd="0" parTransId="{CE923C1B-FA9F-4BF1-AEE2-2FB01596E4DB}" sibTransId="{64F9872D-ABED-4A93-B1B9-956064129B29}"/>
    <dgm:cxn modelId="{631B3C9F-9A74-49AD-B935-BD4F67F1AEDC}" srcId="{A8D7D4AB-3B37-4580-A7FE-AAFE1B190034}" destId="{8C077AD8-C60F-4B14-8218-F01422574F72}" srcOrd="0" destOrd="0" parTransId="{81D12B0E-B482-43F0-B5BA-1CF71775C256}" sibTransId="{F78248F4-2656-4645-A9BC-C1CB89E6C200}"/>
    <dgm:cxn modelId="{482A976F-3FA9-454F-9896-940FD4B06480}" type="presOf" srcId="{E971923C-883F-4512-A112-3EC8D8333B03}" destId="{34FEDA9F-F004-45F6-B17C-850820C0613F}" srcOrd="0" destOrd="0" presId="urn:microsoft.com/office/officeart/2005/8/layout/hierarchy4"/>
    <dgm:cxn modelId="{E3CB13DD-6F57-4C30-9D35-AC30866CB3FB}" srcId="{9F1154F9-5322-4BCA-8E81-260F4463AD5E}" destId="{B96E53D4-EE5C-4BA6-A34A-A9F8D3CF86DF}" srcOrd="0" destOrd="0" parTransId="{6751F998-7520-4327-A340-EE1369FC9CE4}" sibTransId="{943FD35E-9621-442B-BEBA-30DD5B088ACE}"/>
    <dgm:cxn modelId="{5A8A4BCD-22DF-4812-9594-C96BA62E3951}" srcId="{9FF78FF1-0FBD-444D-BD4D-C31F2FDB6C56}" destId="{A8D7D4AB-3B37-4580-A7FE-AAFE1B190034}" srcOrd="1" destOrd="0" parTransId="{1FBC736E-4429-4BEA-835F-9B9634EE1F79}" sibTransId="{CE7F3003-F611-452E-8831-546AF1D488B7}"/>
    <dgm:cxn modelId="{7D27844B-A956-41E7-9B95-FE17D032FBCD}" srcId="{9FF78FF1-0FBD-444D-BD4D-C31F2FDB6C56}" destId="{E971923C-883F-4512-A112-3EC8D8333B03}" srcOrd="0" destOrd="0" parTransId="{688537F6-E991-4E1A-A273-6BBD5741FE7B}" sibTransId="{E07BA850-DCCE-4E73-AF26-FF91CD81C60D}"/>
    <dgm:cxn modelId="{637AB0E2-A28D-4F90-BC2D-34523ADDC474}" type="presOf" srcId="{A8D7D4AB-3B37-4580-A7FE-AAFE1B190034}" destId="{58135E42-3614-42DC-8739-4AC5286B2D3F}" srcOrd="0" destOrd="0" presId="urn:microsoft.com/office/officeart/2005/8/layout/hierarchy4"/>
    <dgm:cxn modelId="{0F3174EA-BACB-4AFA-971A-7645088ECE57}" type="presOf" srcId="{007A0EAD-4429-424F-BF10-288F5621B6F7}" destId="{EE3AAF9E-4ECE-4D28-978C-E72737789C1D}" srcOrd="0" destOrd="0" presId="urn:microsoft.com/office/officeart/2005/8/layout/hierarchy4"/>
    <dgm:cxn modelId="{72B54370-D036-4F36-BEE0-BB7D82D160DC}" type="presOf" srcId="{8C077AD8-C60F-4B14-8218-F01422574F72}" destId="{6611631C-9929-42E8-92C7-17F1FA1332AE}" srcOrd="0" destOrd="0" presId="urn:microsoft.com/office/officeart/2005/8/layout/hierarchy4"/>
    <dgm:cxn modelId="{AE18A114-B450-4DB6-8CFD-AA582C6A9A5A}" srcId="{77C8775B-92A8-4A4D-82EC-8DED43D2BC94}" destId="{9FF78FF1-0FBD-444D-BD4D-C31F2FDB6C56}" srcOrd="0" destOrd="0" parTransId="{3ECDF5AD-4EFA-4915-9591-F684DFC81136}" sibTransId="{0209FFC4-DDD6-4669-960E-B2B2FDF39414}"/>
    <dgm:cxn modelId="{6EA0EC1C-7A41-40A9-ACFD-A94851D7FCA3}" type="presParOf" srcId="{273A0FD9-95F2-49BB-B07F-F4E037BDED43}" destId="{7DE63986-83BD-41F9-92A3-A8B4D53DAE77}" srcOrd="0" destOrd="0" presId="urn:microsoft.com/office/officeart/2005/8/layout/hierarchy4"/>
    <dgm:cxn modelId="{9F8A2249-5808-4872-B9F3-B0EB2D12B435}" type="presParOf" srcId="{7DE63986-83BD-41F9-92A3-A8B4D53DAE77}" destId="{75F52311-936C-4A07-A756-BD9DE6E576F1}" srcOrd="0" destOrd="0" presId="urn:microsoft.com/office/officeart/2005/8/layout/hierarchy4"/>
    <dgm:cxn modelId="{3B690C73-7428-439A-A5D1-496C619ECDBE}" type="presParOf" srcId="{7DE63986-83BD-41F9-92A3-A8B4D53DAE77}" destId="{D0DCC9AA-0945-403D-A802-0B5EDDD41319}" srcOrd="1" destOrd="0" presId="urn:microsoft.com/office/officeart/2005/8/layout/hierarchy4"/>
    <dgm:cxn modelId="{5B80AE7F-A768-4F27-BE28-0323EA7BDDF1}" type="presParOf" srcId="{7DE63986-83BD-41F9-92A3-A8B4D53DAE77}" destId="{390EB5DA-B7CC-462D-84C2-8E8D955E560C}" srcOrd="2" destOrd="0" presId="urn:microsoft.com/office/officeart/2005/8/layout/hierarchy4"/>
    <dgm:cxn modelId="{058A56DA-094D-44BB-8C51-5D9D60F00F8E}" type="presParOf" srcId="{390EB5DA-B7CC-462D-84C2-8E8D955E560C}" destId="{49E357AB-FBB2-4AE8-BEC3-5C823140AA2C}" srcOrd="0" destOrd="0" presId="urn:microsoft.com/office/officeart/2005/8/layout/hierarchy4"/>
    <dgm:cxn modelId="{23631F38-B222-4CEB-AB7C-ABF1C2E4D924}" type="presParOf" srcId="{49E357AB-FBB2-4AE8-BEC3-5C823140AA2C}" destId="{34FEDA9F-F004-45F6-B17C-850820C0613F}" srcOrd="0" destOrd="0" presId="urn:microsoft.com/office/officeart/2005/8/layout/hierarchy4"/>
    <dgm:cxn modelId="{0505A59D-98A2-47AB-98FA-FEC6E8819B6B}" type="presParOf" srcId="{49E357AB-FBB2-4AE8-BEC3-5C823140AA2C}" destId="{8D0BFEF5-E3B3-4E66-A262-F90DBFA92326}" srcOrd="1" destOrd="0" presId="urn:microsoft.com/office/officeart/2005/8/layout/hierarchy4"/>
    <dgm:cxn modelId="{C4AE12A2-58D4-4CBF-99D8-31759BD37B1B}" type="presParOf" srcId="{49E357AB-FBB2-4AE8-BEC3-5C823140AA2C}" destId="{3C7D6014-B4F8-49B6-9523-F316B2287A10}" srcOrd="2" destOrd="0" presId="urn:microsoft.com/office/officeart/2005/8/layout/hierarchy4"/>
    <dgm:cxn modelId="{CC0228C3-438A-45BA-B22E-6989EC00DD81}" type="presParOf" srcId="{3C7D6014-B4F8-49B6-9523-F316B2287A10}" destId="{BBC8D1F8-8D44-44A1-8D99-C4A3212DA2F6}" srcOrd="0" destOrd="0" presId="urn:microsoft.com/office/officeart/2005/8/layout/hierarchy4"/>
    <dgm:cxn modelId="{4E711B52-6CB2-4693-80FC-BF38CE6963ED}" type="presParOf" srcId="{BBC8D1F8-8D44-44A1-8D99-C4A3212DA2F6}" destId="{EE3AAF9E-4ECE-4D28-978C-E72737789C1D}" srcOrd="0" destOrd="0" presId="urn:microsoft.com/office/officeart/2005/8/layout/hierarchy4"/>
    <dgm:cxn modelId="{EC1E083A-DB08-421C-8797-56F211548669}" type="presParOf" srcId="{BBC8D1F8-8D44-44A1-8D99-C4A3212DA2F6}" destId="{72FA2016-8D65-48F9-87A5-962BC6E6F605}" srcOrd="1" destOrd="0" presId="urn:microsoft.com/office/officeart/2005/8/layout/hierarchy4"/>
    <dgm:cxn modelId="{85EF82AC-145E-4170-BBFA-4ACDC0F64DB3}" type="presParOf" srcId="{3C7D6014-B4F8-49B6-9523-F316B2287A10}" destId="{43DFB882-3835-4D8D-B4E2-620564B49B56}" srcOrd="1" destOrd="0" presId="urn:microsoft.com/office/officeart/2005/8/layout/hierarchy4"/>
    <dgm:cxn modelId="{61379D35-D0FD-4EDC-AB36-565774B27F33}" type="presParOf" srcId="{3C7D6014-B4F8-49B6-9523-F316B2287A10}" destId="{8FCB5CEA-BA87-4EE0-9AAB-3054152F6B67}" srcOrd="2" destOrd="0" presId="urn:microsoft.com/office/officeart/2005/8/layout/hierarchy4"/>
    <dgm:cxn modelId="{330EC7DB-D060-4306-AA60-DFDA98BEC6A9}" type="presParOf" srcId="{8FCB5CEA-BA87-4EE0-9AAB-3054152F6B67}" destId="{27C6C8A8-2E89-4B8F-AA67-0C9D9DA7D036}" srcOrd="0" destOrd="0" presId="urn:microsoft.com/office/officeart/2005/8/layout/hierarchy4"/>
    <dgm:cxn modelId="{34074CC4-2CC0-4625-B9CC-9FEC1CBAA102}" type="presParOf" srcId="{8FCB5CEA-BA87-4EE0-9AAB-3054152F6B67}" destId="{9CE9A87B-E20A-4FDD-BE93-A1090DCCBA06}" srcOrd="1" destOrd="0" presId="urn:microsoft.com/office/officeart/2005/8/layout/hierarchy4"/>
    <dgm:cxn modelId="{6509F8A0-B68B-446B-8967-F45D3CADB9D6}" type="presParOf" srcId="{8FCB5CEA-BA87-4EE0-9AAB-3054152F6B67}" destId="{CB153AFC-C724-48D0-ACB9-62EBA8161FE6}" srcOrd="2" destOrd="0" presId="urn:microsoft.com/office/officeart/2005/8/layout/hierarchy4"/>
    <dgm:cxn modelId="{2208E3BC-8C9C-4BE1-B831-2DF1BA00BB11}" type="presParOf" srcId="{CB153AFC-C724-48D0-ACB9-62EBA8161FE6}" destId="{11D71935-D5A4-46CA-8C89-1AC4893D46A3}" srcOrd="0" destOrd="0" presId="urn:microsoft.com/office/officeart/2005/8/layout/hierarchy4"/>
    <dgm:cxn modelId="{EAB9D583-A1F0-4286-9EB6-A678EF852DAB}" type="presParOf" srcId="{11D71935-D5A4-46CA-8C89-1AC4893D46A3}" destId="{7585DA68-2152-4175-8287-734F30EEB99B}" srcOrd="0" destOrd="0" presId="urn:microsoft.com/office/officeart/2005/8/layout/hierarchy4"/>
    <dgm:cxn modelId="{598B39CF-A354-4D39-835E-B4CEF63754E8}" type="presParOf" srcId="{11D71935-D5A4-46CA-8C89-1AC4893D46A3}" destId="{E3FAE974-8DD2-4483-8E98-9F78D7D29C81}" srcOrd="1" destOrd="0" presId="urn:microsoft.com/office/officeart/2005/8/layout/hierarchy4"/>
    <dgm:cxn modelId="{959B6F4B-8A0B-437B-8767-735832BF2F9A}" type="presParOf" srcId="{3C7D6014-B4F8-49B6-9523-F316B2287A10}" destId="{862F7BCB-BFF0-4941-9E92-CC12D57BCFAB}" srcOrd="3" destOrd="0" presId="urn:microsoft.com/office/officeart/2005/8/layout/hierarchy4"/>
    <dgm:cxn modelId="{EE45C4A3-3D5F-4F77-B756-8FBA7794658E}" type="presParOf" srcId="{3C7D6014-B4F8-49B6-9523-F316B2287A10}" destId="{4248D643-34D4-41E1-81F7-BF4A068A8E0E}" srcOrd="4" destOrd="0" presId="urn:microsoft.com/office/officeart/2005/8/layout/hierarchy4"/>
    <dgm:cxn modelId="{5B2B8BE0-6273-4561-9B90-2761FC7C0844}" type="presParOf" srcId="{4248D643-34D4-41E1-81F7-BF4A068A8E0E}" destId="{6B271F0C-CCA4-42CD-ACD3-8498E66B0FA8}" srcOrd="0" destOrd="0" presId="urn:microsoft.com/office/officeart/2005/8/layout/hierarchy4"/>
    <dgm:cxn modelId="{46AC8251-9078-4898-B0CB-8029E40571B2}" type="presParOf" srcId="{4248D643-34D4-41E1-81F7-BF4A068A8E0E}" destId="{D9D0E5D5-3C74-490C-BFB8-5C15E6C64DD9}" srcOrd="1" destOrd="0" presId="urn:microsoft.com/office/officeart/2005/8/layout/hierarchy4"/>
    <dgm:cxn modelId="{8F16B4BD-3C6C-4759-9FE8-ED326F23F01B}" type="presParOf" srcId="{390EB5DA-B7CC-462D-84C2-8E8D955E560C}" destId="{E0A85E2A-5806-4DEA-A197-8DCAA17852E0}" srcOrd="1" destOrd="0" presId="urn:microsoft.com/office/officeart/2005/8/layout/hierarchy4"/>
    <dgm:cxn modelId="{30D685C3-CADD-42A6-9EFD-B84A3662E80B}" type="presParOf" srcId="{390EB5DA-B7CC-462D-84C2-8E8D955E560C}" destId="{A0A91AB4-9A3B-4404-A646-30692BD6E751}" srcOrd="2" destOrd="0" presId="urn:microsoft.com/office/officeart/2005/8/layout/hierarchy4"/>
    <dgm:cxn modelId="{956B9B53-9A83-44C3-BCD7-CC0126718C26}" type="presParOf" srcId="{A0A91AB4-9A3B-4404-A646-30692BD6E751}" destId="{58135E42-3614-42DC-8739-4AC5286B2D3F}" srcOrd="0" destOrd="0" presId="urn:microsoft.com/office/officeart/2005/8/layout/hierarchy4"/>
    <dgm:cxn modelId="{FCA6F83B-EDEC-40BC-9A73-736F30A97222}" type="presParOf" srcId="{A0A91AB4-9A3B-4404-A646-30692BD6E751}" destId="{B2819EFA-26D3-417D-9169-2852B45DF4F7}" srcOrd="1" destOrd="0" presId="urn:microsoft.com/office/officeart/2005/8/layout/hierarchy4"/>
    <dgm:cxn modelId="{688E335D-73E7-4A4F-9588-6F55217B26F3}" type="presParOf" srcId="{A0A91AB4-9A3B-4404-A646-30692BD6E751}" destId="{135F49A3-BCA5-4EDD-95D8-4EF7E03E3C88}" srcOrd="2" destOrd="0" presId="urn:microsoft.com/office/officeart/2005/8/layout/hierarchy4"/>
    <dgm:cxn modelId="{01F333D7-4959-4550-9ECF-C9D04475065F}" type="presParOf" srcId="{135F49A3-BCA5-4EDD-95D8-4EF7E03E3C88}" destId="{7023268C-D97A-4EC6-9A0A-E7C0A513DCAB}" srcOrd="0" destOrd="0" presId="urn:microsoft.com/office/officeart/2005/8/layout/hierarchy4"/>
    <dgm:cxn modelId="{6EB85570-C634-4AB0-A848-3A6B815C58AA}" type="presParOf" srcId="{7023268C-D97A-4EC6-9A0A-E7C0A513DCAB}" destId="{6611631C-9929-42E8-92C7-17F1FA1332AE}" srcOrd="0" destOrd="0" presId="urn:microsoft.com/office/officeart/2005/8/layout/hierarchy4"/>
    <dgm:cxn modelId="{7E4693EE-BFCC-43F8-9927-DA3E4261A39E}" type="presParOf" srcId="{7023268C-D97A-4EC6-9A0A-E7C0A513DCAB}" destId="{A9A6CFE0-1D0B-4874-AF35-6E62F0B882C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CECE71-E678-4AE3-AA13-6A3CEA41ECFC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C33E5492-1BF0-45F4-873D-0EE46D35DB4F}">
      <dgm:prSet phldrT="[Text]"/>
      <dgm:spPr>
        <a:solidFill>
          <a:srgbClr val="0070C0"/>
        </a:solidFill>
      </dgm:spPr>
      <dgm:t>
        <a:bodyPr/>
        <a:lstStyle/>
        <a:p>
          <a:r>
            <a:rPr lang="de-DE" b="1" dirty="0" smtClean="0"/>
            <a:t>The Digital Scientific </a:t>
          </a:r>
          <a:r>
            <a:rPr lang="de-DE" b="1" dirty="0" err="1" smtClean="0"/>
            <a:t>Method</a:t>
          </a:r>
          <a:endParaRPr lang="de-DE" b="1" dirty="0" smtClean="0"/>
        </a:p>
        <a:p>
          <a:r>
            <a:rPr lang="de-DE" b="1" dirty="0" smtClean="0"/>
            <a:t>(ST2)</a:t>
          </a:r>
          <a:endParaRPr lang="de-DE" b="1" dirty="0"/>
        </a:p>
      </dgm:t>
    </dgm:pt>
    <dgm:pt modelId="{E5F6B9A0-C4E7-4890-91A9-42DD51A055E1}" type="parTrans" cxnId="{C0C8B27A-8D2D-4AFC-A4BA-F599D7CB2CF9}">
      <dgm:prSet/>
      <dgm:spPr/>
      <dgm:t>
        <a:bodyPr/>
        <a:lstStyle/>
        <a:p>
          <a:endParaRPr lang="de-DE" b="1"/>
        </a:p>
      </dgm:t>
    </dgm:pt>
    <dgm:pt modelId="{BDF150EF-4C75-49F8-AF1F-775177242937}" type="sibTrans" cxnId="{C0C8B27A-8D2D-4AFC-A4BA-F599D7CB2CF9}">
      <dgm:prSet/>
      <dgm:spPr/>
      <dgm:t>
        <a:bodyPr/>
        <a:lstStyle/>
        <a:p>
          <a:endParaRPr lang="de-DE" b="1"/>
        </a:p>
      </dgm:t>
    </dgm:pt>
    <dgm:pt modelId="{8CC1E8C9-FFFA-4931-8BA8-BEBFD6509E1E}">
      <dgm:prSet phldrT="[Text]"/>
      <dgm:spPr>
        <a:solidFill>
          <a:srgbClr val="00B050"/>
        </a:solidFill>
      </dgm:spPr>
      <dgm:t>
        <a:bodyPr/>
        <a:lstStyle/>
        <a:p>
          <a:r>
            <a:rPr lang="de-DE" b="1" dirty="0" smtClean="0"/>
            <a:t>The Digital Experiment &amp; </a:t>
          </a:r>
          <a:r>
            <a:rPr lang="de-DE" b="1" dirty="0" err="1" smtClean="0"/>
            <a:t>Machine</a:t>
          </a:r>
          <a:endParaRPr lang="de-DE" b="1" dirty="0" smtClean="0"/>
        </a:p>
        <a:p>
          <a:r>
            <a:rPr lang="de-DE" b="1" dirty="0" smtClean="0"/>
            <a:t>(ST3)</a:t>
          </a:r>
          <a:endParaRPr lang="de-DE" b="1" dirty="0"/>
        </a:p>
      </dgm:t>
    </dgm:pt>
    <dgm:pt modelId="{3689044F-BDD0-4DE5-820A-B78C530CA16B}" type="parTrans" cxnId="{257689EA-0C4F-4956-A594-E0B1AC211071}">
      <dgm:prSet/>
      <dgm:spPr/>
      <dgm:t>
        <a:bodyPr/>
        <a:lstStyle/>
        <a:p>
          <a:endParaRPr lang="de-DE" b="1"/>
        </a:p>
      </dgm:t>
    </dgm:pt>
    <dgm:pt modelId="{93A8DA67-A5B7-49B5-81D1-03510C27D18C}" type="sibTrans" cxnId="{257689EA-0C4F-4956-A594-E0B1AC211071}">
      <dgm:prSet/>
      <dgm:spPr/>
      <dgm:t>
        <a:bodyPr/>
        <a:lstStyle/>
        <a:p>
          <a:endParaRPr lang="de-DE" b="1"/>
        </a:p>
      </dgm:t>
    </dgm:pt>
    <dgm:pt modelId="{A6691D80-BC12-4F43-A770-B5DAFC97F150}">
      <dgm:prSet phldrT="[Text]"/>
      <dgm:spPr>
        <a:solidFill>
          <a:srgbClr val="EAA316"/>
        </a:solidFill>
      </dgm:spPr>
      <dgm:t>
        <a:bodyPr/>
        <a:lstStyle/>
        <a:p>
          <a:r>
            <a:rPr lang="de-DE" b="1" dirty="0" smtClean="0"/>
            <a:t>The Matter Information </a:t>
          </a:r>
          <a:r>
            <a:rPr lang="de-DE" b="1" dirty="0" err="1" smtClean="0"/>
            <a:t>Fabric</a:t>
          </a:r>
          <a:endParaRPr lang="de-DE" b="1" dirty="0" smtClean="0"/>
        </a:p>
        <a:p>
          <a:r>
            <a:rPr lang="de-DE" b="1" dirty="0" smtClean="0"/>
            <a:t>(ST1)</a:t>
          </a:r>
          <a:endParaRPr lang="de-DE" b="1" dirty="0"/>
        </a:p>
      </dgm:t>
    </dgm:pt>
    <dgm:pt modelId="{C1212405-39F5-47DF-8AA6-42E9C288AC91}" type="parTrans" cxnId="{6C289B26-07EB-40D6-B1B2-6E3251961B5C}">
      <dgm:prSet/>
      <dgm:spPr/>
      <dgm:t>
        <a:bodyPr/>
        <a:lstStyle/>
        <a:p>
          <a:endParaRPr lang="de-DE" b="1"/>
        </a:p>
      </dgm:t>
    </dgm:pt>
    <dgm:pt modelId="{13960F4F-4712-4A4B-BE0B-CC622B4E9F02}" type="sibTrans" cxnId="{6C289B26-07EB-40D6-B1B2-6E3251961B5C}">
      <dgm:prSet/>
      <dgm:spPr/>
      <dgm:t>
        <a:bodyPr/>
        <a:lstStyle/>
        <a:p>
          <a:endParaRPr lang="de-DE" b="1"/>
        </a:p>
      </dgm:t>
    </dgm:pt>
    <dgm:pt modelId="{2FDBBB6D-1A8B-4A55-A778-7A8010304CE4}" type="pres">
      <dgm:prSet presAssocID="{06CECE71-E678-4AE3-AA13-6A3CEA41ECFC}" presName="compositeShape" presStyleCnt="0">
        <dgm:presLayoutVars>
          <dgm:chMax val="7"/>
          <dgm:dir/>
          <dgm:resizeHandles val="exact"/>
        </dgm:presLayoutVars>
      </dgm:prSet>
      <dgm:spPr/>
    </dgm:pt>
    <dgm:pt modelId="{61856E4E-E1CF-4612-96B5-6BD41597B5B6}" type="pres">
      <dgm:prSet presAssocID="{06CECE71-E678-4AE3-AA13-6A3CEA41ECFC}" presName="wedge1" presStyleLbl="node1" presStyleIdx="0" presStyleCnt="3" custLinFactNeighborX="-5311" custLinFactNeighborY="2973"/>
      <dgm:spPr/>
      <dgm:t>
        <a:bodyPr/>
        <a:lstStyle/>
        <a:p>
          <a:endParaRPr lang="de-DE"/>
        </a:p>
      </dgm:t>
    </dgm:pt>
    <dgm:pt modelId="{55291FA6-B362-43E2-8312-BA73F2780AC7}" type="pres">
      <dgm:prSet presAssocID="{06CECE71-E678-4AE3-AA13-6A3CEA41ECF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2433C9-1139-4550-9B44-7B6D3731A030}" type="pres">
      <dgm:prSet presAssocID="{06CECE71-E678-4AE3-AA13-6A3CEA41ECFC}" presName="wedge2" presStyleLbl="node1" presStyleIdx="1" presStyleCnt="3"/>
      <dgm:spPr/>
      <dgm:t>
        <a:bodyPr/>
        <a:lstStyle/>
        <a:p>
          <a:endParaRPr lang="de-DE"/>
        </a:p>
      </dgm:t>
    </dgm:pt>
    <dgm:pt modelId="{0AD61A80-32D0-4EEC-8D04-235DFDFC7B32}" type="pres">
      <dgm:prSet presAssocID="{06CECE71-E678-4AE3-AA13-6A3CEA41ECF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9027A3-63D1-4A83-A688-FFAB1F7130C7}" type="pres">
      <dgm:prSet presAssocID="{06CECE71-E678-4AE3-AA13-6A3CEA41ECFC}" presName="wedge3" presStyleLbl="node1" presStyleIdx="2" presStyleCnt="3"/>
      <dgm:spPr/>
      <dgm:t>
        <a:bodyPr/>
        <a:lstStyle/>
        <a:p>
          <a:endParaRPr lang="de-DE"/>
        </a:p>
      </dgm:t>
    </dgm:pt>
    <dgm:pt modelId="{8AF2C131-0CAB-4F19-B674-25793A5F916A}" type="pres">
      <dgm:prSet presAssocID="{06CECE71-E678-4AE3-AA13-6A3CEA41ECF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1332C62-86F7-44B6-A482-787EB7773516}" type="presOf" srcId="{8CC1E8C9-FFFA-4931-8BA8-BEBFD6509E1E}" destId="{F02433C9-1139-4550-9B44-7B6D3731A030}" srcOrd="0" destOrd="0" presId="urn:microsoft.com/office/officeart/2005/8/layout/chart3"/>
    <dgm:cxn modelId="{257689EA-0C4F-4956-A594-E0B1AC211071}" srcId="{06CECE71-E678-4AE3-AA13-6A3CEA41ECFC}" destId="{8CC1E8C9-FFFA-4931-8BA8-BEBFD6509E1E}" srcOrd="1" destOrd="0" parTransId="{3689044F-BDD0-4DE5-820A-B78C530CA16B}" sibTransId="{93A8DA67-A5B7-49B5-81D1-03510C27D18C}"/>
    <dgm:cxn modelId="{44564023-1030-4125-9212-E36C8A80FA06}" type="presOf" srcId="{8CC1E8C9-FFFA-4931-8BA8-BEBFD6509E1E}" destId="{0AD61A80-32D0-4EEC-8D04-235DFDFC7B32}" srcOrd="1" destOrd="0" presId="urn:microsoft.com/office/officeart/2005/8/layout/chart3"/>
    <dgm:cxn modelId="{D996054F-58C5-4AC5-9A3D-DD5A9560B4B5}" type="presOf" srcId="{A6691D80-BC12-4F43-A770-B5DAFC97F150}" destId="{859027A3-63D1-4A83-A688-FFAB1F7130C7}" srcOrd="0" destOrd="0" presId="urn:microsoft.com/office/officeart/2005/8/layout/chart3"/>
    <dgm:cxn modelId="{6C289B26-07EB-40D6-B1B2-6E3251961B5C}" srcId="{06CECE71-E678-4AE3-AA13-6A3CEA41ECFC}" destId="{A6691D80-BC12-4F43-A770-B5DAFC97F150}" srcOrd="2" destOrd="0" parTransId="{C1212405-39F5-47DF-8AA6-42E9C288AC91}" sibTransId="{13960F4F-4712-4A4B-BE0B-CC622B4E9F02}"/>
    <dgm:cxn modelId="{C0C8B27A-8D2D-4AFC-A4BA-F599D7CB2CF9}" srcId="{06CECE71-E678-4AE3-AA13-6A3CEA41ECFC}" destId="{C33E5492-1BF0-45F4-873D-0EE46D35DB4F}" srcOrd="0" destOrd="0" parTransId="{E5F6B9A0-C4E7-4890-91A9-42DD51A055E1}" sibTransId="{BDF150EF-4C75-49F8-AF1F-775177242937}"/>
    <dgm:cxn modelId="{3240A5F0-EF7C-4058-9DE0-90187EE49453}" type="presOf" srcId="{C33E5492-1BF0-45F4-873D-0EE46D35DB4F}" destId="{61856E4E-E1CF-4612-96B5-6BD41597B5B6}" srcOrd="0" destOrd="0" presId="urn:microsoft.com/office/officeart/2005/8/layout/chart3"/>
    <dgm:cxn modelId="{4AAC9A97-78C7-4376-BDEB-D5880A83319A}" type="presOf" srcId="{06CECE71-E678-4AE3-AA13-6A3CEA41ECFC}" destId="{2FDBBB6D-1A8B-4A55-A778-7A8010304CE4}" srcOrd="0" destOrd="0" presId="urn:microsoft.com/office/officeart/2005/8/layout/chart3"/>
    <dgm:cxn modelId="{E3C335E9-4885-4AF9-AE7F-17C9D3E02885}" type="presOf" srcId="{A6691D80-BC12-4F43-A770-B5DAFC97F150}" destId="{8AF2C131-0CAB-4F19-B674-25793A5F916A}" srcOrd="1" destOrd="0" presId="urn:microsoft.com/office/officeart/2005/8/layout/chart3"/>
    <dgm:cxn modelId="{3D91FCEA-947B-449B-9042-972CAC7B3EE1}" type="presOf" srcId="{C33E5492-1BF0-45F4-873D-0EE46D35DB4F}" destId="{55291FA6-B362-43E2-8312-BA73F2780AC7}" srcOrd="1" destOrd="0" presId="urn:microsoft.com/office/officeart/2005/8/layout/chart3"/>
    <dgm:cxn modelId="{34F138E7-7403-4408-A846-365028D6CD26}" type="presParOf" srcId="{2FDBBB6D-1A8B-4A55-A778-7A8010304CE4}" destId="{61856E4E-E1CF-4612-96B5-6BD41597B5B6}" srcOrd="0" destOrd="0" presId="urn:microsoft.com/office/officeart/2005/8/layout/chart3"/>
    <dgm:cxn modelId="{D3CD5566-703C-437B-A1EA-ADB5C13FF8E5}" type="presParOf" srcId="{2FDBBB6D-1A8B-4A55-A778-7A8010304CE4}" destId="{55291FA6-B362-43E2-8312-BA73F2780AC7}" srcOrd="1" destOrd="0" presId="urn:microsoft.com/office/officeart/2005/8/layout/chart3"/>
    <dgm:cxn modelId="{A5E9B305-8C7B-4550-98E1-27A86BAEA1A6}" type="presParOf" srcId="{2FDBBB6D-1A8B-4A55-A778-7A8010304CE4}" destId="{F02433C9-1139-4550-9B44-7B6D3731A030}" srcOrd="2" destOrd="0" presId="urn:microsoft.com/office/officeart/2005/8/layout/chart3"/>
    <dgm:cxn modelId="{95CA1EC9-77F6-4B51-9E45-BF97BE410576}" type="presParOf" srcId="{2FDBBB6D-1A8B-4A55-A778-7A8010304CE4}" destId="{0AD61A80-32D0-4EEC-8D04-235DFDFC7B32}" srcOrd="3" destOrd="0" presId="urn:microsoft.com/office/officeart/2005/8/layout/chart3"/>
    <dgm:cxn modelId="{F99B307F-68B6-4683-B55F-5C73A0511141}" type="presParOf" srcId="{2FDBBB6D-1A8B-4A55-A778-7A8010304CE4}" destId="{859027A3-63D1-4A83-A688-FFAB1F7130C7}" srcOrd="4" destOrd="0" presId="urn:microsoft.com/office/officeart/2005/8/layout/chart3"/>
    <dgm:cxn modelId="{2EC2C7FF-59B0-48FB-A073-81970778CD55}" type="presParOf" srcId="{2FDBBB6D-1A8B-4A55-A778-7A8010304CE4}" destId="{8AF2C131-0CAB-4F19-B674-25793A5F916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2BD5-ED2A-4E3C-89F6-6C46AC42CC9D}" type="datetimeFigureOut">
              <a:rPr lang="de-DE" smtClean="0"/>
              <a:t>10.07.2017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29C9-FE30-4F32-8217-A8037F2D1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14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Title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Presentation</a:t>
            </a:r>
            <a:endParaRPr lang="de-D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10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24.3.2017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Dialogplattform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71B83-6FEA-4D57-AF70-494CD9CB00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18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BBCD9-7D10-4365-A7A3-9E910D348437}" type="datetimeFigureOut">
              <a:rPr lang="de-DE" smtClean="0"/>
              <a:t>10.07.2017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991C7C-C662-4E7B-9EB8-0D72D18F4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45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lien_footer_struk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0988"/>
            <a:ext cx="91440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115888" y="65659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900" smtClean="0">
                <a:solidFill>
                  <a:srgbClr val="FFFFFF"/>
                </a:solidFill>
              </a:rPr>
              <a:t>PAGE </a:t>
            </a:r>
            <a:fld id="{5CE067E0-6D9B-474F-9BAF-0554A790F158}" type="slidenum">
              <a:rPr lang="de-DE" altLang="de-DE" sz="9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900" smtClean="0">
              <a:solidFill>
                <a:srgbClr val="FFFFFF"/>
              </a:solidFill>
            </a:endParaRPr>
          </a:p>
        </p:txBody>
      </p:sp>
      <p:sp>
        <p:nvSpPr>
          <p:cNvPr id="6" name="Textfeld 12"/>
          <p:cNvSpPr txBox="1">
            <a:spLocks noChangeArrowheads="1"/>
          </p:cNvSpPr>
          <p:nvPr userDrawn="1"/>
        </p:nvSpPr>
        <p:spPr bwMode="auto">
          <a:xfrm>
            <a:off x="3114675" y="6684963"/>
            <a:ext cx="5638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900" dirty="0" smtClean="0">
                <a:solidFill>
                  <a:srgbClr val="FFFFFF"/>
                </a:solidFill>
              </a:rPr>
              <a:t>Dialogplattform</a:t>
            </a:r>
            <a:r>
              <a:rPr lang="de-DE" altLang="en-US" sz="900" baseline="0" dirty="0" smtClean="0">
                <a:solidFill>
                  <a:srgbClr val="FFFFFF"/>
                </a:solidFill>
              </a:rPr>
              <a:t> Materie 24.3.2017</a:t>
            </a:r>
            <a:endParaRPr lang="de-DE" altLang="en-US" sz="900" dirty="0">
              <a:solidFill>
                <a:srgbClr val="FFFFFF"/>
              </a:solidFill>
            </a:endParaRPr>
          </a:p>
        </p:txBody>
      </p:sp>
      <p:sp>
        <p:nvSpPr>
          <p:cNvPr id="8" name="Textfeld 13"/>
          <p:cNvSpPr txBox="1">
            <a:spLocks noChangeArrowheads="1"/>
          </p:cNvSpPr>
          <p:nvPr userDrawn="1"/>
        </p:nvSpPr>
        <p:spPr bwMode="auto">
          <a:xfrm>
            <a:off x="311150" y="668655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900" baseline="0" dirty="0" err="1" smtClean="0">
                <a:solidFill>
                  <a:srgbClr val="000000"/>
                </a:solidFill>
              </a:rPr>
              <a:t>Bussmann,Guelzow</a:t>
            </a:r>
            <a:r>
              <a:rPr lang="de-DE" altLang="en-US" sz="900" baseline="0" dirty="0" smtClean="0">
                <a:solidFill>
                  <a:srgbClr val="000000"/>
                </a:solidFill>
              </a:rPr>
              <a:t>, Streit</a:t>
            </a:r>
            <a:endParaRPr lang="de-DE" altLang="en-US" sz="9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500" y="465138"/>
            <a:ext cx="8229600" cy="7429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17500" y="1719262"/>
            <a:ext cx="84582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de-DE" altLang="en-US" noProof="0" dirty="0" smtClean="0"/>
              <a:t>Textmasterformate durch Klicken bearbeiten</a:t>
            </a:r>
          </a:p>
          <a:p>
            <a:pPr lvl="1"/>
            <a:r>
              <a:rPr lang="de-DE" altLang="en-US" noProof="0" dirty="0" smtClean="0"/>
              <a:t>Zweite Ebene</a:t>
            </a:r>
          </a:p>
          <a:p>
            <a:pPr lvl="2"/>
            <a:r>
              <a:rPr lang="de-DE" altLang="en-US" noProof="0" dirty="0" smtClean="0"/>
              <a:t>Dritte Ebene</a:t>
            </a:r>
          </a:p>
          <a:p>
            <a:pPr lvl="3"/>
            <a:r>
              <a:rPr lang="de-DE" altLang="en-US" noProof="0" dirty="0" smtClean="0"/>
              <a:t>Vierte Ebene</a:t>
            </a:r>
          </a:p>
          <a:p>
            <a:pPr lvl="4"/>
            <a:r>
              <a:rPr lang="de-DE" altLang="en-US" noProof="0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568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Title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Presentation</a:t>
            </a:r>
            <a:endParaRPr lang="de-DE" altLang="en-U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429000"/>
            <a:ext cx="8458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17500" y="5384800"/>
            <a:ext cx="8458200" cy="5413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</a:defRPr>
            </a:lvl9pPr>
          </a:lstStyle>
          <a:p>
            <a:pPr algn="ctr" eaLnBrk="1" hangingPunct="1"/>
            <a:r>
              <a:rPr lang="de-DE" altLang="en-US" sz="1800" dirty="0" smtClean="0">
                <a:solidFill>
                  <a:srgbClr val="FFFFFF"/>
                </a:solidFill>
                <a:cs typeface="Arial" charset="0"/>
              </a:rPr>
              <a:t>M. </a:t>
            </a:r>
            <a:r>
              <a:rPr lang="de-DE" altLang="en-US" sz="1800" dirty="0" err="1" smtClean="0">
                <a:solidFill>
                  <a:srgbClr val="FFFFFF"/>
                </a:solidFill>
                <a:cs typeface="Arial" charset="0"/>
              </a:rPr>
              <a:t>Bussmann</a:t>
            </a:r>
            <a:r>
              <a:rPr lang="de-DE" altLang="en-US" sz="1800" dirty="0" smtClean="0">
                <a:solidFill>
                  <a:srgbClr val="FFFFFF"/>
                </a:solidFill>
                <a:cs typeface="Arial" charset="0"/>
              </a:rPr>
              <a:t> (HZDR),</a:t>
            </a:r>
            <a:r>
              <a:rPr lang="de-DE" altLang="en-US" sz="1800" baseline="0" dirty="0" smtClean="0">
                <a:solidFill>
                  <a:srgbClr val="FFFFFF"/>
                </a:solidFill>
                <a:cs typeface="Arial" charset="0"/>
              </a:rPr>
              <a:t> V. </a:t>
            </a:r>
            <a:r>
              <a:rPr lang="de-DE" altLang="en-US" sz="1800" baseline="0" dirty="0" err="1" smtClean="0">
                <a:solidFill>
                  <a:srgbClr val="FFFFFF"/>
                </a:solidFill>
                <a:cs typeface="Arial" charset="0"/>
              </a:rPr>
              <a:t>Guelzow</a:t>
            </a:r>
            <a:r>
              <a:rPr lang="de-DE" altLang="en-US" sz="1800" baseline="0" dirty="0" smtClean="0">
                <a:solidFill>
                  <a:srgbClr val="FFFFFF"/>
                </a:solidFill>
                <a:cs typeface="Arial" charset="0"/>
              </a:rPr>
              <a:t> (DESY), A. Streit (KIT), T. Behnke (DESY)</a:t>
            </a:r>
            <a:endParaRPr lang="de-DE" altLang="en-US" sz="18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88925" y="374650"/>
            <a:ext cx="3013075" cy="549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2000" i="1" dirty="0" smtClean="0">
                <a:solidFill>
                  <a:srgbClr val="FFFFFF"/>
                </a:solidFill>
                <a:cs typeface="Arial" charset="0"/>
              </a:rPr>
              <a:t>Matter</a:t>
            </a:r>
          </a:p>
        </p:txBody>
      </p:sp>
      <p:pic>
        <p:nvPicPr>
          <p:cNvPr id="14" name="Picture 11" descr="HG_LOGO_ENG_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7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86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739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olien_footer_struk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0988"/>
            <a:ext cx="91440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15888" y="65659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900" smtClean="0">
                <a:solidFill>
                  <a:srgbClr val="FFFFFF"/>
                </a:solidFill>
              </a:rPr>
              <a:t>PAGE </a:t>
            </a:r>
            <a:fld id="{008301A1-4C80-4BB9-8E47-1A50DED7237B}" type="slidenum">
              <a:rPr lang="de-DE" altLang="de-DE" sz="9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900" smtClean="0">
              <a:solidFill>
                <a:srgbClr val="FFFFFF"/>
              </a:solidFill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719263"/>
            <a:ext cx="84582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Textmasterformate durch Klicken bearbeiten</a:t>
            </a:r>
          </a:p>
          <a:p>
            <a:pPr lvl="1"/>
            <a:r>
              <a:rPr lang="de-DE" altLang="en-US" dirty="0" smtClean="0"/>
              <a:t>Zweite Ebene</a:t>
            </a:r>
          </a:p>
          <a:p>
            <a:pPr lvl="2"/>
            <a:r>
              <a:rPr lang="de-DE" altLang="en-US" dirty="0" smtClean="0"/>
              <a:t>Dritte Ebene</a:t>
            </a:r>
          </a:p>
          <a:p>
            <a:pPr lvl="3"/>
            <a:r>
              <a:rPr lang="de-DE" altLang="en-US" dirty="0" smtClean="0"/>
              <a:t>Vierte Ebene</a:t>
            </a:r>
          </a:p>
          <a:p>
            <a:pPr lvl="4"/>
            <a:r>
              <a:rPr lang="de-DE" altLang="en-US" dirty="0" smtClean="0"/>
              <a:t>Fünfte Ebene</a:t>
            </a:r>
          </a:p>
        </p:txBody>
      </p:sp>
      <p:sp>
        <p:nvSpPr>
          <p:cNvPr id="2053" name="Titel 1"/>
          <p:cNvSpPr txBox="1">
            <a:spLocks/>
          </p:cNvSpPr>
          <p:nvPr/>
        </p:nvSpPr>
        <p:spPr bwMode="auto">
          <a:xfrm>
            <a:off x="317500" y="554038"/>
            <a:ext cx="8458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800" b="1" smtClean="0">
                <a:solidFill>
                  <a:srgbClr val="00589C"/>
                </a:solidFill>
              </a:rPr>
              <a:t>Titelmasterformat durch Klicken bearbeiten</a:t>
            </a:r>
          </a:p>
        </p:txBody>
      </p:sp>
      <p:sp>
        <p:nvSpPr>
          <p:cNvPr id="2054" name="Textfeld 8"/>
          <p:cNvSpPr txBox="1">
            <a:spLocks noChangeArrowheads="1"/>
          </p:cNvSpPr>
          <p:nvPr/>
        </p:nvSpPr>
        <p:spPr bwMode="auto">
          <a:xfrm>
            <a:off x="3114675" y="6684963"/>
            <a:ext cx="5638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900" dirty="0" smtClean="0">
                <a:solidFill>
                  <a:srgbClr val="FFFFFF"/>
                </a:solidFill>
              </a:rPr>
              <a:t>M&amp;T Meeting 10. Juli 2017, Berlin</a:t>
            </a:r>
            <a:endParaRPr lang="de-DE" altLang="en-US" sz="900" dirty="0">
              <a:solidFill>
                <a:srgbClr val="FFFFFF"/>
              </a:solidFill>
            </a:endParaRPr>
          </a:p>
        </p:txBody>
      </p:sp>
      <p:sp>
        <p:nvSpPr>
          <p:cNvPr id="2055" name="Textfeld 9"/>
          <p:cNvSpPr txBox="1">
            <a:spLocks noChangeArrowheads="1"/>
          </p:cNvSpPr>
          <p:nvPr/>
        </p:nvSpPr>
        <p:spPr bwMode="auto">
          <a:xfrm>
            <a:off x="311150" y="668655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900" baseline="0" dirty="0" smtClean="0">
                <a:solidFill>
                  <a:srgbClr val="000000"/>
                </a:solidFill>
              </a:rPr>
              <a:t>Bussmann, </a:t>
            </a:r>
            <a:r>
              <a:rPr lang="de-DE" altLang="en-US" sz="900" baseline="0" dirty="0" err="1" smtClean="0">
                <a:solidFill>
                  <a:srgbClr val="000000"/>
                </a:solidFill>
              </a:rPr>
              <a:t>Guelzow</a:t>
            </a:r>
            <a:endParaRPr lang="de-DE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6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Management &amp; Analysis</a:t>
            </a:r>
            <a:br>
              <a:rPr lang="de-DE" dirty="0" smtClean="0"/>
            </a:br>
            <a:r>
              <a:rPr lang="de-DE" dirty="0" smtClean="0"/>
              <a:t>in MATTER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413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97241" y="1556792"/>
            <a:ext cx="8458200" cy="46053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Strong Integration of Modeling, Simulation, Experiment &amp; Analysis in a single, digital loop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Development and application of state-of-the-art methods for forward and inverse problems (e.g. Machine learning in Imaging, Simulations)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Development and application of algorithms &amp; techniques for in-situ, </a:t>
            </a:r>
            <a:r>
              <a:rPr lang="en-US" dirty="0" err="1">
                <a:solidFill>
                  <a:srgbClr val="FF0000"/>
                </a:solidFill>
              </a:rPr>
              <a:t>realtime</a:t>
            </a:r>
            <a:r>
              <a:rPr lang="en-US" dirty="0">
                <a:solidFill>
                  <a:srgbClr val="FF0000"/>
                </a:solidFill>
              </a:rPr>
              <a:t> analysis of data at high rates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Development and application of algorithms &amp; techniques for data reduction and treatment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Development of digital workflows specific to applications in Matter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Adaption of generic  and existing  data mining tools  for applications in Matter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Development of Visualization tools/analysis tools for Matter specific applications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smtClean="0"/>
              <a:t>The Digital Scientific </a:t>
            </a:r>
            <a:r>
              <a:rPr lang="de-DE" dirty="0" err="1" smtClean="0"/>
              <a:t>Method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/>
              <a:t>Analysis, Modeling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Algorithmic</a:t>
            </a:r>
            <a:r>
              <a:rPr lang="de-DE" sz="1600" dirty="0" smtClean="0"/>
              <a:t> Development </a:t>
            </a:r>
            <a:r>
              <a:rPr lang="de-DE" sz="1600" dirty="0" err="1" smtClean="0"/>
              <a:t>rooted</a:t>
            </a:r>
            <a:r>
              <a:rPr lang="de-DE" sz="1600" dirty="0" smtClean="0"/>
              <a:t> </a:t>
            </a:r>
            <a:r>
              <a:rPr lang="de-DE" sz="1600" dirty="0" err="1" smtClean="0"/>
              <a:t>within</a:t>
            </a:r>
            <a:r>
              <a:rPr lang="de-DE" sz="1600" dirty="0" smtClean="0"/>
              <a:t> Research in Matter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436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/>
              <a:t>2</a:t>
            </a:r>
            <a:r>
              <a:rPr lang="de-DE" dirty="0" smtClean="0"/>
              <a:t>: Real time 3D+X </a:t>
            </a:r>
            <a:r>
              <a:rPr lang="de-DE" dirty="0" err="1" smtClean="0"/>
              <a:t>Tomography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-8286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6" y="1083732"/>
            <a:ext cx="5521330" cy="2561292"/>
          </a:xfrm>
          <a:prstGeom prst="rect">
            <a:avLst/>
          </a:prstGeom>
        </p:spPr>
      </p:pic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251520" y="3789040"/>
            <a:ext cx="5112568" cy="23271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00589C"/>
                </a:solidFill>
              </a:rPr>
              <a:t>with</a:t>
            </a:r>
            <a:r>
              <a:rPr lang="de-DE" sz="1800" dirty="0" smtClean="0">
                <a:solidFill>
                  <a:srgbClr val="00589C"/>
                </a:solidFill>
              </a:rPr>
              <a:t> </a:t>
            </a:r>
            <a:r>
              <a:rPr lang="de-DE" sz="1800" dirty="0" err="1" smtClean="0">
                <a:solidFill>
                  <a:srgbClr val="00589C"/>
                </a:solidFill>
              </a:rPr>
              <a:t>Cryo</a:t>
            </a:r>
            <a:r>
              <a:rPr lang="de-DE" sz="1800" dirty="0" smtClean="0">
                <a:solidFill>
                  <a:srgbClr val="00589C"/>
                </a:solidFill>
              </a:rPr>
              <a:t>-TEM in Diabetes Research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00589C"/>
                </a:solidFill>
              </a:rPr>
              <a:t>with</a:t>
            </a:r>
            <a:r>
              <a:rPr lang="de-DE" sz="1800" dirty="0" smtClean="0">
                <a:solidFill>
                  <a:srgbClr val="00589C"/>
                </a:solidFill>
              </a:rPr>
              <a:t> </a:t>
            </a:r>
            <a:r>
              <a:rPr lang="de-DE" sz="1800" dirty="0" err="1" smtClean="0">
                <a:solidFill>
                  <a:srgbClr val="00589C"/>
                </a:solidFill>
              </a:rPr>
              <a:t>Sychrotrons</a:t>
            </a:r>
            <a:r>
              <a:rPr lang="de-DE" sz="1800" dirty="0" smtClean="0">
                <a:solidFill>
                  <a:srgbClr val="00589C"/>
                </a:solidFill>
              </a:rPr>
              <a:t> in Materials Research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00589C"/>
                </a:solidFill>
              </a:rPr>
              <a:t>with</a:t>
            </a:r>
            <a:r>
              <a:rPr lang="de-DE" sz="1800" dirty="0" smtClean="0">
                <a:solidFill>
                  <a:srgbClr val="00589C"/>
                </a:solidFill>
              </a:rPr>
              <a:t> HHG </a:t>
            </a:r>
            <a:r>
              <a:rPr lang="de-DE" sz="1800" dirty="0" err="1" smtClean="0">
                <a:solidFill>
                  <a:srgbClr val="00589C"/>
                </a:solidFill>
              </a:rPr>
              <a:t>sources</a:t>
            </a:r>
            <a:r>
              <a:rPr lang="de-DE" sz="1800" dirty="0" smtClean="0">
                <a:solidFill>
                  <a:srgbClr val="00589C"/>
                </a:solidFill>
              </a:rPr>
              <a:t> in </a:t>
            </a:r>
            <a:r>
              <a:rPr lang="de-DE" sz="1800" dirty="0" err="1" smtClean="0">
                <a:solidFill>
                  <a:srgbClr val="00589C"/>
                </a:solidFill>
              </a:rPr>
              <a:t>Biology</a:t>
            </a:r>
            <a:endParaRPr lang="de-DE" sz="1800" dirty="0" smtClean="0">
              <a:solidFill>
                <a:srgbClr val="00589C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589C"/>
                </a:solidFill>
              </a:rPr>
              <a:t>w</a:t>
            </a:r>
            <a:r>
              <a:rPr lang="de-DE" sz="1800" dirty="0" err="1" smtClean="0">
                <a:solidFill>
                  <a:srgbClr val="00589C"/>
                </a:solidFill>
              </a:rPr>
              <a:t>ith</a:t>
            </a:r>
            <a:r>
              <a:rPr lang="de-DE" sz="1800" dirty="0" smtClean="0">
                <a:solidFill>
                  <a:srgbClr val="00589C"/>
                </a:solidFill>
              </a:rPr>
              <a:t> XFELs in Plasma </a:t>
            </a:r>
            <a:r>
              <a:rPr lang="de-DE" sz="1800" dirty="0" err="1" smtClean="0">
                <a:solidFill>
                  <a:srgbClr val="00589C"/>
                </a:solidFill>
              </a:rPr>
              <a:t>Physics</a:t>
            </a:r>
            <a:endParaRPr lang="de-DE" sz="1800" dirty="0">
              <a:solidFill>
                <a:srgbClr val="00589C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00589C"/>
                </a:solidFill>
              </a:rPr>
              <a:t>with</a:t>
            </a:r>
            <a:r>
              <a:rPr lang="de-DE" sz="1800" dirty="0" smtClean="0">
                <a:solidFill>
                  <a:srgbClr val="00589C"/>
                </a:solidFill>
              </a:rPr>
              <a:t> Bremsstrahlung in Fluid </a:t>
            </a:r>
            <a:r>
              <a:rPr lang="de-DE" sz="1800" dirty="0" err="1" smtClean="0">
                <a:solidFill>
                  <a:srgbClr val="00589C"/>
                </a:solidFill>
              </a:rPr>
              <a:t>Physics</a:t>
            </a:r>
            <a:endParaRPr lang="de-DE" sz="1800" dirty="0" smtClean="0">
              <a:solidFill>
                <a:srgbClr val="00589C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589C"/>
                </a:solidFill>
              </a:rPr>
              <a:t>…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rgbClr val="00589C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5590518" y="704131"/>
            <a:ext cx="3745101" cy="2938636"/>
            <a:chOff x="2085846" y="672686"/>
            <a:chExt cx="8423467" cy="6185314"/>
          </a:xfrm>
        </p:grpSpPr>
        <p:pic>
          <p:nvPicPr>
            <p:cNvPr id="18" name="Bild 12" descr="IMG_3384_2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563" t="8628" r="16925" b="4605"/>
            <a:stretch/>
          </p:blipFill>
          <p:spPr>
            <a:xfrm>
              <a:off x="4211960" y="1556792"/>
              <a:ext cx="5076056" cy="48245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Bild 13" descr="pulse5fs.png"/>
            <p:cNvPicPr>
              <a:picLocks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2531" y="2619918"/>
              <a:ext cx="5760000" cy="1730401"/>
            </a:xfrm>
            <a:prstGeom prst="rect">
              <a:avLst/>
            </a:prstGeom>
            <a:scene3d>
              <a:camera prst="orthographicFront">
                <a:rot lat="20999996" lon="16799975" rev="0"/>
              </a:camera>
              <a:lightRig rig="threePt" dir="t"/>
            </a:scene3d>
          </p:spPr>
        </p:pic>
        <p:sp>
          <p:nvSpPr>
            <p:cNvPr id="20" name="Gleichschenkliges Dreieck 19"/>
            <p:cNvSpPr/>
            <p:nvPr/>
          </p:nvSpPr>
          <p:spPr>
            <a:xfrm flipV="1">
              <a:off x="5000740" y="1432333"/>
              <a:ext cx="831269" cy="3244918"/>
            </a:xfrm>
            <a:prstGeom prst="triangle">
              <a:avLst>
                <a:gd name="adj" fmla="val 48143"/>
              </a:avLst>
            </a:prstGeom>
            <a:gradFill flip="none" rotWithShape="1">
              <a:gsLst>
                <a:gs pos="31000">
                  <a:schemeClr val="accent4">
                    <a:lumMod val="50000"/>
                    <a:alpha val="60000"/>
                  </a:schemeClr>
                </a:gs>
                <a:gs pos="100000">
                  <a:srgbClr val="46AD34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984417" lon="8646000" rev="2570043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21" name="Gruppierung 15"/>
            <p:cNvGrpSpPr/>
            <p:nvPr/>
          </p:nvGrpSpPr>
          <p:grpSpPr>
            <a:xfrm>
              <a:off x="4749313" y="5474103"/>
              <a:ext cx="5760000" cy="1106718"/>
              <a:chOff x="4328490" y="5323417"/>
              <a:chExt cx="5760000" cy="1106718"/>
            </a:xfrm>
          </p:grpSpPr>
          <p:pic>
            <p:nvPicPr>
              <p:cNvPr id="28" name="Bild 16" descr="pulse_blue.png"/>
              <p:cNvPicPr>
                <a:picLocks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8490" y="5323417"/>
                <a:ext cx="5760000" cy="1106718"/>
              </a:xfrm>
              <a:prstGeom prst="rect">
                <a:avLst/>
              </a:prstGeom>
              <a:scene3d>
                <a:camera prst="orthographicFront">
                  <a:rot lat="21000000" lon="16800000" rev="0"/>
                </a:camera>
                <a:lightRig rig="threePt" dir="t"/>
              </a:scene3d>
            </p:spPr>
          </p:pic>
          <p:pic>
            <p:nvPicPr>
              <p:cNvPr id="29" name="Bild 17" descr="pulse5fs.png"/>
              <p:cNvPicPr>
                <a:picLocks/>
              </p:cNvPicPr>
              <p:nvPr/>
            </p:nvPicPr>
            <p:blipFill rotWithShape="1">
              <a:blip r:embed="rId7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6423"/>
              <a:stretch/>
            </p:blipFill>
            <p:spPr>
              <a:xfrm>
                <a:off x="4328490" y="5323417"/>
                <a:ext cx="5760000" cy="1101904"/>
              </a:xfrm>
              <a:prstGeom prst="rect">
                <a:avLst/>
              </a:prstGeom>
              <a:scene3d>
                <a:camera prst="orthographicFront">
                  <a:rot lat="20999996" lon="16799975" rev="0"/>
                </a:camera>
                <a:lightRig rig="threePt" dir="t"/>
              </a:scene3d>
            </p:spPr>
          </p:pic>
        </p:grpSp>
        <p:sp>
          <p:nvSpPr>
            <p:cNvPr id="22" name="Gleichschenkliges Dreieck 21"/>
            <p:cNvSpPr/>
            <p:nvPr/>
          </p:nvSpPr>
          <p:spPr>
            <a:xfrm flipV="1">
              <a:off x="6519961" y="3080633"/>
              <a:ext cx="831269" cy="3244918"/>
            </a:xfrm>
            <a:prstGeom prst="triangle">
              <a:avLst>
                <a:gd name="adj" fmla="val 48143"/>
              </a:avLst>
            </a:prstGeom>
            <a:gradFill flip="none" rotWithShape="1">
              <a:gsLst>
                <a:gs pos="31000">
                  <a:schemeClr val="accent4">
                    <a:lumMod val="50000"/>
                    <a:alpha val="60000"/>
                  </a:schemeClr>
                </a:gs>
                <a:gs pos="100000">
                  <a:srgbClr val="46AD34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984417" lon="8646000" rev="1332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23" name="Gruppierung 19"/>
            <p:cNvGrpSpPr/>
            <p:nvPr/>
          </p:nvGrpSpPr>
          <p:grpSpPr>
            <a:xfrm>
              <a:off x="4749313" y="4325378"/>
              <a:ext cx="5760000" cy="1188799"/>
              <a:chOff x="-704943" y="3626618"/>
              <a:chExt cx="5760000" cy="1188799"/>
            </a:xfrm>
          </p:grpSpPr>
          <p:pic>
            <p:nvPicPr>
              <p:cNvPr id="26" name="Bild 20" descr="pulse_blue.png"/>
              <p:cNvPicPr>
                <a:picLocks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04943" y="3626618"/>
                <a:ext cx="5760000" cy="1188799"/>
              </a:xfrm>
              <a:prstGeom prst="rect">
                <a:avLst/>
              </a:prstGeom>
              <a:scene3d>
                <a:camera prst="orthographicFront">
                  <a:rot lat="21000000" lon="16800000" rev="0"/>
                </a:camera>
                <a:lightRig rig="threePt" dir="t"/>
              </a:scene3d>
            </p:spPr>
          </p:pic>
          <p:pic>
            <p:nvPicPr>
              <p:cNvPr id="27" name="Bild 21" descr="pulse5fs.png"/>
              <p:cNvPicPr>
                <a:picLocks/>
              </p:cNvPicPr>
              <p:nvPr/>
            </p:nvPicPr>
            <p:blipFill rotWithShape="1">
              <a:blip r:embed="rId10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769"/>
              <a:stretch/>
            </p:blipFill>
            <p:spPr>
              <a:xfrm>
                <a:off x="-704943" y="3626618"/>
                <a:ext cx="5760000" cy="1188799"/>
              </a:xfrm>
              <a:prstGeom prst="rect">
                <a:avLst/>
              </a:prstGeom>
              <a:scene3d>
                <a:camera prst="orthographicFront">
                  <a:rot lat="20999996" lon="16799975" rev="0"/>
                </a:camera>
                <a:lightRig rig="threePt" dir="t"/>
              </a:scene3d>
            </p:spPr>
          </p:pic>
        </p:grpSp>
        <p:pic>
          <p:nvPicPr>
            <p:cNvPr id="24" name="Bild 22" descr="pulse5fs.png"/>
            <p:cNvPicPr>
              <a:picLocks/>
            </p:cNvPicPr>
            <p:nvPr/>
          </p:nvPicPr>
          <p:blipFill rotWithShape="1">
            <a:blip r:embed="rId1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4797"/>
            <a:stretch/>
          </p:blipFill>
          <p:spPr>
            <a:xfrm>
              <a:off x="2085846" y="672686"/>
              <a:ext cx="5760000" cy="1963210"/>
            </a:xfrm>
            <a:prstGeom prst="rect">
              <a:avLst/>
            </a:prstGeom>
            <a:scene3d>
              <a:camera prst="orthographicFront">
                <a:rot lat="20999996" lon="16799975" rev="0"/>
              </a:camera>
              <a:lightRig rig="threePt" dir="t"/>
            </a:scene3d>
          </p:spPr>
        </p:pic>
        <p:sp>
          <p:nvSpPr>
            <p:cNvPr id="25" name="Gleichschenkliges Dreieck 24"/>
            <p:cNvSpPr/>
            <p:nvPr/>
          </p:nvSpPr>
          <p:spPr>
            <a:xfrm flipV="1">
              <a:off x="6887953" y="3029222"/>
              <a:ext cx="517746" cy="3828778"/>
            </a:xfrm>
            <a:prstGeom prst="triangle">
              <a:avLst>
                <a:gd name="adj" fmla="val 48143"/>
              </a:avLst>
            </a:prstGeom>
            <a:gradFill flip="none" rotWithShape="1">
              <a:gsLst>
                <a:gs pos="31000">
                  <a:schemeClr val="tx2">
                    <a:lumMod val="50000"/>
                    <a:alpha val="60000"/>
                  </a:schemeClr>
                </a:gs>
                <a:gs pos="100000">
                  <a:srgbClr val="2DDFFF">
                    <a:alpha val="60000"/>
                  </a:srgb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984417" lon="8646000" rev="1332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7528361" y="1142505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HI Jena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5700249" y="4260726"/>
            <a:ext cx="2742063" cy="1022319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2700" algn="ctr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Large, </a:t>
            </a: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cross-disciplinary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spread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58200" cy="4605337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Development  of start-to-end simulation systems for 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Development of </a:t>
            </a:r>
            <a:r>
              <a:rPr lang="en-US" dirty="0" err="1"/>
              <a:t>realtime</a:t>
            </a:r>
            <a:r>
              <a:rPr lang="en-US" dirty="0"/>
              <a:t> systems/fast feedback systems for experiment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Development and adaption of fast and specific systems for the online and offline analysis of high data rates and volumes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Meta data systems for data taken at the large facilities of Matter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preservation and long term management of data and the analysis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Introduction of common software to the communities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Models for data policies, </a:t>
            </a:r>
            <a:r>
              <a:rPr lang="en-US" dirty="0" err="1" smtClean="0"/>
              <a:t>f.i</a:t>
            </a:r>
            <a:r>
              <a:rPr lang="en-US" dirty="0" smtClean="0"/>
              <a:t>. </a:t>
            </a:r>
            <a:r>
              <a:rPr lang="en-US" dirty="0"/>
              <a:t>ownerships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smtClean="0"/>
              <a:t>The Digital Experiment &amp; </a:t>
            </a:r>
            <a:r>
              <a:rPr lang="de-DE" dirty="0" err="1" smtClean="0"/>
              <a:t>Machine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/>
              <a:t>Analysis, Modeling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Algorithmic</a:t>
            </a:r>
            <a:r>
              <a:rPr lang="de-DE" sz="1600" dirty="0" smtClean="0"/>
              <a:t> Development </a:t>
            </a:r>
            <a:r>
              <a:rPr lang="de-DE" sz="1600" dirty="0" err="1" smtClean="0"/>
              <a:t>rooted</a:t>
            </a:r>
            <a:r>
              <a:rPr lang="de-DE" sz="1600" dirty="0" smtClean="0"/>
              <a:t> </a:t>
            </a:r>
            <a:r>
              <a:rPr lang="de-DE" sz="1600" dirty="0" err="1" smtClean="0"/>
              <a:t>within</a:t>
            </a:r>
            <a:r>
              <a:rPr lang="de-DE" sz="1600" dirty="0" smtClean="0"/>
              <a:t> Research in Matter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588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58200" cy="4605337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Development  of start-to-end simulation systems for 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Development of </a:t>
            </a:r>
            <a:r>
              <a:rPr lang="en-US" dirty="0" err="1"/>
              <a:t>realtime</a:t>
            </a:r>
            <a:r>
              <a:rPr lang="en-US" dirty="0"/>
              <a:t> systems/fast feedback systems for experiment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Development and adaption of fast and specific systems for the online and offline analysis of high data rates and volumes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Meta data systems for data taken at the large facilities of Matter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preservation and long term management of data and the analysis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Introduction of common software to the communities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Models for data policies, </a:t>
            </a:r>
            <a:r>
              <a:rPr lang="en-US" dirty="0" err="1" smtClean="0"/>
              <a:t>f.i</a:t>
            </a:r>
            <a:r>
              <a:rPr lang="en-US" dirty="0" smtClean="0"/>
              <a:t>. </a:t>
            </a:r>
            <a:r>
              <a:rPr lang="en-US" dirty="0"/>
              <a:t>ownerships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smtClean="0"/>
              <a:t>The Digital Experiment &amp; </a:t>
            </a:r>
            <a:r>
              <a:rPr lang="de-DE" dirty="0" err="1" smtClean="0"/>
              <a:t>Machine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/>
              <a:t>Analysis, Modeling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Algorithmic</a:t>
            </a:r>
            <a:r>
              <a:rPr lang="de-DE" sz="1600" dirty="0" smtClean="0"/>
              <a:t> Development </a:t>
            </a:r>
            <a:r>
              <a:rPr lang="de-DE" sz="1600" dirty="0" err="1" smtClean="0"/>
              <a:t>rooted</a:t>
            </a:r>
            <a:r>
              <a:rPr lang="de-DE" sz="1600" dirty="0" smtClean="0"/>
              <a:t> </a:t>
            </a:r>
            <a:r>
              <a:rPr lang="de-DE" sz="1600" dirty="0" err="1" smtClean="0"/>
              <a:t>within</a:t>
            </a:r>
            <a:r>
              <a:rPr lang="de-DE" sz="1600" dirty="0" smtClean="0"/>
              <a:t> Research in Matter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852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3: Start </a:t>
            </a:r>
            <a:r>
              <a:rPr lang="de-DE" dirty="0" err="1" smtClean="0"/>
              <a:t>to</a:t>
            </a:r>
            <a:r>
              <a:rPr lang="de-DE" dirty="0" smtClean="0"/>
              <a:t> End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-8286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889"/>
            <a:ext cx="9144000" cy="3812222"/>
          </a:xfrm>
          <a:prstGeom prst="rect">
            <a:avLst/>
          </a:prstGeom>
        </p:spPr>
      </p:pic>
      <p:sp>
        <p:nvSpPr>
          <p:cNvPr id="33" name="Abgerundetes Rechteck 32"/>
          <p:cNvSpPr/>
          <p:nvPr/>
        </p:nvSpPr>
        <p:spPr bwMode="auto">
          <a:xfrm>
            <a:off x="6156176" y="5517232"/>
            <a:ext cx="2742063" cy="1022319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2700" algn="ctr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Hugely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important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for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 large-</a:t>
            </a: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scale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facilities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742950"/>
          </a:xfrm>
        </p:spPr>
        <p:txBody>
          <a:bodyPr/>
          <a:lstStyle/>
          <a:p>
            <a:r>
              <a:rPr lang="de-DE" dirty="0" smtClean="0"/>
              <a:t>Topic DMA </a:t>
            </a:r>
            <a:r>
              <a:rPr lang="de-DE" dirty="0" err="1" smtClean="0"/>
              <a:t>and</a:t>
            </a:r>
            <a:r>
              <a:rPr lang="de-DE" dirty="0" smtClean="0"/>
              <a:t> Programme P1 in INFORMATION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845920" y="1692489"/>
            <a:ext cx="4496072" cy="3822909"/>
          </a:xfrm>
          <a:prstGeom prst="ellipse">
            <a:avLst/>
          </a:prstGeom>
          <a:solidFill>
            <a:srgbClr val="00B0F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27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</a:pPr>
            <a:endParaRPr lang="de-DE" sz="2400">
              <a:solidFill>
                <a:srgbClr val="515151"/>
              </a:solidFill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621418" y="1716056"/>
            <a:ext cx="4752528" cy="3775774"/>
          </a:xfrm>
          <a:prstGeom prst="ellipse">
            <a:avLst/>
          </a:prstGeom>
          <a:solidFill>
            <a:srgbClr val="00B05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27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</a:pPr>
            <a:endParaRPr lang="de-DE" sz="2400" b="1" dirty="0">
              <a:solidFill>
                <a:srgbClr val="515151"/>
              </a:solidFill>
            </a:endParaRPr>
          </a:p>
        </p:txBody>
      </p:sp>
      <p:sp>
        <p:nvSpPr>
          <p:cNvPr id="14" name="Textfeld 7"/>
          <p:cNvSpPr txBox="1"/>
          <p:nvPr/>
        </p:nvSpPr>
        <p:spPr>
          <a:xfrm>
            <a:off x="4478392" y="980728"/>
            <a:ext cx="378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rgbClr val="000000"/>
                </a:solidFill>
              </a:rPr>
              <a:t>FB </a:t>
            </a:r>
            <a:r>
              <a:rPr lang="de-DE" dirty="0">
                <a:solidFill>
                  <a:srgbClr val="000000"/>
                </a:solidFill>
              </a:rPr>
              <a:t>„Information</a:t>
            </a:r>
            <a:r>
              <a:rPr lang="de-DE" dirty="0" smtClean="0">
                <a:solidFill>
                  <a:srgbClr val="000000"/>
                </a:solidFill>
              </a:rPr>
              <a:t>“, Programm „Von Daten zu Wissen und Handeln“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" name="Textfeld 8"/>
          <p:cNvSpPr txBox="1"/>
          <p:nvPr/>
        </p:nvSpPr>
        <p:spPr>
          <a:xfrm>
            <a:off x="1838113" y="980728"/>
            <a:ext cx="199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rgbClr val="000000"/>
                </a:solidFill>
              </a:rPr>
              <a:t>FB </a:t>
            </a:r>
            <a:r>
              <a:rPr lang="de-DE" dirty="0">
                <a:solidFill>
                  <a:srgbClr val="000000"/>
                </a:solidFill>
              </a:rPr>
              <a:t>„Materie</a:t>
            </a:r>
            <a:r>
              <a:rPr lang="de-DE" dirty="0" smtClean="0">
                <a:solidFill>
                  <a:srgbClr val="000000"/>
                </a:solidFill>
              </a:rPr>
              <a:t>“, Topic DMA in MT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" name="Textfeld 9"/>
          <p:cNvSpPr txBox="1"/>
          <p:nvPr/>
        </p:nvSpPr>
        <p:spPr>
          <a:xfrm>
            <a:off x="501668" y="193961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DESY</a:t>
            </a:r>
          </a:p>
        </p:txBody>
      </p:sp>
      <p:sp>
        <p:nvSpPr>
          <p:cNvPr id="17" name="Textfeld 10"/>
          <p:cNvSpPr txBox="1"/>
          <p:nvPr/>
        </p:nvSpPr>
        <p:spPr>
          <a:xfrm>
            <a:off x="182060" y="28757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GSI</a:t>
            </a:r>
          </a:p>
        </p:txBody>
      </p:sp>
      <p:sp>
        <p:nvSpPr>
          <p:cNvPr id="18" name="Textfeld 11"/>
          <p:cNvSpPr txBox="1"/>
          <p:nvPr/>
        </p:nvSpPr>
        <p:spPr>
          <a:xfrm>
            <a:off x="119282" y="383492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HZB</a:t>
            </a:r>
          </a:p>
        </p:txBody>
      </p:sp>
      <p:sp>
        <p:nvSpPr>
          <p:cNvPr id="19" name="Textfeld 12"/>
          <p:cNvSpPr txBox="1"/>
          <p:nvPr/>
        </p:nvSpPr>
        <p:spPr>
          <a:xfrm>
            <a:off x="182060" y="4550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HZDR</a:t>
            </a:r>
          </a:p>
        </p:txBody>
      </p:sp>
      <p:sp>
        <p:nvSpPr>
          <p:cNvPr id="20" name="Textfeld 13"/>
          <p:cNvSpPr txBox="1"/>
          <p:nvPr/>
        </p:nvSpPr>
        <p:spPr>
          <a:xfrm>
            <a:off x="469961" y="52206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HZG(TBC)</a:t>
            </a:r>
          </a:p>
        </p:txBody>
      </p:sp>
      <p:sp>
        <p:nvSpPr>
          <p:cNvPr id="21" name="Textfeld 14"/>
          <p:cNvSpPr txBox="1"/>
          <p:nvPr/>
        </p:nvSpPr>
        <p:spPr>
          <a:xfrm>
            <a:off x="8016605" y="17896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FZJ</a:t>
            </a:r>
          </a:p>
        </p:txBody>
      </p:sp>
      <p:sp>
        <p:nvSpPr>
          <p:cNvPr id="22" name="Textfeld 15"/>
          <p:cNvSpPr txBox="1"/>
          <p:nvPr/>
        </p:nvSpPr>
        <p:spPr>
          <a:xfrm>
            <a:off x="8016605" y="52516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KIT</a:t>
            </a:r>
          </a:p>
        </p:txBody>
      </p:sp>
      <p:sp>
        <p:nvSpPr>
          <p:cNvPr id="23" name="Textfeld 16"/>
          <p:cNvSpPr txBox="1"/>
          <p:nvPr/>
        </p:nvSpPr>
        <p:spPr>
          <a:xfrm>
            <a:off x="1509780" y="3379359"/>
            <a:ext cx="33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The Digital Scientific </a:t>
            </a:r>
            <a:r>
              <a:rPr lang="de-DE" dirty="0" err="1">
                <a:solidFill>
                  <a:srgbClr val="000000"/>
                </a:solidFill>
              </a:rPr>
              <a:t>Method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4" name="Textfeld 17"/>
          <p:cNvSpPr txBox="1"/>
          <p:nvPr/>
        </p:nvSpPr>
        <p:spPr>
          <a:xfrm>
            <a:off x="1236904" y="4139383"/>
            <a:ext cx="365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The Digital </a:t>
            </a:r>
            <a:r>
              <a:rPr lang="de-DE" dirty="0" smtClean="0">
                <a:solidFill>
                  <a:srgbClr val="000000"/>
                </a:solidFill>
              </a:rPr>
              <a:t>Experiment &amp; </a:t>
            </a:r>
            <a:r>
              <a:rPr lang="de-DE" dirty="0" err="1" smtClean="0">
                <a:solidFill>
                  <a:srgbClr val="000000"/>
                </a:solidFill>
              </a:rPr>
              <a:t>Machine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5" name="Textfeld 18"/>
          <p:cNvSpPr txBox="1"/>
          <p:nvPr/>
        </p:nvSpPr>
        <p:spPr>
          <a:xfrm>
            <a:off x="1375869" y="261933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The  Matter Information </a:t>
            </a:r>
            <a:r>
              <a:rPr lang="de-DE" dirty="0" err="1">
                <a:solidFill>
                  <a:srgbClr val="000000"/>
                </a:solidFill>
              </a:rPr>
              <a:t>Fabric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6" name="Textfeld 20"/>
          <p:cNvSpPr txBox="1"/>
          <p:nvPr/>
        </p:nvSpPr>
        <p:spPr>
          <a:xfrm>
            <a:off x="4873934" y="2644734"/>
            <a:ext cx="312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rgbClr val="000000"/>
                </a:solidFill>
              </a:rPr>
              <a:t>Methods</a:t>
            </a:r>
            <a:r>
              <a:rPr lang="de-DE" dirty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Algorithms</a:t>
            </a:r>
            <a:r>
              <a:rPr lang="de-DE" dirty="0">
                <a:solidFill>
                  <a:srgbClr val="000000"/>
                </a:solidFill>
              </a:rPr>
              <a:t> &amp; Tools</a:t>
            </a:r>
          </a:p>
        </p:txBody>
      </p:sp>
      <p:sp>
        <p:nvSpPr>
          <p:cNvPr id="27" name="Textfeld 21"/>
          <p:cNvSpPr txBox="1"/>
          <p:nvPr/>
        </p:nvSpPr>
        <p:spPr>
          <a:xfrm>
            <a:off x="4745786" y="1961156"/>
            <a:ext cx="261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000000"/>
                </a:solidFill>
              </a:rPr>
              <a:t>   Computational &amp;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Data-Intensive </a:t>
            </a:r>
            <a:r>
              <a:rPr lang="de-DE" dirty="0">
                <a:solidFill>
                  <a:srgbClr val="000000"/>
                </a:solidFill>
              </a:rPr>
              <a:t>Science</a:t>
            </a:r>
          </a:p>
        </p:txBody>
      </p:sp>
      <p:sp>
        <p:nvSpPr>
          <p:cNvPr id="28" name="Textfeld 22"/>
          <p:cNvSpPr txBox="1"/>
          <p:nvPr/>
        </p:nvSpPr>
        <p:spPr>
          <a:xfrm>
            <a:off x="5112913" y="3051313"/>
            <a:ext cx="280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Big </a:t>
            </a:r>
            <a:r>
              <a:rPr lang="de-DE" dirty="0" smtClean="0">
                <a:solidFill>
                  <a:srgbClr val="000000"/>
                </a:solidFill>
              </a:rPr>
              <a:t>Data Analytics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" name="Textfeld 23"/>
          <p:cNvSpPr txBox="1"/>
          <p:nvPr/>
        </p:nvSpPr>
        <p:spPr>
          <a:xfrm>
            <a:off x="4845702" y="4141470"/>
            <a:ext cx="327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000000"/>
                </a:solidFill>
              </a:rPr>
              <a:t>   Security, Privacy,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Dependability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IT-Systems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" name="Textfeld 24"/>
          <p:cNvSpPr txBox="1"/>
          <p:nvPr/>
        </p:nvSpPr>
        <p:spPr>
          <a:xfrm>
            <a:off x="5061578" y="345789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000000"/>
                </a:solidFill>
              </a:rPr>
              <a:t>Supercomputers, Big Data Systems, Strategic </a:t>
            </a:r>
            <a:r>
              <a:rPr lang="de-DE" dirty="0" err="1" smtClean="0">
                <a:solidFill>
                  <a:srgbClr val="000000"/>
                </a:solidFill>
              </a:rPr>
              <a:t>Infrastr</a:t>
            </a:r>
            <a:r>
              <a:rPr lang="de-DE" dirty="0" smtClean="0">
                <a:solidFill>
                  <a:srgbClr val="000000"/>
                </a:solidFill>
              </a:rPr>
              <a:t>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" name="Textfeld 25"/>
          <p:cNvSpPr txBox="1"/>
          <p:nvPr/>
        </p:nvSpPr>
        <p:spPr>
          <a:xfrm>
            <a:off x="4602583" y="48250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>
                <a:solidFill>
                  <a:srgbClr val="000000"/>
                </a:solidFill>
              </a:rPr>
              <a:t>From</a:t>
            </a:r>
            <a:r>
              <a:rPr lang="de-DE" dirty="0" smtClean="0">
                <a:solidFill>
                  <a:srgbClr val="000000"/>
                </a:solidFill>
              </a:rPr>
              <a:t> Knowledge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Action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395536" y="5661248"/>
            <a:ext cx="8496944" cy="7429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2000" kern="0" dirty="0" err="1" smtClean="0"/>
              <a:t>Together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with</a:t>
            </a:r>
            <a:r>
              <a:rPr lang="de-DE" sz="2000" kern="0" dirty="0" smtClean="0"/>
              <a:t> Information, Matter </a:t>
            </a:r>
            <a:r>
              <a:rPr lang="de-DE" sz="2000" kern="0" dirty="0" err="1" smtClean="0"/>
              <a:t>can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pioneer</a:t>
            </a:r>
            <a:r>
              <a:rPr lang="de-DE" sz="2000" kern="0" dirty="0" smtClean="0"/>
              <a:t> in</a:t>
            </a:r>
          </a:p>
          <a:p>
            <a:pPr algn="ctr"/>
            <a:r>
              <a:rPr lang="de-DE" sz="2000" kern="0" dirty="0" err="1" smtClean="0"/>
              <a:t>creating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structures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that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foster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knowledge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exchange</a:t>
            </a:r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29061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742950"/>
          </a:xfrm>
        </p:spPr>
        <p:txBody>
          <a:bodyPr/>
          <a:lstStyle/>
          <a:p>
            <a:r>
              <a:rPr lang="de-DE" dirty="0" smtClean="0"/>
              <a:t>Topic DMA </a:t>
            </a:r>
            <a:r>
              <a:rPr lang="de-DE" dirty="0" err="1" smtClean="0"/>
              <a:t>and</a:t>
            </a:r>
            <a:r>
              <a:rPr lang="de-DE" dirty="0" smtClean="0"/>
              <a:t> Programme P1 in INFORMATION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845920" y="1692489"/>
            <a:ext cx="4496072" cy="3822909"/>
          </a:xfrm>
          <a:prstGeom prst="ellipse">
            <a:avLst/>
          </a:prstGeom>
          <a:solidFill>
            <a:srgbClr val="00B0F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27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</a:pPr>
            <a:endParaRPr lang="de-DE" sz="2400">
              <a:solidFill>
                <a:srgbClr val="515151"/>
              </a:solidFill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621418" y="1716056"/>
            <a:ext cx="4752528" cy="3775774"/>
          </a:xfrm>
          <a:prstGeom prst="ellipse">
            <a:avLst/>
          </a:prstGeom>
          <a:solidFill>
            <a:srgbClr val="00B05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27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</a:pPr>
            <a:endParaRPr lang="de-DE" sz="2400" b="1" dirty="0">
              <a:solidFill>
                <a:srgbClr val="515151"/>
              </a:solidFill>
            </a:endParaRPr>
          </a:p>
        </p:txBody>
      </p:sp>
      <p:sp>
        <p:nvSpPr>
          <p:cNvPr id="14" name="Textfeld 7"/>
          <p:cNvSpPr txBox="1"/>
          <p:nvPr/>
        </p:nvSpPr>
        <p:spPr>
          <a:xfrm>
            <a:off x="4478392" y="980728"/>
            <a:ext cx="378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rgbClr val="000000"/>
                </a:solidFill>
              </a:rPr>
              <a:t>FB </a:t>
            </a:r>
            <a:r>
              <a:rPr lang="de-DE" dirty="0">
                <a:solidFill>
                  <a:srgbClr val="000000"/>
                </a:solidFill>
              </a:rPr>
              <a:t>„Information</a:t>
            </a:r>
            <a:r>
              <a:rPr lang="de-DE" dirty="0" smtClean="0">
                <a:solidFill>
                  <a:srgbClr val="000000"/>
                </a:solidFill>
              </a:rPr>
              <a:t>“, Programm „Von Daten zu Wissen und Handeln“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" name="Textfeld 8"/>
          <p:cNvSpPr txBox="1"/>
          <p:nvPr/>
        </p:nvSpPr>
        <p:spPr>
          <a:xfrm>
            <a:off x="1838113" y="980728"/>
            <a:ext cx="199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rgbClr val="000000"/>
                </a:solidFill>
              </a:rPr>
              <a:t>FB </a:t>
            </a:r>
            <a:r>
              <a:rPr lang="de-DE" dirty="0">
                <a:solidFill>
                  <a:srgbClr val="000000"/>
                </a:solidFill>
              </a:rPr>
              <a:t>„Materie</a:t>
            </a:r>
            <a:r>
              <a:rPr lang="de-DE" dirty="0" smtClean="0">
                <a:solidFill>
                  <a:srgbClr val="000000"/>
                </a:solidFill>
              </a:rPr>
              <a:t>“, Topic DMA in MT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" name="Textfeld 9"/>
          <p:cNvSpPr txBox="1"/>
          <p:nvPr/>
        </p:nvSpPr>
        <p:spPr>
          <a:xfrm>
            <a:off x="501668" y="193961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DESY</a:t>
            </a:r>
          </a:p>
        </p:txBody>
      </p:sp>
      <p:sp>
        <p:nvSpPr>
          <p:cNvPr id="17" name="Textfeld 10"/>
          <p:cNvSpPr txBox="1"/>
          <p:nvPr/>
        </p:nvSpPr>
        <p:spPr>
          <a:xfrm>
            <a:off x="182060" y="28757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GSI</a:t>
            </a:r>
          </a:p>
        </p:txBody>
      </p:sp>
      <p:sp>
        <p:nvSpPr>
          <p:cNvPr id="18" name="Textfeld 11"/>
          <p:cNvSpPr txBox="1"/>
          <p:nvPr/>
        </p:nvSpPr>
        <p:spPr>
          <a:xfrm>
            <a:off x="119282" y="383492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HZB</a:t>
            </a:r>
          </a:p>
        </p:txBody>
      </p:sp>
      <p:sp>
        <p:nvSpPr>
          <p:cNvPr id="19" name="Textfeld 12"/>
          <p:cNvSpPr txBox="1"/>
          <p:nvPr/>
        </p:nvSpPr>
        <p:spPr>
          <a:xfrm>
            <a:off x="182060" y="4550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HZDR</a:t>
            </a:r>
          </a:p>
        </p:txBody>
      </p:sp>
      <p:sp>
        <p:nvSpPr>
          <p:cNvPr id="20" name="Textfeld 13"/>
          <p:cNvSpPr txBox="1"/>
          <p:nvPr/>
        </p:nvSpPr>
        <p:spPr>
          <a:xfrm>
            <a:off x="469961" y="52206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HZG(TBC)</a:t>
            </a:r>
          </a:p>
        </p:txBody>
      </p:sp>
      <p:sp>
        <p:nvSpPr>
          <p:cNvPr id="21" name="Textfeld 14"/>
          <p:cNvSpPr txBox="1"/>
          <p:nvPr/>
        </p:nvSpPr>
        <p:spPr>
          <a:xfrm>
            <a:off x="8016605" y="17896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FZJ</a:t>
            </a:r>
          </a:p>
        </p:txBody>
      </p:sp>
      <p:sp>
        <p:nvSpPr>
          <p:cNvPr id="22" name="Textfeld 15"/>
          <p:cNvSpPr txBox="1"/>
          <p:nvPr/>
        </p:nvSpPr>
        <p:spPr>
          <a:xfrm>
            <a:off x="8016605" y="52516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KIT</a:t>
            </a:r>
          </a:p>
        </p:txBody>
      </p:sp>
      <p:sp>
        <p:nvSpPr>
          <p:cNvPr id="23" name="Textfeld 16"/>
          <p:cNvSpPr txBox="1"/>
          <p:nvPr/>
        </p:nvSpPr>
        <p:spPr>
          <a:xfrm>
            <a:off x="1509780" y="3379359"/>
            <a:ext cx="33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FF0000"/>
                </a:solidFill>
              </a:rPr>
              <a:t>The Digital Scientific </a:t>
            </a:r>
            <a:r>
              <a:rPr lang="de-DE" dirty="0" err="1">
                <a:solidFill>
                  <a:srgbClr val="FF0000"/>
                </a:solidFill>
              </a:rPr>
              <a:t>Method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" name="Textfeld 17"/>
          <p:cNvSpPr txBox="1"/>
          <p:nvPr/>
        </p:nvSpPr>
        <p:spPr>
          <a:xfrm>
            <a:off x="1236904" y="4139383"/>
            <a:ext cx="365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FF0000"/>
                </a:solidFill>
              </a:rPr>
              <a:t>The Digital </a:t>
            </a:r>
            <a:r>
              <a:rPr lang="de-DE" dirty="0" smtClean="0">
                <a:solidFill>
                  <a:srgbClr val="FF0000"/>
                </a:solidFill>
              </a:rPr>
              <a:t>Experiment &amp; </a:t>
            </a:r>
            <a:r>
              <a:rPr lang="de-DE" dirty="0" err="1" smtClean="0">
                <a:solidFill>
                  <a:srgbClr val="FF0000"/>
                </a:solidFill>
              </a:rPr>
              <a:t>Machine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5" name="Textfeld 18"/>
          <p:cNvSpPr txBox="1"/>
          <p:nvPr/>
        </p:nvSpPr>
        <p:spPr>
          <a:xfrm>
            <a:off x="1375869" y="261933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The  Matter Information </a:t>
            </a:r>
            <a:r>
              <a:rPr lang="de-DE" dirty="0" err="1">
                <a:solidFill>
                  <a:srgbClr val="000000"/>
                </a:solidFill>
              </a:rPr>
              <a:t>Fabric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6" name="Textfeld 20"/>
          <p:cNvSpPr txBox="1"/>
          <p:nvPr/>
        </p:nvSpPr>
        <p:spPr>
          <a:xfrm>
            <a:off x="4873934" y="2644734"/>
            <a:ext cx="312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rgbClr val="000000"/>
                </a:solidFill>
              </a:rPr>
              <a:t>Methods</a:t>
            </a:r>
            <a:r>
              <a:rPr lang="de-DE" dirty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Algorithms</a:t>
            </a:r>
            <a:r>
              <a:rPr lang="de-DE" dirty="0">
                <a:solidFill>
                  <a:srgbClr val="000000"/>
                </a:solidFill>
              </a:rPr>
              <a:t> &amp; Tools</a:t>
            </a:r>
          </a:p>
        </p:txBody>
      </p:sp>
      <p:sp>
        <p:nvSpPr>
          <p:cNvPr id="27" name="Textfeld 21"/>
          <p:cNvSpPr txBox="1"/>
          <p:nvPr/>
        </p:nvSpPr>
        <p:spPr>
          <a:xfrm>
            <a:off x="4745786" y="1961156"/>
            <a:ext cx="261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000000"/>
                </a:solidFill>
              </a:rPr>
              <a:t>   Computational &amp;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Data-Intensive </a:t>
            </a:r>
            <a:r>
              <a:rPr lang="de-DE" dirty="0">
                <a:solidFill>
                  <a:srgbClr val="000000"/>
                </a:solidFill>
              </a:rPr>
              <a:t>Science</a:t>
            </a:r>
          </a:p>
        </p:txBody>
      </p:sp>
      <p:sp>
        <p:nvSpPr>
          <p:cNvPr id="28" name="Textfeld 22"/>
          <p:cNvSpPr txBox="1"/>
          <p:nvPr/>
        </p:nvSpPr>
        <p:spPr>
          <a:xfrm>
            <a:off x="5112913" y="3051313"/>
            <a:ext cx="280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FF0000"/>
                </a:solidFill>
              </a:rPr>
              <a:t>Big </a:t>
            </a:r>
            <a:r>
              <a:rPr lang="de-DE" dirty="0" smtClean="0">
                <a:solidFill>
                  <a:srgbClr val="FF0000"/>
                </a:solidFill>
              </a:rPr>
              <a:t>Data Analytics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9" name="Textfeld 23"/>
          <p:cNvSpPr txBox="1"/>
          <p:nvPr/>
        </p:nvSpPr>
        <p:spPr>
          <a:xfrm>
            <a:off x="4845702" y="4141470"/>
            <a:ext cx="327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000000"/>
                </a:solidFill>
              </a:rPr>
              <a:t>   Security, Privacy,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Dependability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IT-Systems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" name="Textfeld 24"/>
          <p:cNvSpPr txBox="1"/>
          <p:nvPr/>
        </p:nvSpPr>
        <p:spPr>
          <a:xfrm>
            <a:off x="5061578" y="345789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000000"/>
                </a:solidFill>
              </a:rPr>
              <a:t>Supercomputers, Big Data Systems, Strategic </a:t>
            </a:r>
            <a:r>
              <a:rPr lang="de-DE" dirty="0" err="1" smtClean="0">
                <a:solidFill>
                  <a:srgbClr val="000000"/>
                </a:solidFill>
              </a:rPr>
              <a:t>Infrastr</a:t>
            </a:r>
            <a:r>
              <a:rPr lang="de-DE" dirty="0" smtClean="0">
                <a:solidFill>
                  <a:srgbClr val="000000"/>
                </a:solidFill>
              </a:rPr>
              <a:t>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" name="Textfeld 25"/>
          <p:cNvSpPr txBox="1"/>
          <p:nvPr/>
        </p:nvSpPr>
        <p:spPr>
          <a:xfrm>
            <a:off x="4602583" y="48250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>
                <a:solidFill>
                  <a:srgbClr val="000000"/>
                </a:solidFill>
              </a:rPr>
              <a:t>From</a:t>
            </a:r>
            <a:r>
              <a:rPr lang="de-DE" dirty="0" smtClean="0">
                <a:solidFill>
                  <a:srgbClr val="000000"/>
                </a:solidFill>
              </a:rPr>
              <a:t> Knowledge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Action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395536" y="5661248"/>
            <a:ext cx="8496944" cy="7429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2000" kern="0" dirty="0" err="1" smtClean="0"/>
              <a:t>Together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with</a:t>
            </a:r>
            <a:r>
              <a:rPr lang="de-DE" sz="2000" kern="0" dirty="0" smtClean="0"/>
              <a:t> Information, Matter </a:t>
            </a:r>
            <a:r>
              <a:rPr lang="de-DE" sz="2000" kern="0" dirty="0" err="1" smtClean="0"/>
              <a:t>can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pioneer</a:t>
            </a:r>
            <a:r>
              <a:rPr lang="de-DE" sz="2000" kern="0" dirty="0" smtClean="0"/>
              <a:t> in</a:t>
            </a:r>
          </a:p>
          <a:p>
            <a:pPr algn="ctr"/>
            <a:r>
              <a:rPr lang="de-DE" sz="2000" kern="0" dirty="0" err="1" smtClean="0"/>
              <a:t>creating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structures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that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foster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knowledge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exchange</a:t>
            </a:r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42017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smtClean="0"/>
              <a:t>DMA &amp; INFORMATION P1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1617"/>
          <a:stretch/>
        </p:blipFill>
        <p:spPr>
          <a:xfrm>
            <a:off x="5364915" y="548680"/>
            <a:ext cx="3779085" cy="2595406"/>
          </a:xfrm>
          <a:prstGeom prst="rect">
            <a:avLst/>
          </a:prstGeom>
          <a:effectLst/>
          <a:scene3d>
            <a:camera prst="perspectiveLeft"/>
            <a:lightRig rig="threePt" dir="t"/>
          </a:scene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98" y="3044342"/>
            <a:ext cx="4166742" cy="3192970"/>
          </a:xfrm>
          <a:prstGeom prst="rect">
            <a:avLst/>
          </a:prstGeom>
        </p:spPr>
      </p:pic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395536" y="1075606"/>
            <a:ext cx="3600400" cy="5040560"/>
          </a:xfrm>
          <a:noFill/>
        </p:spPr>
        <p:txBody>
          <a:bodyPr>
            <a:normAutofit/>
          </a:bodyPr>
          <a:lstStyle/>
          <a:p>
            <a:pPr marL="0" indent="0"/>
            <a:r>
              <a:rPr lang="en-US" sz="2000" b="1" dirty="0" smtClean="0">
                <a:solidFill>
                  <a:srgbClr val="00589C"/>
                </a:solidFill>
              </a:rPr>
              <a:t>Example: Machine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Method research in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Adapt methods to applications in MATTER (</a:t>
            </a:r>
            <a:r>
              <a:rPr lang="en-US" sz="2000" dirty="0" err="1" smtClean="0"/>
              <a:t>e.g</a:t>
            </a:r>
            <a:r>
              <a:rPr lang="en-US" sz="2000" dirty="0" smtClean="0"/>
              <a:t> imaging, accelerator optimization)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Competence needed on both sides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Requires structure &amp; governance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9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458200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589C"/>
                </a:solidFill>
              </a:rPr>
              <a:t>Structure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Size (</a:t>
            </a:r>
            <a:r>
              <a:rPr lang="de-DE" sz="1600" dirty="0" err="1" smtClean="0"/>
              <a:t>estimated</a:t>
            </a:r>
            <a:r>
              <a:rPr lang="de-DE" sz="1600" dirty="0" smtClean="0"/>
              <a:t> 40-50 FTEs)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Connect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centers</a:t>
            </a:r>
            <a:r>
              <a:rPr lang="de-DE" sz="1600" dirty="0" smtClean="0"/>
              <a:t> (Key </a:t>
            </a:r>
            <a:r>
              <a:rPr lang="de-DE" sz="1600" dirty="0" err="1" smtClean="0"/>
              <a:t>people</a:t>
            </a:r>
            <a:r>
              <a:rPr lang="de-DE" sz="1600" dirty="0" smtClean="0"/>
              <a:t> </a:t>
            </a:r>
            <a:r>
              <a:rPr lang="de-DE" sz="1600" dirty="0" err="1" smtClean="0"/>
              <a:t>identified</a:t>
            </a:r>
            <a:r>
              <a:rPr lang="de-DE" sz="1600" dirty="0" smtClean="0"/>
              <a:t>, </a:t>
            </a:r>
            <a:r>
              <a:rPr lang="de-DE" sz="1600" dirty="0" err="1" smtClean="0"/>
              <a:t>need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find </a:t>
            </a:r>
            <a:r>
              <a:rPr lang="de-DE" sz="1600" dirty="0" err="1" smtClean="0"/>
              <a:t>researchers</a:t>
            </a:r>
            <a:r>
              <a:rPr lang="de-DE" sz="1600" dirty="0" smtClean="0"/>
              <a:t>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Content (Subtopics </a:t>
            </a:r>
            <a:r>
              <a:rPr lang="de-DE" sz="1600" dirty="0" err="1" smtClean="0"/>
              <a:t>identified</a:t>
            </a:r>
            <a:r>
              <a:rPr lang="de-DE" sz="1600" dirty="0" smtClean="0"/>
              <a:t>, </a:t>
            </a:r>
            <a:r>
              <a:rPr lang="de-DE" sz="1600" dirty="0" err="1" smtClean="0"/>
              <a:t>content</a:t>
            </a:r>
            <a:r>
              <a:rPr lang="de-DE" sz="1600" dirty="0" smtClean="0"/>
              <a:t> </a:t>
            </a:r>
            <a:r>
              <a:rPr lang="de-DE" sz="1600" dirty="0" err="1" smtClean="0"/>
              <a:t>under</a:t>
            </a:r>
            <a:r>
              <a:rPr lang="de-DE" sz="1600" dirty="0" smtClean="0"/>
              <a:t> </a:t>
            </a:r>
            <a:r>
              <a:rPr lang="de-DE" sz="1600" dirty="0" err="1" smtClean="0"/>
              <a:t>discussion</a:t>
            </a:r>
            <a:r>
              <a:rPr lang="de-DE" sz="1600" dirty="0" smtClean="0"/>
              <a:t>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Exchange (IT vs. </a:t>
            </a:r>
            <a:r>
              <a:rPr lang="de-DE" sz="1600" dirty="0" err="1" smtClean="0"/>
              <a:t>Method</a:t>
            </a:r>
            <a:r>
              <a:rPr lang="de-DE" sz="1600" dirty="0" smtClean="0"/>
              <a:t> </a:t>
            </a:r>
            <a:r>
              <a:rPr lang="de-DE" sz="1600" dirty="0" err="1" smtClean="0"/>
              <a:t>Scientists</a:t>
            </a:r>
            <a:r>
              <a:rPr lang="de-DE" sz="1600" dirty="0" smtClean="0"/>
              <a:t> vs. Domain </a:t>
            </a:r>
            <a:r>
              <a:rPr lang="de-DE" sz="1600" dirty="0" err="1" smtClean="0"/>
              <a:t>Scientists</a:t>
            </a:r>
            <a:r>
              <a:rPr lang="de-DE" sz="1600" dirty="0" smtClean="0"/>
              <a:t>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Governance</a:t>
            </a:r>
            <a:r>
              <a:rPr lang="de-DE" sz="1600" dirty="0" smtClean="0"/>
              <a:t> (</a:t>
            </a:r>
            <a:r>
              <a:rPr lang="de-DE" sz="1600" dirty="0" err="1" smtClean="0"/>
              <a:t>Subtopic</a:t>
            </a:r>
            <a:r>
              <a:rPr lang="de-DE" sz="1600" dirty="0" smtClean="0"/>
              <a:t> </a:t>
            </a:r>
            <a:r>
              <a:rPr lang="de-DE" sz="1600" dirty="0" err="1" smtClean="0"/>
              <a:t>speakers</a:t>
            </a:r>
            <a:r>
              <a:rPr lang="de-DE" sz="1600" dirty="0" smtClean="0"/>
              <a:t>, </a:t>
            </a:r>
            <a:r>
              <a:rPr lang="de-DE" sz="1600" dirty="0" err="1" smtClean="0"/>
              <a:t>connection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MU/MML/MT, INFORMATION)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589C"/>
                </a:solidFill>
              </a:rPr>
              <a:t>‚First light‘ </a:t>
            </a:r>
            <a:r>
              <a:rPr lang="de-DE" sz="2000" dirty="0" err="1" smtClean="0">
                <a:solidFill>
                  <a:srgbClr val="00589C"/>
                </a:solidFill>
              </a:rPr>
              <a:t>projects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Why</a:t>
            </a:r>
            <a:r>
              <a:rPr lang="de-DE" sz="1600" dirty="0" smtClean="0"/>
              <a:t> </a:t>
            </a:r>
            <a:r>
              <a:rPr lang="de-DE" sz="1600" dirty="0" err="1" smtClean="0"/>
              <a:t>wait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POF4?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3-4 FTE </a:t>
            </a:r>
            <a:r>
              <a:rPr lang="de-DE" sz="1600" dirty="0" err="1" smtClean="0"/>
              <a:t>size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projects</a:t>
            </a:r>
            <a:r>
              <a:rPr lang="de-DE" sz="1600" dirty="0" smtClean="0"/>
              <a:t> </a:t>
            </a:r>
            <a:r>
              <a:rPr lang="de-DE" sz="1600" dirty="0" err="1" smtClean="0"/>
              <a:t>possibly</a:t>
            </a:r>
            <a:r>
              <a:rPr lang="de-DE" sz="1600" dirty="0" smtClean="0"/>
              <a:t> </a:t>
            </a:r>
            <a:r>
              <a:rPr lang="de-DE" sz="1600" dirty="0" err="1" smtClean="0"/>
              <a:t>financed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/>
              <a:t> </a:t>
            </a:r>
            <a:r>
              <a:rPr lang="de-DE" sz="1600" dirty="0" smtClean="0"/>
              <a:t>additional </a:t>
            </a:r>
            <a:r>
              <a:rPr lang="de-DE" sz="1600" dirty="0" err="1" smtClean="0"/>
              <a:t>resources</a:t>
            </a:r>
            <a:endParaRPr lang="de-DE" sz="1600" dirty="0" smtClean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Proposals</a:t>
            </a:r>
            <a:r>
              <a:rPr lang="de-DE" sz="1600" dirty="0"/>
              <a:t>!</a:t>
            </a:r>
            <a:endParaRPr lang="de-DE" sz="1600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589C"/>
                </a:solidFill>
              </a:rPr>
              <a:t>Pilote </a:t>
            </a:r>
            <a:r>
              <a:rPr lang="de-DE" sz="2000" dirty="0" err="1" smtClean="0">
                <a:solidFill>
                  <a:srgbClr val="00589C"/>
                </a:solidFill>
              </a:rPr>
              <a:t>project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within</a:t>
            </a:r>
            <a:r>
              <a:rPr lang="de-DE" sz="2000" dirty="0" smtClean="0">
                <a:solidFill>
                  <a:srgbClr val="00589C"/>
                </a:solidFill>
              </a:rPr>
              <a:t> Helmholtz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Draw Experience </a:t>
            </a:r>
            <a:r>
              <a:rPr lang="de-DE" sz="1600" dirty="0" err="1" smtClean="0"/>
              <a:t>from</a:t>
            </a:r>
            <a:r>
              <a:rPr lang="de-DE" sz="1600" dirty="0" smtClean="0"/>
              <a:t> ARD/DTS, </a:t>
            </a:r>
            <a:r>
              <a:rPr lang="de-DE" sz="1600" dirty="0" err="1" smtClean="0"/>
              <a:t>connect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Incubator-Process</a:t>
            </a:r>
            <a:r>
              <a:rPr lang="de-DE" sz="1600" dirty="0" smtClean="0"/>
              <a:t> 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42950"/>
          </a:xfrm>
        </p:spPr>
        <p:txBody>
          <a:bodyPr/>
          <a:lstStyle/>
          <a:p>
            <a:r>
              <a:rPr lang="de-DE" dirty="0" err="1" smtClean="0"/>
              <a:t>Bringing</a:t>
            </a:r>
            <a:r>
              <a:rPr lang="de-DE" dirty="0" smtClean="0"/>
              <a:t> DMA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711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458200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589C"/>
                </a:solidFill>
              </a:rPr>
              <a:t>Structure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Size (</a:t>
            </a:r>
            <a:r>
              <a:rPr lang="de-DE" sz="1600" dirty="0" err="1" smtClean="0"/>
              <a:t>estimated</a:t>
            </a:r>
            <a:r>
              <a:rPr lang="de-DE" sz="1600" dirty="0" smtClean="0"/>
              <a:t> 40-50 FTEs)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FF0000"/>
                </a:solidFill>
              </a:rPr>
              <a:t>Connect </a:t>
            </a:r>
            <a:r>
              <a:rPr lang="de-DE" sz="1600" dirty="0" err="1" smtClean="0">
                <a:solidFill>
                  <a:srgbClr val="FF0000"/>
                </a:solidFill>
              </a:rPr>
              <a:t>to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centers</a:t>
            </a:r>
            <a:r>
              <a:rPr lang="de-DE" sz="1600" dirty="0" smtClean="0">
                <a:solidFill>
                  <a:srgbClr val="FF0000"/>
                </a:solidFill>
              </a:rPr>
              <a:t> (Key </a:t>
            </a:r>
            <a:r>
              <a:rPr lang="de-DE" sz="1600" dirty="0" err="1" smtClean="0">
                <a:solidFill>
                  <a:srgbClr val="FF0000"/>
                </a:solidFill>
              </a:rPr>
              <a:t>people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identified</a:t>
            </a:r>
            <a:r>
              <a:rPr lang="de-DE" sz="1600" dirty="0" smtClean="0">
                <a:solidFill>
                  <a:srgbClr val="FF0000"/>
                </a:solidFill>
              </a:rPr>
              <a:t>, </a:t>
            </a:r>
            <a:r>
              <a:rPr lang="de-DE" sz="1600" dirty="0" err="1" smtClean="0">
                <a:solidFill>
                  <a:srgbClr val="FF0000"/>
                </a:solidFill>
              </a:rPr>
              <a:t>need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to</a:t>
            </a:r>
            <a:r>
              <a:rPr lang="de-DE" sz="1600" dirty="0" smtClean="0">
                <a:solidFill>
                  <a:srgbClr val="FF0000"/>
                </a:solidFill>
              </a:rPr>
              <a:t> find </a:t>
            </a:r>
            <a:r>
              <a:rPr lang="de-DE" sz="1600" dirty="0" err="1" smtClean="0">
                <a:solidFill>
                  <a:srgbClr val="FF0000"/>
                </a:solidFill>
              </a:rPr>
              <a:t>researchers</a:t>
            </a:r>
            <a:r>
              <a:rPr lang="de-DE" sz="16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FF0000"/>
                </a:solidFill>
              </a:rPr>
              <a:t>Content (Subtopics </a:t>
            </a:r>
            <a:r>
              <a:rPr lang="de-DE" sz="1600" dirty="0" err="1" smtClean="0">
                <a:solidFill>
                  <a:srgbClr val="FF0000"/>
                </a:solidFill>
              </a:rPr>
              <a:t>identified</a:t>
            </a:r>
            <a:r>
              <a:rPr lang="de-DE" sz="1600" dirty="0" smtClean="0">
                <a:solidFill>
                  <a:srgbClr val="FF0000"/>
                </a:solidFill>
              </a:rPr>
              <a:t>, </a:t>
            </a:r>
            <a:r>
              <a:rPr lang="de-DE" sz="1600" dirty="0" err="1" smtClean="0">
                <a:solidFill>
                  <a:srgbClr val="FF0000"/>
                </a:solidFill>
              </a:rPr>
              <a:t>content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under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discussion</a:t>
            </a:r>
            <a:r>
              <a:rPr lang="de-DE" sz="16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Exchange (IT vs. </a:t>
            </a:r>
            <a:r>
              <a:rPr lang="de-DE" sz="1600" dirty="0" err="1" smtClean="0"/>
              <a:t>Method</a:t>
            </a:r>
            <a:r>
              <a:rPr lang="de-DE" sz="1600" dirty="0" smtClean="0"/>
              <a:t> </a:t>
            </a:r>
            <a:r>
              <a:rPr lang="de-DE" sz="1600" dirty="0" err="1" smtClean="0"/>
              <a:t>Scientists</a:t>
            </a:r>
            <a:r>
              <a:rPr lang="de-DE" sz="1600" dirty="0" smtClean="0"/>
              <a:t> vs. Domain </a:t>
            </a:r>
            <a:r>
              <a:rPr lang="de-DE" sz="1600" dirty="0" err="1" smtClean="0"/>
              <a:t>Scientists</a:t>
            </a:r>
            <a:r>
              <a:rPr lang="de-DE" sz="1600" dirty="0" smtClean="0"/>
              <a:t>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Governance</a:t>
            </a:r>
            <a:r>
              <a:rPr lang="de-DE" sz="1600" dirty="0" smtClean="0"/>
              <a:t> (</a:t>
            </a:r>
            <a:r>
              <a:rPr lang="de-DE" sz="1600" dirty="0" err="1" smtClean="0"/>
              <a:t>Subtopic</a:t>
            </a:r>
            <a:r>
              <a:rPr lang="de-DE" sz="1600" dirty="0" smtClean="0"/>
              <a:t> </a:t>
            </a:r>
            <a:r>
              <a:rPr lang="de-DE" sz="1600" dirty="0" err="1" smtClean="0"/>
              <a:t>speakers</a:t>
            </a:r>
            <a:r>
              <a:rPr lang="de-DE" sz="1600" dirty="0" smtClean="0"/>
              <a:t>, </a:t>
            </a:r>
            <a:r>
              <a:rPr lang="de-DE" sz="1600" dirty="0" err="1" smtClean="0"/>
              <a:t>connection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MU/MML/MT, INFORMATION)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589C"/>
                </a:solidFill>
              </a:rPr>
              <a:t>‚First light‘ </a:t>
            </a:r>
            <a:r>
              <a:rPr lang="de-DE" sz="2000" dirty="0" err="1" smtClean="0">
                <a:solidFill>
                  <a:srgbClr val="00589C"/>
                </a:solidFill>
              </a:rPr>
              <a:t>projects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Why</a:t>
            </a:r>
            <a:r>
              <a:rPr lang="de-DE" sz="1600" dirty="0" smtClean="0"/>
              <a:t> </a:t>
            </a:r>
            <a:r>
              <a:rPr lang="de-DE" sz="1600" dirty="0" err="1" smtClean="0"/>
              <a:t>wait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POF4?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3-4 FTE </a:t>
            </a:r>
            <a:r>
              <a:rPr lang="de-DE" sz="1600" dirty="0" err="1" smtClean="0"/>
              <a:t>size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projects</a:t>
            </a:r>
            <a:r>
              <a:rPr lang="de-DE" sz="1600" dirty="0" smtClean="0"/>
              <a:t> </a:t>
            </a:r>
            <a:r>
              <a:rPr lang="de-DE" sz="1600" dirty="0" err="1" smtClean="0"/>
              <a:t>possibly</a:t>
            </a:r>
            <a:r>
              <a:rPr lang="de-DE" sz="1600" dirty="0" smtClean="0"/>
              <a:t> </a:t>
            </a:r>
            <a:r>
              <a:rPr lang="de-DE" sz="1600" dirty="0" err="1" smtClean="0"/>
              <a:t>financed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/>
              <a:t> </a:t>
            </a:r>
            <a:r>
              <a:rPr lang="de-DE" sz="1600" dirty="0" smtClean="0"/>
              <a:t>additional </a:t>
            </a:r>
            <a:r>
              <a:rPr lang="de-DE" sz="1600" dirty="0" err="1" smtClean="0"/>
              <a:t>resources</a:t>
            </a:r>
            <a:endParaRPr lang="de-DE" sz="1600" dirty="0" smtClean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Proposals</a:t>
            </a:r>
            <a:r>
              <a:rPr lang="de-DE" sz="1600" dirty="0"/>
              <a:t>!</a:t>
            </a:r>
            <a:endParaRPr lang="de-DE" sz="1600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589C"/>
                </a:solidFill>
              </a:rPr>
              <a:t>Pilote </a:t>
            </a:r>
            <a:r>
              <a:rPr lang="de-DE" sz="2000" dirty="0" err="1" smtClean="0">
                <a:solidFill>
                  <a:srgbClr val="00589C"/>
                </a:solidFill>
              </a:rPr>
              <a:t>project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within</a:t>
            </a:r>
            <a:r>
              <a:rPr lang="de-DE" sz="2000" dirty="0" smtClean="0">
                <a:solidFill>
                  <a:srgbClr val="00589C"/>
                </a:solidFill>
              </a:rPr>
              <a:t> Helmholtz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Draw Experience </a:t>
            </a:r>
            <a:r>
              <a:rPr lang="de-DE" sz="1600" dirty="0" err="1" smtClean="0"/>
              <a:t>from</a:t>
            </a:r>
            <a:r>
              <a:rPr lang="de-DE" sz="1600" dirty="0" smtClean="0"/>
              <a:t> ARD/DTS, </a:t>
            </a:r>
            <a:r>
              <a:rPr lang="de-DE" sz="1600" dirty="0" err="1" smtClean="0"/>
              <a:t>connect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Incubator-Process</a:t>
            </a:r>
            <a:r>
              <a:rPr lang="de-DE" sz="1600" dirty="0" smtClean="0"/>
              <a:t> 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42950"/>
          </a:xfrm>
        </p:spPr>
        <p:txBody>
          <a:bodyPr/>
          <a:lstStyle/>
          <a:p>
            <a:r>
              <a:rPr lang="de-DE" dirty="0" err="1" smtClean="0"/>
              <a:t>Bringing</a:t>
            </a:r>
            <a:r>
              <a:rPr lang="de-DE" dirty="0" smtClean="0"/>
              <a:t> DMA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478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58200" cy="51845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589C"/>
                </a:solidFill>
              </a:rPr>
              <a:t>fosters research in MATTER by digital methods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</a:t>
            </a:r>
            <a:r>
              <a:rPr lang="en-US" sz="1600" dirty="0" smtClean="0"/>
              <a:t>ew methods arise from the needs of researchers in MATTER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new </a:t>
            </a:r>
            <a:r>
              <a:rPr lang="en-US" sz="1600" dirty="0"/>
              <a:t>methods </a:t>
            </a:r>
            <a:r>
              <a:rPr lang="en-US" sz="1600" dirty="0" smtClean="0"/>
              <a:t>are created by world-leading scientists in MATTER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/>
              <a:t>n</a:t>
            </a:r>
            <a:r>
              <a:rPr lang="de-DE" sz="1600" dirty="0" err="1" smtClean="0"/>
              <a:t>ew</a:t>
            </a:r>
            <a:r>
              <a:rPr lang="de-DE" sz="1600" dirty="0" smtClean="0"/>
              <a:t> </a:t>
            </a:r>
            <a:r>
              <a:rPr lang="de-DE" sz="1600" dirty="0" err="1" smtClean="0"/>
              <a:t>methods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adapted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research</a:t>
            </a:r>
            <a:r>
              <a:rPr lang="de-DE" sz="1600" dirty="0" smtClean="0"/>
              <a:t> in MATTER, </a:t>
            </a:r>
            <a:r>
              <a:rPr lang="de-DE" sz="1600" dirty="0" err="1" smtClean="0"/>
              <a:t>giving</a:t>
            </a:r>
            <a:r>
              <a:rPr lang="de-DE" sz="1600" dirty="0" smtClean="0"/>
              <a:t>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insights</a:t>
            </a:r>
            <a:endParaRPr lang="de-DE" sz="1600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589C"/>
                </a:solidFill>
              </a:rPr>
              <a:t>brings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together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domain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scientists</a:t>
            </a:r>
            <a:r>
              <a:rPr lang="de-DE" sz="2000" dirty="0" smtClean="0">
                <a:solidFill>
                  <a:srgbClr val="00589C"/>
                </a:solidFill>
              </a:rPr>
              <a:t>, </a:t>
            </a:r>
            <a:r>
              <a:rPr lang="de-DE" sz="2000" dirty="0" err="1" smtClean="0">
                <a:solidFill>
                  <a:srgbClr val="00589C"/>
                </a:solidFill>
              </a:rPr>
              <a:t>method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scientists</a:t>
            </a:r>
            <a:r>
              <a:rPr lang="de-DE" sz="2000" dirty="0" smtClean="0">
                <a:solidFill>
                  <a:srgbClr val="00589C"/>
                </a:solidFill>
              </a:rPr>
              <a:t> &amp; IT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cross</a:t>
            </a:r>
            <a:r>
              <a:rPr lang="de-DE" sz="1600" dirty="0" smtClean="0"/>
              <a:t>-department, </a:t>
            </a:r>
            <a:r>
              <a:rPr lang="de-DE" sz="1600" dirty="0" err="1" smtClean="0"/>
              <a:t>cross</a:t>
            </a:r>
            <a:r>
              <a:rPr lang="de-DE" sz="1600" dirty="0" smtClean="0"/>
              <a:t>-domain, </a:t>
            </a:r>
            <a:r>
              <a:rPr lang="de-DE" sz="1600" dirty="0" err="1" smtClean="0"/>
              <a:t>cross-disciplinary</a:t>
            </a:r>
            <a:r>
              <a:rPr lang="de-DE" sz="1600" dirty="0" smtClean="0"/>
              <a:t> </a:t>
            </a:r>
            <a:r>
              <a:rPr lang="de-DE" sz="1600" dirty="0" err="1" smtClean="0"/>
              <a:t>effort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endParaRPr lang="de-DE" sz="1600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589C"/>
                </a:solidFill>
              </a:rPr>
              <a:t>fosters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exchange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of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knowledge</a:t>
            </a:r>
            <a:r>
              <a:rPr lang="de-DE" sz="2000" dirty="0" smtClean="0">
                <a:solidFill>
                  <a:srgbClr val="00589C"/>
                </a:solidFill>
              </a:rPr>
              <a:t>, </a:t>
            </a:r>
            <a:r>
              <a:rPr lang="de-DE" sz="2000" dirty="0" err="1" smtClean="0">
                <a:solidFill>
                  <a:srgbClr val="00589C"/>
                </a:solidFill>
              </a:rPr>
              <a:t>methods</a:t>
            </a:r>
            <a:r>
              <a:rPr lang="de-DE" sz="2000" dirty="0" smtClean="0">
                <a:solidFill>
                  <a:srgbClr val="00589C"/>
                </a:solidFill>
              </a:rPr>
              <a:t> &amp; </a:t>
            </a:r>
            <a:r>
              <a:rPr lang="de-DE" sz="2000" dirty="0" err="1" smtClean="0">
                <a:solidFill>
                  <a:srgbClr val="00589C"/>
                </a:solidFill>
              </a:rPr>
              <a:t>solutions</a:t>
            </a:r>
            <a:endParaRPr lang="de-DE" sz="2000" dirty="0" smtClean="0">
              <a:solidFill>
                <a:srgbClr val="00589C"/>
              </a:solidFill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/>
              <a:t>w</a:t>
            </a:r>
            <a:r>
              <a:rPr lang="de-DE" sz="1600" dirty="0" err="1" smtClean="0"/>
              <a:t>ithin</a:t>
            </a:r>
            <a:r>
              <a:rPr lang="de-DE" sz="1600" dirty="0" smtClean="0"/>
              <a:t> MATTER (</a:t>
            </a:r>
            <a:r>
              <a:rPr lang="de-DE" sz="1600" dirty="0" err="1" smtClean="0"/>
              <a:t>cross</a:t>
            </a:r>
            <a:r>
              <a:rPr lang="de-DE" sz="1600" dirty="0" smtClean="0"/>
              <a:t>-programme </a:t>
            </a:r>
            <a:r>
              <a:rPr lang="de-DE" sz="1600" dirty="0" err="1" smtClean="0"/>
              <a:t>activity</a:t>
            </a:r>
            <a:r>
              <a:rPr lang="de-DE" sz="1600" dirty="0" smtClean="0"/>
              <a:t>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/>
              <a:t>w</a:t>
            </a:r>
            <a:r>
              <a:rPr lang="de-DE" sz="1600" dirty="0" err="1" smtClean="0"/>
              <a:t>ith</a:t>
            </a:r>
            <a:r>
              <a:rPr lang="de-DE" sz="1600" dirty="0" smtClean="0"/>
              <a:t> FB INFORMATION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within</a:t>
            </a:r>
            <a:r>
              <a:rPr lang="de-DE" sz="1600" dirty="0" smtClean="0"/>
              <a:t> Helmholtz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/>
              <a:t>n</a:t>
            </a:r>
            <a:r>
              <a:rPr lang="de-DE" sz="1600" dirty="0" err="1" smtClean="0"/>
              <a:t>ationally</a:t>
            </a:r>
            <a:r>
              <a:rPr lang="de-DE" sz="1600" dirty="0" smtClean="0"/>
              <a:t> &amp; </a:t>
            </a:r>
            <a:r>
              <a:rPr lang="de-DE" sz="1600" dirty="0" err="1" smtClean="0"/>
              <a:t>internationally</a:t>
            </a:r>
            <a:endParaRPr lang="de-DE" sz="16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742950"/>
          </a:xfrm>
        </p:spPr>
        <p:txBody>
          <a:bodyPr/>
          <a:lstStyle/>
          <a:p>
            <a:r>
              <a:rPr lang="de-DE" dirty="0" smtClean="0"/>
              <a:t>Data Management &amp; Analysis (DMA)</a:t>
            </a:r>
            <a:br>
              <a:rPr lang="de-DE" dirty="0" smtClean="0"/>
            </a:br>
            <a:r>
              <a:rPr lang="de-DE" sz="1600" dirty="0" smtClean="0"/>
              <a:t>A </a:t>
            </a:r>
            <a:r>
              <a:rPr lang="de-DE" sz="1600" dirty="0" err="1" smtClean="0"/>
              <a:t>new</a:t>
            </a:r>
            <a:r>
              <a:rPr lang="de-DE" sz="1600" dirty="0"/>
              <a:t> </a:t>
            </a:r>
            <a:r>
              <a:rPr lang="de-DE" sz="1600" dirty="0" smtClean="0"/>
              <a:t>Topic in MT, a </a:t>
            </a:r>
            <a:r>
              <a:rPr lang="de-DE" sz="1600" dirty="0" err="1" smtClean="0"/>
              <a:t>cross</a:t>
            </a:r>
            <a:r>
              <a:rPr lang="de-DE" sz="1600" dirty="0" smtClean="0"/>
              <a:t>-programme </a:t>
            </a:r>
            <a:r>
              <a:rPr lang="de-DE" sz="1600" dirty="0" err="1" smtClean="0"/>
              <a:t>activity</a:t>
            </a:r>
            <a:r>
              <a:rPr lang="de-DE" sz="1600" dirty="0" smtClean="0"/>
              <a:t> in MATTER, a </a:t>
            </a:r>
            <a:r>
              <a:rPr lang="de-DE" sz="1600" dirty="0" err="1" smtClean="0"/>
              <a:t>role</a:t>
            </a:r>
            <a:r>
              <a:rPr lang="de-DE" sz="1600" dirty="0" smtClean="0"/>
              <a:t> </a:t>
            </a:r>
            <a:r>
              <a:rPr lang="de-DE" sz="1600" dirty="0" err="1" smtClean="0"/>
              <a:t>model</a:t>
            </a:r>
            <a:r>
              <a:rPr lang="de-DE" sz="1600" dirty="0" smtClean="0"/>
              <a:t> in Helmholtz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577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458200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List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current</a:t>
            </a:r>
            <a:r>
              <a:rPr lang="de-DE" sz="1600" dirty="0" smtClean="0"/>
              <a:t> </a:t>
            </a:r>
            <a:r>
              <a:rPr lang="de-DE" sz="1600" dirty="0" err="1" smtClean="0"/>
              <a:t>subjects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common</a:t>
            </a:r>
            <a:r>
              <a:rPr lang="de-DE" sz="1600" dirty="0" smtClean="0"/>
              <a:t> </a:t>
            </a:r>
            <a:r>
              <a:rPr lang="de-DE" sz="1600" dirty="0" err="1" smtClean="0"/>
              <a:t>interest</a:t>
            </a:r>
            <a:r>
              <a:rPr lang="de-DE" sz="1600" dirty="0" smtClean="0"/>
              <a:t> in DMA </a:t>
            </a:r>
            <a:r>
              <a:rPr lang="de-DE" sz="1600" dirty="0" err="1" smtClean="0"/>
              <a:t>sent</a:t>
            </a:r>
            <a:r>
              <a:rPr lang="de-DE" sz="1600" dirty="0" smtClean="0"/>
              <a:t> </a:t>
            </a:r>
            <a:r>
              <a:rPr lang="de-DE" sz="1600" dirty="0" err="1" smtClean="0"/>
              <a:t>around</a:t>
            </a:r>
            <a:r>
              <a:rPr lang="de-DE" sz="1600" dirty="0" smtClean="0"/>
              <a:t>, </a:t>
            </a:r>
            <a:r>
              <a:rPr lang="de-DE" sz="1600" dirty="0" err="1" smtClean="0"/>
              <a:t>feedback</a:t>
            </a:r>
            <a:r>
              <a:rPr lang="de-DE" sz="1600" dirty="0" smtClean="0"/>
              <a:t> in end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July</a:t>
            </a:r>
            <a:r>
              <a:rPr lang="de-DE" sz="1600" dirty="0" smtClean="0"/>
              <a:t>, </a:t>
            </a:r>
            <a:r>
              <a:rPr lang="de-DE" sz="1600" dirty="0" err="1" smtClean="0"/>
              <a:t>answer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FZJ (Neutrons) </a:t>
            </a:r>
            <a:r>
              <a:rPr lang="de-DE" sz="1600" dirty="0" err="1" smtClean="0"/>
              <a:t>already</a:t>
            </a:r>
            <a:r>
              <a:rPr lang="de-DE" sz="1600" dirty="0" smtClean="0"/>
              <a:t> </a:t>
            </a:r>
            <a:r>
              <a:rPr lang="de-DE" sz="1600" dirty="0" err="1" smtClean="0"/>
              <a:t>received</a:t>
            </a:r>
            <a:endParaRPr lang="de-DE" sz="1600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sz="16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List also </a:t>
            </a:r>
            <a:r>
              <a:rPr lang="de-DE" sz="1600" dirty="0" err="1" smtClean="0"/>
              <a:t>includes</a:t>
            </a:r>
            <a:r>
              <a:rPr lang="de-DE" sz="1600" dirty="0" smtClean="0"/>
              <a:t> potential </a:t>
            </a:r>
            <a:r>
              <a:rPr lang="de-DE" sz="1600" dirty="0" err="1" smtClean="0"/>
              <a:t>contacts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certain</a:t>
            </a:r>
            <a:r>
              <a:rPr lang="de-DE" sz="1600" dirty="0"/>
              <a:t> </a:t>
            </a:r>
            <a:r>
              <a:rPr lang="de-DE" sz="1600" dirty="0" err="1" smtClean="0"/>
              <a:t>areas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interest</a:t>
            </a:r>
            <a:r>
              <a:rPr lang="de-DE" sz="1600" dirty="0" smtClean="0"/>
              <a:t> at </a:t>
            </a:r>
            <a:r>
              <a:rPr lang="de-DE" sz="1600" dirty="0" err="1" smtClean="0"/>
              <a:t>centers</a:t>
            </a:r>
            <a:endParaRPr lang="de-DE" sz="1600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sz="16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In parallel </a:t>
            </a:r>
            <a:r>
              <a:rPr lang="de-DE" sz="1600" dirty="0" err="1" smtClean="0"/>
              <a:t>visits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all </a:t>
            </a:r>
            <a:r>
              <a:rPr lang="de-DE" sz="1600" dirty="0" err="1" smtClean="0"/>
              <a:t>centers</a:t>
            </a:r>
            <a:r>
              <a:rPr lang="de-DE" sz="1600" dirty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identify</a:t>
            </a:r>
            <a:r>
              <a:rPr lang="de-DE" sz="1600" dirty="0" smtClean="0"/>
              <a:t> </a:t>
            </a:r>
            <a:r>
              <a:rPr lang="de-DE" sz="1600" dirty="0" err="1" smtClean="0"/>
              <a:t>key</a:t>
            </a:r>
            <a:r>
              <a:rPr lang="de-DE" sz="1600" dirty="0" smtClean="0"/>
              <a:t> </a:t>
            </a:r>
            <a:r>
              <a:rPr lang="de-DE" sz="1600" dirty="0" err="1" smtClean="0"/>
              <a:t>people</a:t>
            </a:r>
            <a:r>
              <a:rPr lang="de-DE" sz="1600" dirty="0" smtClean="0"/>
              <a:t> (</a:t>
            </a:r>
            <a:r>
              <a:rPr lang="de-DE" sz="1600" dirty="0" err="1" smtClean="0"/>
              <a:t>visited</a:t>
            </a:r>
            <a:r>
              <a:rPr lang="de-DE" sz="1600" dirty="0" smtClean="0"/>
              <a:t> DESY in end </a:t>
            </a:r>
            <a:r>
              <a:rPr lang="de-DE" sz="1600" dirty="0" err="1" smtClean="0"/>
              <a:t>of</a:t>
            </a:r>
            <a:r>
              <a:rPr lang="de-DE" sz="1600" dirty="0" smtClean="0"/>
              <a:t> June, </a:t>
            </a:r>
            <a:r>
              <a:rPr lang="de-DE" sz="1600" dirty="0" err="1" smtClean="0"/>
              <a:t>going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GSI </a:t>
            </a:r>
            <a:r>
              <a:rPr lang="de-DE" sz="1600" dirty="0" err="1" smtClean="0"/>
              <a:t>tomorrow</a:t>
            </a:r>
            <a:r>
              <a:rPr lang="de-DE" sz="1600" dirty="0"/>
              <a:t>)</a:t>
            </a:r>
            <a:endParaRPr lang="de-DE" sz="1600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42950"/>
          </a:xfrm>
        </p:spPr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221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links und rechts 5"/>
          <p:cNvSpPr/>
          <p:nvPr/>
        </p:nvSpPr>
        <p:spPr bwMode="auto">
          <a:xfrm>
            <a:off x="467544" y="4653136"/>
            <a:ext cx="3960440" cy="1008112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smtClean="0"/>
              <a:t>Data Management &amp; Analysis in Matter &amp; HGF</a:t>
            </a:r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397330403"/>
              </p:ext>
            </p:extLst>
          </p:nvPr>
        </p:nvGraphicFramePr>
        <p:xfrm>
          <a:off x="179512" y="1124744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feil nach links und rechts 7"/>
          <p:cNvSpPr/>
          <p:nvPr/>
        </p:nvSpPr>
        <p:spPr bwMode="auto">
          <a:xfrm rot="20847488">
            <a:off x="2930699" y="4385107"/>
            <a:ext cx="2320271" cy="392042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9" name="Pfeil nach links und rechts 8"/>
          <p:cNvSpPr/>
          <p:nvPr/>
        </p:nvSpPr>
        <p:spPr bwMode="auto">
          <a:xfrm rot="16200000">
            <a:off x="475538" y="3060966"/>
            <a:ext cx="3256375" cy="392042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95536" y="5949280"/>
            <a:ext cx="8496944" cy="7429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2400" kern="0" dirty="0" smtClean="0"/>
              <a:t>DMA a </a:t>
            </a:r>
            <a:r>
              <a:rPr lang="de-DE" sz="2400" kern="0" dirty="0" err="1" smtClean="0">
                <a:solidFill>
                  <a:srgbClr val="FF0000"/>
                </a:solidFill>
              </a:rPr>
              <a:t>cross</a:t>
            </a:r>
            <a:r>
              <a:rPr lang="de-DE" sz="2400" kern="0" dirty="0" smtClean="0">
                <a:solidFill>
                  <a:srgbClr val="FF0000"/>
                </a:solidFill>
              </a:rPr>
              <a:t>-programme </a:t>
            </a:r>
            <a:r>
              <a:rPr lang="de-DE" sz="2400" kern="0" dirty="0" err="1" smtClean="0">
                <a:solidFill>
                  <a:srgbClr val="FF0000"/>
                </a:solidFill>
              </a:rPr>
              <a:t>activity</a:t>
            </a:r>
            <a:r>
              <a:rPr lang="de-DE" sz="2400" kern="0" dirty="0" smtClean="0"/>
              <a:t> in MT (ARD,DTS)</a:t>
            </a:r>
            <a:endParaRPr lang="de-DE" sz="2400" kern="0" dirty="0"/>
          </a:p>
        </p:txBody>
      </p:sp>
      <p:sp>
        <p:nvSpPr>
          <p:cNvPr id="11" name="Pfeil nach links und rechts 10"/>
          <p:cNvSpPr/>
          <p:nvPr/>
        </p:nvSpPr>
        <p:spPr bwMode="auto">
          <a:xfrm rot="16200000">
            <a:off x="619555" y="2664922"/>
            <a:ext cx="4048463" cy="392042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DMA</a:t>
            </a:r>
            <a:endParaRPr lang="de-DE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097961606"/>
              </p:ext>
            </p:extLst>
          </p:nvPr>
        </p:nvGraphicFramePr>
        <p:xfrm>
          <a:off x="755576" y="332656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2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58200" cy="46053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Development </a:t>
            </a:r>
            <a:r>
              <a:rPr lang="en-US" sz="1800" dirty="0"/>
              <a:t>of big data management systems and infrastructures for the outstanding large scale facilities within Matter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Development of special systems for the extreme big data ingest and transport from detectors and sensors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Development and adaption of new technologies within/to Matter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Adaption of identification systems and access rights management according to standard solutions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Adaption of new resource provisioning models to Matter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Developments  for the </a:t>
            </a:r>
            <a:r>
              <a:rPr lang="en-US" sz="1800" dirty="0" err="1"/>
              <a:t>organisation</a:t>
            </a:r>
            <a:r>
              <a:rPr lang="en-US" sz="1800" dirty="0"/>
              <a:t> of facilities like </a:t>
            </a:r>
            <a:r>
              <a:rPr lang="en-US" sz="1800" dirty="0" smtClean="0"/>
              <a:t>proposal systems </a:t>
            </a:r>
            <a:r>
              <a:rPr lang="en-US" sz="1800" dirty="0"/>
              <a:t>etc.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Intelligent user interfaces and scientific gateways for the large facilities in Matter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Development of Open Access/Open Data strategies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Data formats (Open data formats, standardization, meta data)</a:t>
            </a:r>
            <a:endParaRPr lang="de-DE" sz="18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smtClean="0"/>
              <a:t>The Matter Information </a:t>
            </a:r>
            <a:r>
              <a:rPr lang="de-DE" dirty="0" err="1" smtClean="0"/>
              <a:t>Fabric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err="1" smtClean="0"/>
              <a:t>Digitalization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large-</a:t>
            </a:r>
            <a:r>
              <a:rPr lang="de-DE" sz="1600" dirty="0" err="1" smtClean="0"/>
              <a:t>scale</a:t>
            </a:r>
            <a:r>
              <a:rPr lang="de-DE" sz="1600" dirty="0" smtClean="0"/>
              <a:t> </a:t>
            </a:r>
            <a:r>
              <a:rPr lang="de-DE" sz="1600" dirty="0" err="1" smtClean="0"/>
              <a:t>facilities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850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smtClean="0"/>
              <a:t>The Matter Information </a:t>
            </a:r>
            <a:r>
              <a:rPr lang="de-DE" dirty="0" err="1" smtClean="0"/>
              <a:t>Fabric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err="1" smtClean="0"/>
              <a:t>Digitalization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large-</a:t>
            </a:r>
            <a:r>
              <a:rPr lang="de-DE" sz="1600" dirty="0" err="1" smtClean="0"/>
              <a:t>scale</a:t>
            </a:r>
            <a:r>
              <a:rPr lang="de-DE" sz="1600" dirty="0" smtClean="0"/>
              <a:t> </a:t>
            </a:r>
            <a:r>
              <a:rPr lang="de-DE" sz="1600" dirty="0" err="1" smtClean="0"/>
              <a:t>facilities</a:t>
            </a:r>
            <a:endParaRPr lang="de-DE" sz="16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58200" cy="46053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Development </a:t>
            </a:r>
            <a:r>
              <a:rPr lang="en-US" sz="1800" dirty="0"/>
              <a:t>of big data management systems and infrastructures for the outstanding large scale facilities within Matter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Development of special systems for the extreme big data ingest and transport from detectors and sensors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Development and adaption of new technologies within/to Matter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Adaption of identification systems and access rights management according to standard solutions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Adaption of new resource provisioning models to Matter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Developments  for the </a:t>
            </a:r>
            <a:r>
              <a:rPr lang="en-US" sz="1800" dirty="0" err="1"/>
              <a:t>organisation</a:t>
            </a:r>
            <a:r>
              <a:rPr lang="en-US" sz="1800" dirty="0"/>
              <a:t> of facilities like </a:t>
            </a:r>
            <a:r>
              <a:rPr lang="en-US" sz="1800" dirty="0" smtClean="0"/>
              <a:t>proposal systems </a:t>
            </a:r>
            <a:r>
              <a:rPr lang="en-US" sz="1800" dirty="0"/>
              <a:t>etc.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Intelligent user interfaces and scientific gateways for the large facilities in Matter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Development of Open Access/Open Data strategies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Data formats (Open data formats, standardization, meta data)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342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27" y="1204660"/>
            <a:ext cx="1933421" cy="14500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1: Data </a:t>
            </a:r>
            <a:r>
              <a:rPr lang="de-DE" dirty="0" err="1" smtClean="0"/>
              <a:t>Ingest</a:t>
            </a:r>
            <a:endParaRPr lang="de-DE" dirty="0"/>
          </a:p>
        </p:txBody>
      </p:sp>
      <p:pic>
        <p:nvPicPr>
          <p:cNvPr id="6" name="Picture 8" descr="regen_stef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2"/>
          <a:stretch/>
        </p:blipFill>
        <p:spPr bwMode="auto">
          <a:xfrm>
            <a:off x="7123705" y="1196752"/>
            <a:ext cx="2128815" cy="14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desy.de/sites2009/site_www-desy/content/e410/e123090/e159186/Henry_Chapman-3204_g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6" r="11063"/>
          <a:stretch/>
        </p:blipFill>
        <p:spPr bwMode="auto">
          <a:xfrm>
            <a:off x="5401427" y="1196755"/>
            <a:ext cx="1722279" cy="14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17500" y="3046090"/>
            <a:ext cx="4974580" cy="23271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de-DE" sz="1800" dirty="0" smtClean="0">
                <a:solidFill>
                  <a:srgbClr val="00589C"/>
                </a:solidFill>
              </a:rPr>
              <a:t>Data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589C"/>
                </a:solidFill>
              </a:rPr>
              <a:t>f</a:t>
            </a:r>
            <a:r>
              <a:rPr lang="de-DE" sz="1800" dirty="0" err="1" smtClean="0">
                <a:solidFill>
                  <a:srgbClr val="00589C"/>
                </a:solidFill>
              </a:rPr>
              <a:t>rom</a:t>
            </a:r>
            <a:r>
              <a:rPr lang="de-DE" sz="1800" dirty="0" smtClean="0">
                <a:solidFill>
                  <a:srgbClr val="00589C"/>
                </a:solidFill>
              </a:rPr>
              <a:t> a large </a:t>
            </a:r>
            <a:r>
              <a:rPr lang="de-DE" sz="1800" dirty="0" err="1" smtClean="0">
                <a:solidFill>
                  <a:srgbClr val="00589C"/>
                </a:solidFill>
              </a:rPr>
              <a:t>variety</a:t>
            </a:r>
            <a:r>
              <a:rPr lang="de-DE" sz="1800" dirty="0" smtClean="0">
                <a:solidFill>
                  <a:srgbClr val="00589C"/>
                </a:solidFill>
              </a:rPr>
              <a:t> </a:t>
            </a:r>
            <a:r>
              <a:rPr lang="de-DE" sz="1800" dirty="0" err="1" smtClean="0">
                <a:solidFill>
                  <a:srgbClr val="00589C"/>
                </a:solidFill>
              </a:rPr>
              <a:t>of</a:t>
            </a:r>
            <a:r>
              <a:rPr lang="de-DE" sz="1800" dirty="0" smtClean="0">
                <a:solidFill>
                  <a:srgbClr val="00589C"/>
                </a:solidFill>
              </a:rPr>
              <a:t> </a:t>
            </a:r>
            <a:r>
              <a:rPr lang="de-DE" sz="1800" dirty="0" err="1" smtClean="0">
                <a:solidFill>
                  <a:srgbClr val="00589C"/>
                </a:solidFill>
              </a:rPr>
              <a:t>source</a:t>
            </a:r>
            <a:endParaRPr lang="de-DE" sz="1800" dirty="0" smtClean="0">
              <a:solidFill>
                <a:srgbClr val="00589C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589C"/>
                </a:solidFill>
              </a:rPr>
              <a:t>o</a:t>
            </a:r>
            <a:r>
              <a:rPr lang="de-DE" sz="1800" dirty="0" err="1" smtClean="0">
                <a:solidFill>
                  <a:srgbClr val="00589C"/>
                </a:solidFill>
              </a:rPr>
              <a:t>f</a:t>
            </a:r>
            <a:r>
              <a:rPr lang="de-DE" sz="1800" dirty="0" smtClean="0">
                <a:solidFill>
                  <a:srgbClr val="00589C"/>
                </a:solidFill>
              </a:rPr>
              <a:t> </a:t>
            </a:r>
            <a:r>
              <a:rPr lang="de-DE" sz="1800" dirty="0" err="1" smtClean="0">
                <a:solidFill>
                  <a:srgbClr val="00589C"/>
                </a:solidFill>
              </a:rPr>
              <a:t>varying</a:t>
            </a:r>
            <a:r>
              <a:rPr lang="de-DE" sz="1800" dirty="0" smtClean="0">
                <a:solidFill>
                  <a:srgbClr val="00589C"/>
                </a:solidFill>
              </a:rPr>
              <a:t> rate (</a:t>
            </a:r>
            <a:r>
              <a:rPr lang="de-DE" sz="1800" dirty="0" err="1" smtClean="0">
                <a:solidFill>
                  <a:srgbClr val="00589C"/>
                </a:solidFill>
              </a:rPr>
              <a:t>streaming</a:t>
            </a:r>
            <a:r>
              <a:rPr lang="de-DE" sz="1800" dirty="0" smtClean="0">
                <a:solidFill>
                  <a:srgbClr val="00589C"/>
                </a:solidFill>
              </a:rPr>
              <a:t>, </a:t>
            </a:r>
            <a:r>
              <a:rPr lang="de-DE" sz="1800" dirty="0" err="1" smtClean="0">
                <a:solidFill>
                  <a:srgbClr val="00589C"/>
                </a:solidFill>
              </a:rPr>
              <a:t>event</a:t>
            </a:r>
            <a:r>
              <a:rPr lang="de-DE" sz="1800" dirty="0" smtClean="0">
                <a:solidFill>
                  <a:srgbClr val="00589C"/>
                </a:solidFill>
              </a:rPr>
              <a:t>, </a:t>
            </a:r>
            <a:r>
              <a:rPr lang="de-DE" sz="1800" dirty="0" err="1" smtClean="0">
                <a:solidFill>
                  <a:srgbClr val="00589C"/>
                </a:solidFill>
              </a:rPr>
              <a:t>slow</a:t>
            </a:r>
            <a:r>
              <a:rPr lang="de-DE" sz="1800" dirty="0" smtClean="0">
                <a:solidFill>
                  <a:srgbClr val="00589C"/>
                </a:solidFill>
              </a:rPr>
              <a:t>/fast)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00589C"/>
                </a:solidFill>
              </a:rPr>
              <a:t>of</a:t>
            </a:r>
            <a:r>
              <a:rPr lang="de-DE" sz="1800" dirty="0" smtClean="0">
                <a:solidFill>
                  <a:srgbClr val="00589C"/>
                </a:solidFill>
              </a:rPr>
              <a:t> </a:t>
            </a:r>
            <a:r>
              <a:rPr lang="de-DE" sz="1800" dirty="0" err="1" smtClean="0">
                <a:solidFill>
                  <a:srgbClr val="00589C"/>
                </a:solidFill>
              </a:rPr>
              <a:t>varying</a:t>
            </a:r>
            <a:r>
              <a:rPr lang="de-DE" sz="1800" dirty="0" smtClean="0">
                <a:solidFill>
                  <a:srgbClr val="00589C"/>
                </a:solidFill>
              </a:rPr>
              <a:t> </a:t>
            </a:r>
            <a:r>
              <a:rPr lang="de-DE" sz="1800" dirty="0" err="1" smtClean="0">
                <a:solidFill>
                  <a:srgbClr val="00589C"/>
                </a:solidFill>
              </a:rPr>
              <a:t>volume</a:t>
            </a:r>
            <a:endParaRPr lang="de-DE" sz="1800" dirty="0" smtClean="0">
              <a:solidFill>
                <a:srgbClr val="00589C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589C"/>
                </a:solidFill>
              </a:rPr>
              <a:t>o</a:t>
            </a:r>
            <a:r>
              <a:rPr lang="de-DE" sz="1800" dirty="0" err="1" smtClean="0">
                <a:solidFill>
                  <a:srgbClr val="00589C"/>
                </a:solidFill>
              </a:rPr>
              <a:t>f</a:t>
            </a:r>
            <a:r>
              <a:rPr lang="de-DE" sz="1800" dirty="0" smtClean="0">
                <a:solidFill>
                  <a:srgbClr val="00589C"/>
                </a:solidFill>
              </a:rPr>
              <a:t> </a:t>
            </a:r>
            <a:r>
              <a:rPr lang="de-DE" sz="1800" dirty="0" err="1" smtClean="0">
                <a:solidFill>
                  <a:srgbClr val="00589C"/>
                </a:solidFill>
              </a:rPr>
              <a:t>varying</a:t>
            </a:r>
            <a:r>
              <a:rPr lang="de-DE" sz="1800" dirty="0" smtClean="0">
                <a:solidFill>
                  <a:srgbClr val="00589C"/>
                </a:solidFill>
              </a:rPr>
              <a:t> </a:t>
            </a:r>
            <a:r>
              <a:rPr lang="de-DE" sz="1800" dirty="0" err="1" smtClean="0">
                <a:solidFill>
                  <a:srgbClr val="00589C"/>
                </a:solidFill>
              </a:rPr>
              <a:t>priority</a:t>
            </a:r>
            <a:endParaRPr lang="de-DE" sz="1800" dirty="0" smtClean="0">
              <a:solidFill>
                <a:srgbClr val="00589C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589C"/>
                </a:solidFill>
              </a:rPr>
              <a:t>…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rgbClr val="00589C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5502344" y="3284984"/>
            <a:ext cx="2742063" cy="504056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2700" algn="ctr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Particle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Physics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5502344" y="3897052"/>
            <a:ext cx="2742064" cy="504056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Astro-</a:t>
            </a: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particle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Physics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5505335" y="4509120"/>
            <a:ext cx="2739071" cy="504056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2700" algn="ctr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smtClean="0">
                <a:solidFill>
                  <a:schemeClr val="bg1"/>
                </a:solidFill>
                <a:latin typeface="Arial" pitchFamily="34" charset="0"/>
              </a:rPr>
              <a:t>Photon Science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3"/>
          <a:stretch/>
        </p:blipFill>
        <p:spPr>
          <a:xfrm>
            <a:off x="-71181" y="1196756"/>
            <a:ext cx="1656184" cy="14579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02" y="1196756"/>
            <a:ext cx="2186695" cy="145796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-8286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72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97241" y="1556792"/>
            <a:ext cx="8458200" cy="46053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Strong Integration of Modeling, Simulation, Experiment &amp; Analysis in a single, digital loop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Development and application of state-of-the-art methods for forward and inverse problems (e.g. Machine learning in Imaging, Simulations)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Development and application of algorithms &amp; techniques for in-situ, </a:t>
            </a:r>
            <a:r>
              <a:rPr lang="en-US" dirty="0" err="1"/>
              <a:t>realtime</a:t>
            </a:r>
            <a:r>
              <a:rPr lang="en-US" dirty="0"/>
              <a:t> analysis of data at high rates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Development and application of algorithms &amp; techniques for data reduction and treatment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Development of digital workflows specific to applications in Matter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Adaption of generic  and existing  data mining tools  for applications in Matter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Development of Visualization tools/analysis tools for Matter specific applications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smtClean="0"/>
              <a:t>The Digital Scientific </a:t>
            </a:r>
            <a:r>
              <a:rPr lang="de-DE" dirty="0" err="1" smtClean="0"/>
              <a:t>Method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/>
              <a:t>Analysis, Modeling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Algorithmic</a:t>
            </a:r>
            <a:r>
              <a:rPr lang="de-DE" sz="1600" dirty="0" smtClean="0"/>
              <a:t> Development </a:t>
            </a:r>
            <a:r>
              <a:rPr lang="de-DE" sz="1600" dirty="0" err="1" smtClean="0"/>
              <a:t>rooted</a:t>
            </a:r>
            <a:r>
              <a:rPr lang="de-DE" sz="1600" dirty="0" smtClean="0"/>
              <a:t> </a:t>
            </a:r>
            <a:r>
              <a:rPr lang="de-DE" sz="1600" dirty="0" err="1" smtClean="0"/>
              <a:t>within</a:t>
            </a:r>
            <a:r>
              <a:rPr lang="de-DE" sz="1600" dirty="0" smtClean="0"/>
              <a:t> Research in Matter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659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2950"/>
          </a:xfrm>
        </p:spPr>
        <p:txBody>
          <a:bodyPr/>
          <a:lstStyle/>
          <a:p>
            <a:r>
              <a:rPr lang="de-DE" dirty="0" err="1" smtClean="0"/>
              <a:t>Toolsets</a:t>
            </a:r>
            <a:r>
              <a:rPr lang="de-DE" dirty="0" smtClean="0"/>
              <a:t> vs. Frameworks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-8286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4" y="836712"/>
            <a:ext cx="8734464" cy="4511660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2" y="4186375"/>
            <a:ext cx="3778270" cy="226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" name="Inhaltsplatzhalter 2"/>
          <p:cNvSpPr>
            <a:spLocks noGrp="1"/>
          </p:cNvSpPr>
          <p:nvPr>
            <p:ph idx="1"/>
          </p:nvPr>
        </p:nvSpPr>
        <p:spPr>
          <a:xfrm>
            <a:off x="241048" y="2389530"/>
            <a:ext cx="2983367" cy="16669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589C"/>
                </a:solidFill>
              </a:rPr>
              <a:t>Track </a:t>
            </a:r>
            <a:r>
              <a:rPr lang="de-DE" sz="1800" dirty="0" err="1" smtClean="0">
                <a:solidFill>
                  <a:srgbClr val="00589C"/>
                </a:solidFill>
              </a:rPr>
              <a:t>finding</a:t>
            </a:r>
            <a:endParaRPr lang="de-DE" sz="1800" dirty="0" smtClean="0">
              <a:solidFill>
                <a:srgbClr val="00589C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589C"/>
                </a:solidFill>
              </a:rPr>
              <a:t>Monte Carlo </a:t>
            </a:r>
            <a:r>
              <a:rPr lang="de-DE" sz="1800" dirty="0" err="1" smtClean="0">
                <a:solidFill>
                  <a:srgbClr val="00589C"/>
                </a:solidFill>
              </a:rPr>
              <a:t>validation</a:t>
            </a:r>
            <a:endParaRPr lang="de-DE" sz="1800" dirty="0" smtClean="0">
              <a:solidFill>
                <a:srgbClr val="00589C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589C"/>
                </a:solidFill>
              </a:rPr>
              <a:t>Event </a:t>
            </a:r>
            <a:r>
              <a:rPr lang="de-DE" sz="1800" dirty="0" err="1" smtClean="0">
                <a:solidFill>
                  <a:srgbClr val="00589C"/>
                </a:solidFill>
              </a:rPr>
              <a:t>displays</a:t>
            </a:r>
            <a:endParaRPr lang="de-DE" sz="1800" dirty="0" smtClean="0">
              <a:solidFill>
                <a:srgbClr val="00589C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589C"/>
                </a:solidFill>
              </a:rPr>
              <a:t>….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rgbClr val="00589C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 bwMode="auto">
          <a:xfrm>
            <a:off x="6210832" y="5517232"/>
            <a:ext cx="2742063" cy="1022319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2700" algn="ctr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</a:rPr>
              <a:t>Collaboration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 vs.</a:t>
            </a:r>
          </a:p>
          <a:p>
            <a:pPr marL="0" marR="0" indent="12700" algn="ctr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>
                <a:solidFill>
                  <a:schemeClr val="bg1"/>
                </a:solidFill>
                <a:latin typeface="Arial" pitchFamily="34" charset="0"/>
              </a:rPr>
              <a:t>Facility vs.</a:t>
            </a:r>
          </a:p>
          <a:p>
            <a:pPr marL="0" marR="0" indent="12700" algn="ctr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Single User View</a:t>
            </a:r>
          </a:p>
        </p:txBody>
      </p:sp>
    </p:spTree>
    <p:extLst>
      <p:ext uri="{BB962C8B-B14F-4D97-AF65-F5344CB8AC3E}">
        <p14:creationId xmlns:p14="http://schemas.microsoft.com/office/powerpoint/2010/main" val="27187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lie FB Schlüsseltechnologien">
  <a:themeElements>
    <a:clrScheme name="1_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Office PowerPoint</Application>
  <PresentationFormat>Bildschirmpräsentation (4:3)</PresentationFormat>
  <Paragraphs>191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Titelfolie</vt:lpstr>
      <vt:lpstr>1_Folie FB Schlüsseltechnologien</vt:lpstr>
      <vt:lpstr>Data Management &amp; Analysis in MATTER</vt:lpstr>
      <vt:lpstr>Data Management &amp; Analysis (DMA) A new Topic in MT, a cross-programme activity in MATTER, a role model in Helmholtz</vt:lpstr>
      <vt:lpstr>Data Management &amp; Analysis in Matter &amp; HGF</vt:lpstr>
      <vt:lpstr>Overview of DMA</vt:lpstr>
      <vt:lpstr>The Matter Information Fabric Digitalization of large-scale facilities</vt:lpstr>
      <vt:lpstr>The Matter Information Fabric Digitalization of large-scale facilities</vt:lpstr>
      <vt:lpstr>Example 1: Data Ingest</vt:lpstr>
      <vt:lpstr>The Digital Scientific Method Analysis, Modeling and Algorithmic Development rooted within Research in Matter</vt:lpstr>
      <vt:lpstr>Toolsets vs. Frameworks</vt:lpstr>
      <vt:lpstr>The Digital Scientific Method Analysis, Modeling and Algorithmic Development rooted within Research in Matter</vt:lpstr>
      <vt:lpstr>Example 2: Real time 3D+X Tomography</vt:lpstr>
      <vt:lpstr>The Digital Experiment &amp; Machine Analysis, Modeling and Algorithmic Development rooted within Research in Matter</vt:lpstr>
      <vt:lpstr>The Digital Experiment &amp; Machine Analysis, Modeling and Algorithmic Development rooted within Research in Matter</vt:lpstr>
      <vt:lpstr>Example 3: Start to End Simulations</vt:lpstr>
      <vt:lpstr>Topic DMA and Programme P1 in INFORMATION</vt:lpstr>
      <vt:lpstr>Topic DMA and Programme P1 in INFORMATION</vt:lpstr>
      <vt:lpstr>DMA &amp; INFORMATION P1</vt:lpstr>
      <vt:lpstr>Bringing DMA to life</vt:lpstr>
      <vt:lpstr>Bringing DMA to life</vt:lpstr>
      <vt:lpstr>Status of current activities</vt:lpstr>
    </vt:vector>
  </TitlesOfParts>
  <Company>DESY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Guelzow, Volker</dc:creator>
  <cp:lastModifiedBy>Bussmann, Dr. Michael (FWKT) - 4167</cp:lastModifiedBy>
  <cp:revision>256</cp:revision>
  <dcterms:created xsi:type="dcterms:W3CDTF">2014-01-02T10:49:56Z</dcterms:created>
  <dcterms:modified xsi:type="dcterms:W3CDTF">2017-07-10T09:02:25Z</dcterms:modified>
</cp:coreProperties>
</file>