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79" r:id="rId2"/>
    <p:sldId id="309" r:id="rId3"/>
    <p:sldId id="307" r:id="rId4"/>
    <p:sldId id="306" r:id="rId5"/>
    <p:sldId id="30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22" autoAdjust="0"/>
    <p:restoredTop sz="94660"/>
  </p:normalViewPr>
  <p:slideViewPr>
    <p:cSldViewPr snapToGrid="0" showGuides="1">
      <p:cViewPr>
        <p:scale>
          <a:sx n="110" d="100"/>
          <a:sy n="110" d="100"/>
        </p:scale>
        <p:origin x="-132" y="-234"/>
      </p:cViewPr>
      <p:guideLst>
        <p:guide orient="horz" pos="1275"/>
        <p:guide orient="horz" pos="3725"/>
        <p:guide pos="3727"/>
        <p:guide pos="3953"/>
        <p:guide pos="7287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4" d="100"/>
          <a:sy n="74" d="100"/>
        </p:scale>
        <p:origin x="352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13.07.2017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13.07.2017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4"/>
            <a:ext cx="8101013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3"/>
            <a:ext cx="10944224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828675"/>
            <a:ext cx="10944224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9" y="1196976"/>
            <a:ext cx="5292723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8" y="1196976"/>
            <a:ext cx="52927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7" y="2024063"/>
            <a:ext cx="52927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9" y="2024063"/>
            <a:ext cx="5292724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024064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 userDrawn="1"/>
        </p:nvSpPr>
        <p:spPr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 userDrawn="1"/>
        </p:nvSpPr>
        <p:spPr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SASE1</a:t>
            </a:r>
            <a:r>
              <a:rPr lang="en-US" sz="900" baseline="0" dirty="0" smtClean="0"/>
              <a:t> – </a:t>
            </a:r>
            <a:r>
              <a:rPr lang="en-US" sz="900" baseline="0" dirty="0" err="1" smtClean="0"/>
              <a:t>Karabo</a:t>
            </a:r>
            <a:r>
              <a:rPr lang="en-US" sz="900" baseline="0" dirty="0" smtClean="0"/>
              <a:t> Control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03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1809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SASE1 - </a:t>
            </a:r>
            <a:r>
              <a:rPr lang="en-GB" dirty="0" err="1" smtClean="0"/>
              <a:t>Karabo</a:t>
            </a:r>
            <a:r>
              <a:rPr lang="en-GB" dirty="0" smtClean="0"/>
              <a:t> Control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Sandor </a:t>
            </a:r>
            <a:r>
              <a:rPr lang="en-GB" dirty="0" err="1" smtClean="0"/>
              <a:t>Brockhauser</a:t>
            </a:r>
            <a:endParaRPr lang="en-GB" dirty="0"/>
          </a:p>
          <a:p>
            <a:r>
              <a:rPr lang="en-GB" dirty="0" smtClean="0"/>
              <a:t>CAS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Schenefeld</a:t>
            </a:r>
            <a:r>
              <a:rPr lang="en-GB" dirty="0" smtClean="0"/>
              <a:t>, </a:t>
            </a:r>
            <a:r>
              <a:rPr lang="en-GB" dirty="0" smtClean="0"/>
              <a:t>14</a:t>
            </a:r>
            <a:r>
              <a:rPr lang="en-GB" dirty="0" smtClean="0"/>
              <a:t>/07/2016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9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2.1.11 (</a:t>
            </a:r>
            <a:r>
              <a:rPr lang="en-US" dirty="0" smtClean="0"/>
              <a:t>May 18) </a:t>
            </a:r>
            <a:r>
              <a:rPr lang="en-US" dirty="0" smtClean="0"/>
              <a:t>to 2.1.12 (June 8)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3079" y="1362974"/>
            <a:ext cx="3631721" cy="455046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03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7788" indent="-18097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/>
              <a:t>GUI: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Close ALL scenes and macros when the project closes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Always allow scenes and macros to be closed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>
                <a:solidFill>
                  <a:srgbClr val="C00000"/>
                </a:solidFill>
              </a:rPr>
              <a:t>Fix: Only display check mark next to active device configuration in project tree</a:t>
            </a:r>
            <a:r>
              <a:rPr lang="en-US" sz="900" dirty="0">
                <a:solidFill>
                  <a:srgbClr val="C00000"/>
                </a:solidFill>
              </a:rPr>
              <a:t/>
            </a:r>
            <a:br>
              <a:rPr lang="en-US" sz="900" dirty="0">
                <a:solidFill>
                  <a:srgbClr val="C00000"/>
                </a:solidFill>
              </a:rPr>
            </a:br>
            <a:r>
              <a:rPr lang="en-US" sz="900" dirty="0"/>
              <a:t>Make sure min/max values are min&lt;max (#16087)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>
                <a:solidFill>
                  <a:srgbClr val="C00000"/>
                </a:solidFill>
              </a:rPr>
              <a:t>Fix: Update device status in navigation panel correctly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Code: Clean up navigation panel data model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Fix: Don't show a message box when opening from DB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Fix: Don't resize scene views when not intended.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Search filter for navigation panel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Add a "Revert Changes" action for scenes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>
                <a:solidFill>
                  <a:srgbClr val="C00000"/>
                </a:solidFill>
              </a:rPr>
              <a:t>Booleans can use </a:t>
            </a:r>
            <a:r>
              <a:rPr lang="en-US" sz="900" dirty="0" err="1">
                <a:solidFill>
                  <a:srgbClr val="C00000"/>
                </a:solidFill>
              </a:rPr>
              <a:t>trendline</a:t>
            </a:r>
            <a:r>
              <a:rPr lang="en-US" sz="900" dirty="0">
                <a:solidFill>
                  <a:srgbClr val="C00000"/>
                </a:solidFill>
              </a:rPr>
              <a:t> now in </a:t>
            </a:r>
            <a:r>
              <a:rPr lang="en-US" sz="900" dirty="0" err="1">
                <a:solidFill>
                  <a:srgbClr val="C00000"/>
                </a:solidFill>
              </a:rPr>
              <a:t>gui</a:t>
            </a:r>
            <a:r>
              <a:rPr lang="en-US" sz="900" dirty="0">
                <a:solidFill>
                  <a:srgbClr val="C00000"/>
                </a:solidFill>
              </a:rPr>
              <a:t/>
            </a:r>
            <a:br>
              <a:rPr lang="en-US" sz="900" dirty="0">
                <a:solidFill>
                  <a:srgbClr val="C00000"/>
                </a:solidFill>
              </a:rPr>
            </a:br>
            <a:r>
              <a:rPr lang="en-US" sz="900" dirty="0"/>
              <a:t>Enable duplication of scenes by resetting the UUID (#17195, #17083)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Fix </a:t>
            </a:r>
            <a:r>
              <a:rPr lang="en-US" sz="900" dirty="0" err="1"/>
              <a:t>valueChanged</a:t>
            </a:r>
            <a:r>
              <a:rPr lang="en-US" sz="900" dirty="0"/>
              <a:t> in </a:t>
            </a:r>
            <a:r>
              <a:rPr lang="en-US" sz="900" dirty="0" err="1"/>
              <a:t>displayimageelement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Fix a race condition with schema injection and the GUI (#16852, #16826)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Grayed out alarm acknowledge buttons not clickable anymore (#17202)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>
                <a:solidFill>
                  <a:srgbClr val="C00000"/>
                </a:solidFill>
              </a:rPr>
              <a:t>Remove alarm/warn labels correctly whenever the device is in normal state again (#17332, #17336)</a:t>
            </a:r>
            <a:endParaRPr lang="en-US" sz="900" dirty="0" smtClean="0">
              <a:solidFill>
                <a:srgbClr val="C0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267200" y="1362974"/>
            <a:ext cx="3631721" cy="455046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03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7788" indent="-18097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/>
              <a:t>ML: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>
                <a:solidFill>
                  <a:srgbClr val="C00000"/>
                </a:solidFill>
              </a:rPr>
              <a:t>Fix dropping of broker messages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>
                <a:solidFill>
                  <a:srgbClr val="C00000"/>
                </a:solidFill>
              </a:rPr>
              <a:t>Speed up message consumption</a:t>
            </a:r>
            <a:r>
              <a:rPr lang="en-US" sz="900" dirty="0">
                <a:solidFill>
                  <a:srgbClr val="C00000"/>
                </a:solidFill>
              </a:rPr>
              <a:t/>
            </a:r>
            <a:br>
              <a:rPr lang="en-US" sz="900" dirty="0">
                <a:solidFill>
                  <a:srgbClr val="C00000"/>
                </a:solidFill>
              </a:rPr>
            </a:br>
            <a:r>
              <a:rPr lang="en-US" sz="900" dirty="0"/>
              <a:t>Fix: Assure proxies unregister when owning device dies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Show proxies nicely in </a:t>
            </a:r>
            <a:r>
              <a:rPr lang="en-US" sz="900" dirty="0" err="1"/>
              <a:t>iKarabo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Fix that node elements of ML devices do not raise an exception in the validator (#17203)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Fix: Make logging work in </a:t>
            </a:r>
            <a:r>
              <a:rPr lang="en-US" sz="900" dirty="0" err="1"/>
              <a:t>onInitialization</a:t>
            </a:r>
            <a:endParaRPr lang="en-US" sz="9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232476" y="1362974"/>
            <a:ext cx="3631721" cy="455046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03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7788" indent="-18097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/>
              <a:t>Framework: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>
                <a:solidFill>
                  <a:srgbClr val="C00000"/>
                </a:solidFill>
              </a:rPr>
              <a:t>Performance: Don't let GUI greedily subscribe to pipeline outputs</a:t>
            </a:r>
            <a:r>
              <a:rPr lang="en-US" sz="900" dirty="0">
                <a:solidFill>
                  <a:srgbClr val="C00000"/>
                </a:solidFill>
              </a:rPr>
              <a:t/>
            </a:r>
            <a:br>
              <a:rPr lang="en-US" sz="900" dirty="0">
                <a:solidFill>
                  <a:srgbClr val="C00000"/>
                </a:solidFill>
              </a:rPr>
            </a:br>
            <a:r>
              <a:rPr lang="en-US" sz="900" dirty="0" smtClean="0"/>
              <a:t>Fix </a:t>
            </a:r>
            <a:r>
              <a:rPr lang="en-US" sz="900" dirty="0"/>
              <a:t>unit tests for hostnames with dots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>
                <a:solidFill>
                  <a:srgbClr val="C00000"/>
                </a:solidFill>
              </a:rPr>
              <a:t>Fix data logging problems concerning the initial configuration (#16835)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Integrate AGIPD SQUAD changes (!1647)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Allow PEP 440 pre-release tags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>
                <a:solidFill>
                  <a:srgbClr val="C00000"/>
                </a:solidFill>
              </a:rPr>
              <a:t>Use </a:t>
            </a:r>
            <a:r>
              <a:rPr lang="en-US" sz="900" dirty="0" err="1">
                <a:solidFill>
                  <a:srgbClr val="C00000"/>
                </a:solidFill>
              </a:rPr>
              <a:t>daemontools</a:t>
            </a:r>
            <a:r>
              <a:rPr lang="en-US" sz="900" dirty="0">
                <a:solidFill>
                  <a:srgbClr val="C00000"/>
                </a:solidFill>
              </a:rPr>
              <a:t> to manage </a:t>
            </a:r>
            <a:r>
              <a:rPr lang="en-US" sz="900" dirty="0" err="1">
                <a:solidFill>
                  <a:srgbClr val="C00000"/>
                </a:solidFill>
              </a:rPr>
              <a:t>Karabo</a:t>
            </a:r>
            <a:r>
              <a:rPr lang="en-US" sz="900" dirty="0">
                <a:solidFill>
                  <a:srgbClr val="C00000"/>
                </a:solidFill>
              </a:rPr>
              <a:t> server processes</a:t>
            </a:r>
            <a:r>
              <a:rPr lang="en-US" sz="900" dirty="0">
                <a:solidFill>
                  <a:srgbClr val="C00000"/>
                </a:solidFill>
              </a:rPr>
              <a:t/>
            </a:r>
            <a:br>
              <a:rPr lang="en-US" sz="900" dirty="0">
                <a:solidFill>
                  <a:srgbClr val="C00000"/>
                </a:solidFill>
              </a:rPr>
            </a:br>
            <a:r>
              <a:rPr lang="en-US" sz="900" dirty="0" smtClean="0"/>
              <a:t>Fix </a:t>
            </a:r>
            <a:r>
              <a:rPr lang="en-US" sz="900" dirty="0"/>
              <a:t>writing scenes after UUID reset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Improve schema retrieval of </a:t>
            </a:r>
            <a:r>
              <a:rPr lang="en-US" sz="900" dirty="0" err="1"/>
              <a:t>DataLogger</a:t>
            </a:r>
            <a:r>
              <a:rPr lang="en-US" sz="900" dirty="0"/>
              <a:t> (fully </a:t>
            </a:r>
            <a:r>
              <a:rPr lang="en-US" sz="900" dirty="0" err="1"/>
              <a:t>async</a:t>
            </a:r>
            <a:r>
              <a:rPr lang="en-US" sz="900" dirty="0"/>
              <a:t> now)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Fix the Python integration tests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Deployment: Make sip relocatable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>
                <a:solidFill>
                  <a:srgbClr val="C00000"/>
                </a:solidFill>
              </a:rPr>
              <a:t>Kill bound API process if device server dies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Add set/get/has </a:t>
            </a:r>
            <a:r>
              <a:rPr lang="en-US" sz="900" dirty="0" err="1"/>
              <a:t>DaqDataType</a:t>
            </a:r>
            <a:r>
              <a:rPr lang="en-US" sz="900" dirty="0"/>
              <a:t> to the bound API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>
                <a:solidFill>
                  <a:srgbClr val="C00000"/>
                </a:solidFill>
              </a:rPr>
              <a:t>Add </a:t>
            </a:r>
            <a:r>
              <a:rPr lang="en-US" sz="900" dirty="0" err="1">
                <a:solidFill>
                  <a:srgbClr val="C00000"/>
                </a:solidFill>
              </a:rPr>
              <a:t>commandline</a:t>
            </a:r>
            <a:r>
              <a:rPr lang="en-US" sz="900" dirty="0">
                <a:solidFill>
                  <a:srgbClr val="C00000"/>
                </a:solidFill>
              </a:rPr>
              <a:t> tools for killing and </a:t>
            </a:r>
            <a:r>
              <a:rPr lang="en-US" sz="900" dirty="0" err="1">
                <a:solidFill>
                  <a:srgbClr val="C00000"/>
                </a:solidFill>
              </a:rPr>
              <a:t>removeing</a:t>
            </a:r>
            <a:r>
              <a:rPr lang="en-US" sz="900" dirty="0">
                <a:solidFill>
                  <a:srgbClr val="C00000"/>
                </a:solidFill>
              </a:rPr>
              <a:t> device servers</a:t>
            </a:r>
            <a:r>
              <a:rPr lang="en-US" sz="900" dirty="0">
                <a:solidFill>
                  <a:srgbClr val="C00000"/>
                </a:solidFill>
              </a:rPr>
              <a:t/>
            </a:r>
            <a:br>
              <a:rPr lang="en-US" sz="900" dirty="0">
                <a:solidFill>
                  <a:srgbClr val="C00000"/>
                </a:solidFill>
              </a:rPr>
            </a:br>
            <a:r>
              <a:rPr lang="en-US" sz="900" dirty="0"/>
              <a:t>Add a server control webserver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Deployment: Add </a:t>
            </a:r>
            <a:r>
              <a:rPr lang="en-US" sz="900" dirty="0" err="1"/>
              <a:t>libquadmath</a:t>
            </a:r>
            <a:r>
              <a:rPr lang="en-US" sz="900" dirty="0"/>
              <a:t> to </a:t>
            </a:r>
            <a:r>
              <a:rPr lang="en-US" sz="900" dirty="0" err="1"/>
              <a:t>Karabo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/>
              <a:t>Add interlock unit tests for state behavior</a:t>
            </a:r>
            <a:r>
              <a:rPr lang="en-US" sz="900" dirty="0"/>
              <a:t/>
            </a:r>
            <a:br>
              <a:rPr lang="en-US" sz="900" dirty="0"/>
            </a:br>
            <a:r>
              <a:rPr lang="en-US" sz="900" dirty="0">
                <a:solidFill>
                  <a:srgbClr val="C00000"/>
                </a:solidFill>
              </a:rPr>
              <a:t>Make sure python device server gets killed </a:t>
            </a:r>
            <a:r>
              <a:rPr lang="en-US" sz="900" dirty="0" smtClean="0">
                <a:solidFill>
                  <a:srgbClr val="C00000"/>
                </a:solidFill>
              </a:rPr>
              <a:t>properly</a:t>
            </a:r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en-US" sz="900" dirty="0">
                <a:solidFill>
                  <a:srgbClr val="00B050"/>
                </a:solidFill>
              </a:rPr>
              <a:t>Debug: Monitor and archive </a:t>
            </a:r>
            <a:r>
              <a:rPr lang="en-US" sz="900" dirty="0" err="1">
                <a:solidFill>
                  <a:srgbClr val="00B050"/>
                </a:solidFill>
              </a:rPr>
              <a:t>GuiServerDevice</a:t>
            </a:r>
            <a:r>
              <a:rPr lang="en-US" sz="900" dirty="0">
                <a:solidFill>
                  <a:srgbClr val="00B050"/>
                </a:solidFill>
              </a:rPr>
              <a:t> performance by default.</a:t>
            </a:r>
            <a:br>
              <a:rPr lang="en-US" sz="900" dirty="0">
                <a:solidFill>
                  <a:srgbClr val="00B050"/>
                </a:solidFill>
              </a:rPr>
            </a:br>
            <a:r>
              <a:rPr lang="en-US" sz="900" dirty="0">
                <a:solidFill>
                  <a:srgbClr val="00B050"/>
                </a:solidFill>
              </a:rPr>
              <a:t>Debug: Add process id to logs and </a:t>
            </a:r>
            <a:r>
              <a:rPr lang="en-US" sz="900" dirty="0" err="1">
                <a:solidFill>
                  <a:srgbClr val="00B050"/>
                </a:solidFill>
              </a:rPr>
              <a:t>expectedParameters</a:t>
            </a:r>
            <a:r>
              <a:rPr lang="en-US" sz="900" dirty="0">
                <a:solidFill>
                  <a:srgbClr val="00B050"/>
                </a:solidFill>
              </a:rPr>
              <a:t> (bound Python and C++)</a:t>
            </a:r>
            <a:br>
              <a:rPr lang="en-US" sz="900" dirty="0">
                <a:solidFill>
                  <a:srgbClr val="00B050"/>
                </a:solidFill>
              </a:rPr>
            </a:br>
            <a:r>
              <a:rPr lang="en-US" sz="900" dirty="0"/>
              <a:t/>
            </a:r>
            <a:br>
              <a:rPr lang="en-US" sz="900" dirty="0"/>
            </a:br>
            <a:endParaRPr lang="en-US" sz="900" dirty="0" smtClean="0"/>
          </a:p>
        </p:txBody>
      </p:sp>
    </p:spTree>
    <p:extLst>
      <p:ext uri="{BB962C8B-B14F-4D97-AF65-F5344CB8AC3E}">
        <p14:creationId xmlns:p14="http://schemas.microsoft.com/office/powerpoint/2010/main" val="917219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729" y="0"/>
            <a:ext cx="961696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6136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towards the Planned 2.1.13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079" y="1362974"/>
            <a:ext cx="3631721" cy="4550465"/>
          </a:xfrm>
        </p:spPr>
        <p:txBody>
          <a:bodyPr/>
          <a:lstStyle/>
          <a:p>
            <a:r>
              <a:rPr lang="en-US" sz="900" b="1" dirty="0" smtClean="0"/>
              <a:t>CORE FIXES:</a:t>
            </a:r>
            <a:r>
              <a:rPr lang="en-US" sz="900" b="1" dirty="0"/>
              <a:t/>
            </a:r>
            <a:br>
              <a:rPr lang="en-US" sz="900" b="1" dirty="0"/>
            </a:br>
            <a:r>
              <a:rPr lang="en-US" sz="900" dirty="0" smtClean="0">
                <a:solidFill>
                  <a:srgbClr val="C00000"/>
                </a:solidFill>
              </a:rPr>
              <a:t>Fix </a:t>
            </a:r>
            <a:r>
              <a:rPr lang="en-US" sz="900" dirty="0">
                <a:solidFill>
                  <a:srgbClr val="C00000"/>
                </a:solidFill>
              </a:rPr>
              <a:t>the </a:t>
            </a:r>
            <a:r>
              <a:rPr lang="en-US" sz="900" dirty="0" err="1">
                <a:solidFill>
                  <a:srgbClr val="C00000"/>
                </a:solidFill>
              </a:rPr>
              <a:t>eXistDB</a:t>
            </a:r>
            <a:r>
              <a:rPr lang="en-US" sz="900" dirty="0">
                <a:solidFill>
                  <a:srgbClr val="C00000"/>
                </a:solidFill>
              </a:rPr>
              <a:t> installation</a:t>
            </a:r>
          </a:p>
          <a:p>
            <a:pPr marL="357187" lvl="1" indent="0">
              <a:buNone/>
            </a:pPr>
            <a:r>
              <a:rPr lang="en-US" sz="900" dirty="0"/>
              <a:t>Fix </a:t>
            </a:r>
            <a:r>
              <a:rPr lang="en-US" sz="900" dirty="0" err="1"/>
              <a:t>karabo.project_db</a:t>
            </a:r>
            <a:r>
              <a:rPr lang="en-US" sz="900" dirty="0"/>
              <a:t> unit tests</a:t>
            </a:r>
          </a:p>
          <a:p>
            <a:pPr marL="357187" lvl="1" indent="0">
              <a:buNone/>
            </a:pPr>
            <a:r>
              <a:rPr lang="en-US" sz="900" dirty="0"/>
              <a:t>Merge branch '</a:t>
            </a:r>
            <a:r>
              <a:rPr lang="en-US" sz="900" dirty="0" err="1"/>
              <a:t>updateTimeClasses</a:t>
            </a:r>
            <a:r>
              <a:rPr lang="en-US" sz="900" dirty="0"/>
              <a:t>' into 'master'</a:t>
            </a:r>
          </a:p>
          <a:p>
            <a:pPr marL="357187" lvl="1" indent="0">
              <a:buNone/>
            </a:pPr>
            <a:r>
              <a:rPr lang="en-US" sz="900" dirty="0">
                <a:solidFill>
                  <a:srgbClr val="C00000"/>
                </a:solidFill>
              </a:rPr>
              <a:t>Merge branch 'fix/webserver' into 'master' to support </a:t>
            </a:r>
            <a:r>
              <a:rPr lang="en-US" sz="900" dirty="0" err="1">
                <a:solidFill>
                  <a:srgbClr val="C00000"/>
                </a:solidFill>
              </a:rPr>
              <a:t>daemontools</a:t>
            </a:r>
            <a:endParaRPr lang="en-US" sz="900" dirty="0">
              <a:solidFill>
                <a:srgbClr val="C00000"/>
              </a:solidFill>
            </a:endParaRPr>
          </a:p>
          <a:p>
            <a:pPr marL="357187" lvl="1" indent="0">
              <a:buNone/>
            </a:pPr>
            <a:r>
              <a:rPr lang="en-US" sz="900" dirty="0"/>
              <a:t>Only connect ONCE to </a:t>
            </a:r>
            <a:r>
              <a:rPr lang="en-US" sz="900" dirty="0" err="1"/>
              <a:t>device.signalStatusChanged</a:t>
            </a:r>
            <a:r>
              <a:rPr lang="en-US" sz="900" dirty="0"/>
              <a:t/>
            </a:r>
            <a:br>
              <a:rPr lang="en-US" sz="900" dirty="0"/>
            </a:br>
            <a:endParaRPr lang="en-US" sz="900" dirty="0"/>
          </a:p>
          <a:p>
            <a:pPr marL="357187" lvl="1" indent="0">
              <a:buNone/>
            </a:pPr>
            <a:r>
              <a:rPr lang="en-US" sz="900" dirty="0"/>
              <a:t>Fix a rename missed when merging</a:t>
            </a:r>
          </a:p>
          <a:p>
            <a:pPr marL="357187" lvl="1" indent="0">
              <a:buNone/>
            </a:pPr>
            <a:r>
              <a:rPr lang="en-US" sz="900" dirty="0"/>
              <a:t>Added </a:t>
            </a:r>
            <a:r>
              <a:rPr lang="en-US" sz="900" dirty="0" err="1"/>
              <a:t>karabo_deprecated</a:t>
            </a:r>
            <a:r>
              <a:rPr lang="en-US" sz="900" dirty="0"/>
              <a:t> decorator to </a:t>
            </a:r>
            <a:r>
              <a:rPr lang="en-US" sz="900" dirty="0" err="1"/>
              <a:t>karabo.common</a:t>
            </a:r>
            <a:endParaRPr lang="en-US" sz="900" dirty="0"/>
          </a:p>
          <a:p>
            <a:pPr marL="357187" lvl="1" indent="0">
              <a:buNone/>
            </a:pPr>
            <a:r>
              <a:rPr lang="en-US" sz="900" dirty="0" err="1">
                <a:solidFill>
                  <a:srgbClr val="C00000"/>
                </a:solidFill>
              </a:rPr>
              <a:t>NDArray</a:t>
            </a:r>
            <a:r>
              <a:rPr lang="en-US" sz="900" dirty="0">
                <a:solidFill>
                  <a:srgbClr val="C00000"/>
                </a:solidFill>
              </a:rPr>
              <a:t> support for the middle layer</a:t>
            </a:r>
          </a:p>
          <a:p>
            <a:pPr marL="357187" lvl="1" indent="0">
              <a:buNone/>
            </a:pPr>
            <a:r>
              <a:rPr lang="en-US" sz="900" dirty="0"/>
              <a:t>Allow attribute updates to read-only parameters</a:t>
            </a:r>
          </a:p>
          <a:p>
            <a:pPr marL="357187" lvl="1" indent="0">
              <a:buNone/>
            </a:pPr>
            <a:r>
              <a:rPr lang="en-US" sz="900" dirty="0"/>
              <a:t>Stop using the </a:t>
            </a:r>
            <a:r>
              <a:rPr lang="en-US" sz="900" dirty="0" err="1"/>
              <a:t>config</a:t>
            </a:r>
            <a:r>
              <a:rPr lang="en-US" sz="900" dirty="0"/>
              <a:t> shell script for project DB domain</a:t>
            </a:r>
          </a:p>
          <a:p>
            <a:pPr marL="357187" lvl="1" indent="0">
              <a:buNone/>
            </a:pPr>
            <a:r>
              <a:rPr lang="en-US" sz="900" dirty="0"/>
              <a:t>Merge branch 'fix/</a:t>
            </a:r>
            <a:r>
              <a:rPr lang="en-US" sz="900" dirty="0" err="1"/>
              <a:t>sparkline_index_error</a:t>
            </a:r>
            <a:r>
              <a:rPr lang="en-US" sz="900" dirty="0"/>
              <a:t>' into 'master'</a:t>
            </a:r>
          </a:p>
          <a:p>
            <a:pPr marL="357187" lvl="1" indent="0">
              <a:buNone/>
            </a:pPr>
            <a:r>
              <a:rPr lang="en-US" sz="900" dirty="0"/>
              <a:t>Don't use 2.0.3 for Python package versions</a:t>
            </a:r>
            <a:br>
              <a:rPr lang="en-US" sz="900" dirty="0"/>
            </a:br>
            <a:endParaRPr lang="en-US" sz="900" dirty="0"/>
          </a:p>
          <a:p>
            <a:pPr marL="357187" lvl="1" indent="0">
              <a:buNone/>
            </a:pPr>
            <a:r>
              <a:rPr lang="en-US" sz="900" dirty="0"/>
              <a:t>Merge branch '</a:t>
            </a:r>
            <a:r>
              <a:rPr lang="en-US" sz="900" dirty="0" err="1"/>
              <a:t>limitdecimals</a:t>
            </a:r>
            <a:r>
              <a:rPr lang="en-US" sz="900" dirty="0"/>
              <a:t>' into 'master'</a:t>
            </a:r>
          </a:p>
          <a:p>
            <a:pPr marL="357187" lvl="1" indent="0">
              <a:buNone/>
            </a:pPr>
            <a:r>
              <a:rPr lang="en-US" sz="900" dirty="0">
                <a:solidFill>
                  <a:srgbClr val="C00000"/>
                </a:solidFill>
              </a:rPr>
              <a:t>Fix python device server kill</a:t>
            </a:r>
          </a:p>
          <a:p>
            <a:pPr marL="357187" lvl="1" indent="0">
              <a:buNone/>
            </a:pPr>
            <a:r>
              <a:rPr lang="en-US" sz="900" dirty="0">
                <a:solidFill>
                  <a:srgbClr val="C00000"/>
                </a:solidFill>
              </a:rPr>
              <a:t>Attribute updates are not forwarded to devices</a:t>
            </a:r>
          </a:p>
          <a:p>
            <a:pPr marL="357187" lvl="1" indent="0">
              <a:buNone/>
            </a:pPr>
            <a:r>
              <a:rPr lang="en-US" sz="900" dirty="0"/>
              <a:t>Upgrade to </a:t>
            </a:r>
            <a:r>
              <a:rPr lang="en-US" sz="900" dirty="0" err="1"/>
              <a:t>daemontools</a:t>
            </a:r>
            <a:r>
              <a:rPr lang="en-US" sz="900" dirty="0"/>
              <a:t>-encore</a:t>
            </a:r>
          </a:p>
          <a:p>
            <a:pPr marL="357187" lvl="1" indent="0">
              <a:buNone/>
            </a:pPr>
            <a:r>
              <a:rPr lang="en-US" sz="900" dirty="0"/>
              <a:t>Fix found unprotected access to schema and </a:t>
            </a:r>
            <a:r>
              <a:rPr lang="en-US" sz="900" dirty="0" smtClean="0"/>
              <a:t>configuration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922138" y="1368713"/>
            <a:ext cx="3631721" cy="455046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03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7788" indent="-18097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/>
              <a:t>GUI:</a:t>
            </a:r>
            <a:r>
              <a:rPr lang="en-US" sz="900" dirty="0" smtClean="0"/>
              <a:t/>
            </a:r>
            <a:br>
              <a:rPr lang="en-US" sz="900" dirty="0" smtClean="0"/>
            </a:br>
            <a:r>
              <a:rPr lang="en-US" sz="900" dirty="0" smtClean="0"/>
              <a:t>Several fixes related to alarm feature (icon, tests, high/low combo)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Fix evaluation of </a:t>
            </a:r>
            <a:r>
              <a:rPr lang="en-US" sz="900" dirty="0" err="1" smtClean="0"/>
              <a:t>middlelayer</a:t>
            </a:r>
            <a:r>
              <a:rPr lang="en-US" sz="900" dirty="0" smtClean="0"/>
              <a:t> device alarm handling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Fix evaluation of python device alarm handling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Proper handling of server or device shutdown for alarms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New GUI splash screen</a:t>
            </a:r>
          </a:p>
          <a:p>
            <a:pPr marL="357187" lvl="1" indent="0">
              <a:buFontTx/>
              <a:buNone/>
            </a:pPr>
            <a:r>
              <a:rPr lang="en-US" sz="900" dirty="0" smtClean="0">
                <a:solidFill>
                  <a:srgbClr val="C00000"/>
                </a:solidFill>
              </a:rPr>
              <a:t>Fix GUI </a:t>
            </a:r>
            <a:r>
              <a:rPr lang="en-US" sz="900" dirty="0" err="1" smtClean="0">
                <a:solidFill>
                  <a:srgbClr val="C00000"/>
                </a:solidFill>
              </a:rPr>
              <a:t>segfault</a:t>
            </a:r>
            <a:endParaRPr lang="en-US" sz="900" dirty="0" smtClean="0">
              <a:solidFill>
                <a:srgbClr val="C00000"/>
              </a:solidFill>
            </a:endParaRPr>
          </a:p>
          <a:p>
            <a:pPr marL="357187" lvl="1" indent="0">
              <a:buFontTx/>
              <a:buNone/>
            </a:pPr>
            <a:r>
              <a:rPr lang="en-US" sz="900" dirty="0" smtClean="0"/>
              <a:t>Publish and remove in the </a:t>
            </a:r>
            <a:r>
              <a:rPr lang="en-US" sz="900" dirty="0" err="1" smtClean="0"/>
              <a:t>instanceInfo</a:t>
            </a:r>
            <a:r>
              <a:rPr lang="en-US" sz="900" dirty="0" smtClean="0"/>
              <a:t/>
            </a:r>
            <a:br>
              <a:rPr lang="en-US" sz="900" dirty="0" smtClean="0"/>
            </a:br>
            <a:endParaRPr lang="en-US" sz="900" dirty="0" smtClean="0"/>
          </a:p>
          <a:p>
            <a:pPr marL="357187" lvl="1" indent="0">
              <a:buFontTx/>
              <a:buNone/>
            </a:pPr>
            <a:r>
              <a:rPr lang="en-US" sz="900" dirty="0" smtClean="0"/>
              <a:t>GUI: Allow scenes to have widgets for injected properties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GUI: Improve the error message when scene links are broken</a:t>
            </a:r>
          </a:p>
          <a:p>
            <a:pPr marL="357187" lvl="1" indent="0">
              <a:buFontTx/>
              <a:buNone/>
            </a:pPr>
            <a:r>
              <a:rPr lang="en-US" sz="900" dirty="0" smtClean="0">
                <a:solidFill>
                  <a:srgbClr val="C00000"/>
                </a:solidFill>
              </a:rPr>
              <a:t>Don't bump the model when initializing plot views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GUI: Show the monitoring icon in the project panel too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Change popup widget </a:t>
            </a:r>
            <a:r>
              <a:rPr lang="en-US" sz="900" dirty="0" err="1" smtClean="0"/>
              <a:t>windowsflag</a:t>
            </a:r>
            <a:r>
              <a:rPr lang="en-US" sz="900" dirty="0" smtClean="0"/>
              <a:t> for mac users (but mac is still not supported)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GUI: Add match case and use regular expression option to navigation panel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GUI: Show only one dialog when GUI busy before closing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GUI: Popup flags for expected user experience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GUI: Use list widget to show possible scenes to select from for scene link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GUI: Rearrange the tree widget deck chairs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GUI: Cleanup tree widget items</a:t>
            </a:r>
          </a:p>
          <a:p>
            <a:pPr marL="357187" lvl="1" indent="0">
              <a:buFontTx/>
              <a:buNone/>
            </a:pPr>
            <a:r>
              <a:rPr lang="en-US" sz="900" dirty="0" smtClean="0">
                <a:solidFill>
                  <a:srgbClr val="00B050"/>
                </a:solidFill>
              </a:rPr>
              <a:t>Add network i/o monitoring to the GUI server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Fix of state color field working with non state string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760897" y="1368713"/>
            <a:ext cx="3631721" cy="455046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03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7788" indent="-18097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/>
              <a:t>OTHER FIXES AND IMPROVEMENTS:</a:t>
            </a:r>
            <a:br>
              <a:rPr lang="en-US" sz="900" b="1" dirty="0" smtClean="0"/>
            </a:br>
            <a:r>
              <a:rPr lang="en-US" sz="900" dirty="0" smtClean="0"/>
              <a:t>Make </a:t>
            </a:r>
            <a:r>
              <a:rPr lang="en-US" sz="900" dirty="0" err="1" smtClean="0"/>
              <a:t>SingleBit</a:t>
            </a:r>
            <a:r>
              <a:rPr lang="en-US" sz="900" dirty="0" smtClean="0"/>
              <a:t> match the style of </a:t>
            </a:r>
            <a:r>
              <a:rPr lang="en-US" sz="900" dirty="0" err="1" smtClean="0"/>
              <a:t>ColorBool</a:t>
            </a:r>
            <a:r>
              <a:rPr lang="en-US" sz="900" dirty="0" smtClean="0"/>
              <a:t> widgets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Add the ability to find a node which contains a given string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Save the last configuration directory after saving configuration</a:t>
            </a:r>
            <a:br>
              <a:rPr lang="en-US" sz="900" dirty="0" smtClean="0"/>
            </a:br>
            <a:endParaRPr lang="en-US" sz="900" dirty="0" smtClean="0"/>
          </a:p>
          <a:p>
            <a:pPr marL="357187" lvl="1" indent="0">
              <a:buFontTx/>
              <a:buNone/>
            </a:pPr>
            <a:r>
              <a:rPr lang="en-US" sz="900" dirty="0" smtClean="0"/>
              <a:t>Clean up the installation of </a:t>
            </a:r>
            <a:r>
              <a:rPr lang="en-US" sz="900" dirty="0" err="1" smtClean="0"/>
              <a:t>OpenMQ</a:t>
            </a:r>
            <a:endParaRPr lang="en-US" sz="900" dirty="0" smtClean="0"/>
          </a:p>
          <a:p>
            <a:pPr marL="357187" lvl="1" indent="0">
              <a:buFontTx/>
              <a:buNone/>
            </a:pPr>
            <a:r>
              <a:rPr lang="en-US" sz="900" dirty="0" smtClean="0"/>
              <a:t>Finish removing the </a:t>
            </a:r>
            <a:r>
              <a:rPr lang="en-US" sz="900" dirty="0" err="1" smtClean="0"/>
              <a:t>var</a:t>
            </a:r>
            <a:r>
              <a:rPr lang="en-US" sz="900" dirty="0" smtClean="0"/>
              <a:t>/</a:t>
            </a:r>
            <a:r>
              <a:rPr lang="en-US" sz="900" dirty="0" err="1" smtClean="0"/>
              <a:t>config</a:t>
            </a:r>
            <a:r>
              <a:rPr lang="en-US" sz="900" dirty="0" smtClean="0"/>
              <a:t>/</a:t>
            </a:r>
            <a:r>
              <a:rPr lang="en-US" sz="900" dirty="0" err="1" smtClean="0"/>
              <a:t>config</a:t>
            </a:r>
            <a:r>
              <a:rPr lang="en-US" sz="900" dirty="0" smtClean="0"/>
              <a:t/>
            </a:r>
            <a:br>
              <a:rPr lang="en-US" sz="900" dirty="0" smtClean="0"/>
            </a:br>
            <a:endParaRPr lang="en-US" sz="900" dirty="0" smtClean="0"/>
          </a:p>
          <a:p>
            <a:pPr marL="357187" lvl="1" indent="0">
              <a:buFontTx/>
              <a:buNone/>
            </a:pPr>
            <a:r>
              <a:rPr lang="en-US" sz="900" dirty="0" smtClean="0"/>
              <a:t>Move time ticks processing to the </a:t>
            </a:r>
            <a:r>
              <a:rPr lang="en-US" sz="900" dirty="0" err="1" smtClean="0"/>
              <a:t>DeviceServer</a:t>
            </a:r>
            <a:endParaRPr lang="en-US" sz="900" dirty="0" smtClean="0"/>
          </a:p>
          <a:p>
            <a:pPr marL="357187" lvl="1" indent="0">
              <a:buFontTx/>
              <a:buNone/>
            </a:pPr>
            <a:r>
              <a:rPr lang="en-US" sz="900" dirty="0" smtClean="0"/>
              <a:t>Improve '</a:t>
            </a:r>
            <a:r>
              <a:rPr lang="en-US" sz="900" dirty="0" err="1" smtClean="0"/>
              <a:t>macroserverconfigurable</a:t>
            </a:r>
            <a:r>
              <a:rPr lang="en-US" sz="900" dirty="0" smtClean="0"/>
              <a:t>'</a:t>
            </a:r>
            <a:br>
              <a:rPr lang="en-US" sz="900" dirty="0" smtClean="0"/>
            </a:br>
            <a:endParaRPr lang="en-US" sz="900" dirty="0" smtClean="0"/>
          </a:p>
          <a:p>
            <a:pPr marL="357187" lvl="1" indent="0">
              <a:buFontTx/>
              <a:buNone/>
            </a:pPr>
            <a:r>
              <a:rPr lang="en-US" sz="900" dirty="0" smtClean="0"/>
              <a:t>C++ </a:t>
            </a:r>
            <a:r>
              <a:rPr lang="en-US" sz="900" dirty="0" err="1" smtClean="0"/>
              <a:t>wxternal</a:t>
            </a:r>
            <a:r>
              <a:rPr lang="en-US" sz="900" dirty="0" smtClean="0"/>
              <a:t> updates need actual timestamp with </a:t>
            </a:r>
            <a:r>
              <a:rPr lang="en-US" sz="900" dirty="0" err="1" smtClean="0"/>
              <a:t>trainid</a:t>
            </a:r>
            <a:r>
              <a:rPr lang="en-US" sz="900" dirty="0" smtClean="0"/>
              <a:t>.</a:t>
            </a:r>
            <a:br>
              <a:rPr lang="en-US" sz="900" dirty="0" smtClean="0"/>
            </a:br>
            <a:endParaRPr lang="en-US" sz="900" dirty="0" smtClean="0"/>
          </a:p>
          <a:p>
            <a:pPr marL="357187" lvl="1" indent="0">
              <a:buFontTx/>
              <a:buNone/>
            </a:pPr>
            <a:r>
              <a:rPr lang="en-US" sz="900" dirty="0" smtClean="0"/>
              <a:t>Remove old syntax support for </a:t>
            </a:r>
            <a:r>
              <a:rPr lang="en-US" sz="900" dirty="0" err="1" smtClean="0"/>
              <a:t>waitUntilNew</a:t>
            </a:r>
            <a:r>
              <a:rPr lang="en-US" sz="900" dirty="0" smtClean="0"/>
              <a:t/>
            </a:r>
            <a:br>
              <a:rPr lang="en-US" sz="900" dirty="0" smtClean="0"/>
            </a:br>
            <a:endParaRPr lang="en-US" sz="900" dirty="0" smtClean="0"/>
          </a:p>
          <a:p>
            <a:pPr marL="357187" lvl="1" indent="0">
              <a:buFontTx/>
              <a:buNone/>
            </a:pPr>
            <a:r>
              <a:rPr lang="en-US" sz="900" dirty="0" smtClean="0">
                <a:solidFill>
                  <a:srgbClr val="C00000"/>
                </a:solidFill>
              </a:rPr>
              <a:t>Fix </a:t>
            </a:r>
            <a:r>
              <a:rPr lang="en-US" sz="900" dirty="0" err="1" smtClean="0">
                <a:solidFill>
                  <a:srgbClr val="C00000"/>
                </a:solidFill>
              </a:rPr>
              <a:t>DataLogger</a:t>
            </a:r>
            <a:r>
              <a:rPr lang="en-US" sz="900" dirty="0" smtClean="0">
                <a:solidFill>
                  <a:srgbClr val="C00000"/>
                </a:solidFill>
              </a:rPr>
              <a:t> concerning schema updates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list device id as command line parameter</a:t>
            </a:r>
            <a:br>
              <a:rPr lang="en-US" sz="900" dirty="0" smtClean="0"/>
            </a:br>
            <a:endParaRPr lang="en-US" sz="900" dirty="0" smtClean="0"/>
          </a:p>
          <a:p>
            <a:pPr marL="357187" lvl="1" indent="0">
              <a:buFontTx/>
              <a:buNone/>
            </a:pPr>
            <a:r>
              <a:rPr lang="en-US" sz="900" dirty="0" smtClean="0">
                <a:solidFill>
                  <a:srgbClr val="C00000"/>
                </a:solidFill>
              </a:rPr>
              <a:t>Add </a:t>
            </a:r>
            <a:r>
              <a:rPr lang="en-US" sz="900" dirty="0" err="1" smtClean="0">
                <a:solidFill>
                  <a:srgbClr val="C00000"/>
                </a:solidFill>
              </a:rPr>
              <a:t>asyncConnect</a:t>
            </a:r>
            <a:r>
              <a:rPr lang="en-US" sz="900" dirty="0" smtClean="0">
                <a:solidFill>
                  <a:srgbClr val="C00000"/>
                </a:solidFill>
              </a:rPr>
              <a:t> for C++ to get rid of need to block threads.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Apply configurations loaded from file</a:t>
            </a:r>
            <a:br>
              <a:rPr lang="en-US" sz="900" dirty="0" smtClean="0"/>
            </a:br>
            <a:endParaRPr lang="en-US" sz="900" dirty="0" smtClean="0"/>
          </a:p>
          <a:p>
            <a:pPr marL="357187" lvl="1" indent="0">
              <a:buFontTx/>
              <a:buNone/>
            </a:pPr>
            <a:r>
              <a:rPr lang="en-US" sz="900" dirty="0" smtClean="0"/>
              <a:t>Minor data log issues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Allow </a:t>
            </a:r>
            <a:r>
              <a:rPr lang="en-US" sz="900" dirty="0" err="1" smtClean="0"/>
              <a:t>bind_weak</a:t>
            </a:r>
            <a:r>
              <a:rPr lang="en-US" sz="900" dirty="0" smtClean="0"/>
              <a:t> for </a:t>
            </a:r>
            <a:r>
              <a:rPr lang="en-US" sz="900" dirty="0" err="1" smtClean="0"/>
              <a:t>const</a:t>
            </a:r>
            <a:r>
              <a:rPr lang="en-US" sz="900" dirty="0" smtClean="0"/>
              <a:t> member functions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Support new syntax for queue</a:t>
            </a:r>
            <a:br>
              <a:rPr lang="en-US" sz="900" dirty="0" smtClean="0"/>
            </a:br>
            <a:endParaRPr lang="en-US" sz="900" dirty="0" smtClean="0"/>
          </a:p>
          <a:p>
            <a:pPr marL="357187" lvl="1" indent="0">
              <a:buFontTx/>
              <a:buNone/>
            </a:pPr>
            <a:r>
              <a:rPr lang="en-US" sz="900" dirty="0" smtClean="0">
                <a:solidFill>
                  <a:srgbClr val="C00000"/>
                </a:solidFill>
              </a:rPr>
              <a:t>Support the use of </a:t>
            </a:r>
            <a:r>
              <a:rPr lang="en-US" sz="900" dirty="0" err="1" smtClean="0">
                <a:solidFill>
                  <a:srgbClr val="C00000"/>
                </a:solidFill>
              </a:rPr>
              <a:t>asyncConnect</a:t>
            </a:r>
            <a:r>
              <a:rPr lang="en-US" sz="900" dirty="0" smtClean="0">
                <a:solidFill>
                  <a:srgbClr val="C00000"/>
                </a:solidFill>
              </a:rPr>
              <a:t> in </a:t>
            </a:r>
            <a:r>
              <a:rPr lang="en-US" sz="900" dirty="0" err="1" smtClean="0">
                <a:solidFill>
                  <a:srgbClr val="C00000"/>
                </a:solidFill>
              </a:rPr>
              <a:t>DataLogger</a:t>
            </a:r>
            <a:r>
              <a:rPr lang="en-US" sz="900" dirty="0" smtClean="0"/>
              <a:t/>
            </a:r>
            <a:br>
              <a:rPr lang="en-US" sz="900" dirty="0" smtClean="0"/>
            </a:br>
            <a:endParaRPr lang="en-US" sz="900" dirty="0" smtClean="0"/>
          </a:p>
          <a:p>
            <a:pPr marL="357187" lvl="1" indent="0">
              <a:buFontTx/>
              <a:buNone/>
            </a:pPr>
            <a:r>
              <a:rPr lang="en-US" sz="900" dirty="0" smtClean="0"/>
              <a:t>Add timeout argument to the '</a:t>
            </a:r>
            <a:r>
              <a:rPr lang="en-US" sz="900" dirty="0" err="1" smtClean="0"/>
              <a:t>getAvailableSlots</a:t>
            </a:r>
            <a:r>
              <a:rPr lang="en-US" sz="900" dirty="0" smtClean="0"/>
              <a:t>' call.</a:t>
            </a:r>
            <a:br>
              <a:rPr lang="en-US" sz="900" dirty="0" smtClean="0"/>
            </a:br>
            <a:endParaRPr lang="en-US" sz="900" dirty="0" smtClean="0"/>
          </a:p>
          <a:p>
            <a:pPr marL="357187" lvl="1" indent="0">
              <a:buFontTx/>
              <a:buNone/>
            </a:pPr>
            <a:r>
              <a:rPr lang="en-US" sz="900" dirty="0" smtClean="0">
                <a:solidFill>
                  <a:srgbClr val="C00000"/>
                </a:solidFill>
              </a:rPr>
              <a:t>Fix locking </a:t>
            </a:r>
            <a:r>
              <a:rPr lang="en-US" sz="900" dirty="0" err="1" smtClean="0">
                <a:solidFill>
                  <a:srgbClr val="C00000"/>
                </a:solidFill>
              </a:rPr>
              <a:t>mutex</a:t>
            </a:r>
            <a:r>
              <a:rPr lang="en-US" sz="900" dirty="0" smtClean="0">
                <a:solidFill>
                  <a:srgbClr val="C00000"/>
                </a:solidFill>
              </a:rPr>
              <a:t> twice</a:t>
            </a:r>
          </a:p>
          <a:p>
            <a:pPr marL="357187" lvl="1" indent="0">
              <a:buFontTx/>
              <a:buNone/>
            </a:pPr>
            <a:r>
              <a:rPr lang="en-US" sz="900" dirty="0" smtClean="0"/>
              <a:t>Use an </a:t>
            </a:r>
            <a:r>
              <a:rPr lang="en-US" sz="900" dirty="0" err="1" smtClean="0"/>
              <a:t>Enum</a:t>
            </a:r>
            <a:r>
              <a:rPr lang="en-US" sz="900" dirty="0" smtClean="0"/>
              <a:t> for </a:t>
            </a:r>
            <a:r>
              <a:rPr lang="en-US" sz="900" dirty="0" err="1" smtClean="0"/>
              <a:t>DeviceStatus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324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Priorities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939" y="1721922"/>
            <a:ext cx="10412173" cy="4191517"/>
          </a:xfrm>
        </p:spPr>
        <p:txBody>
          <a:bodyPr/>
          <a:lstStyle/>
          <a:p>
            <a:r>
              <a:rPr lang="en-US" dirty="0" err="1" smtClean="0"/>
              <a:t>Bugfixes</a:t>
            </a:r>
            <a:r>
              <a:rPr lang="en-US" dirty="0" smtClean="0"/>
              <a:t> for </a:t>
            </a:r>
            <a:r>
              <a:rPr lang="en-US" dirty="0"/>
              <a:t>I</a:t>
            </a:r>
            <a:r>
              <a:rPr lang="en-US" dirty="0" smtClean="0"/>
              <a:t>mproved </a:t>
            </a:r>
            <a:r>
              <a:rPr lang="en-US" dirty="0"/>
              <a:t>S</a:t>
            </a:r>
            <a:r>
              <a:rPr lang="en-US" dirty="0" smtClean="0"/>
              <a:t>tability</a:t>
            </a:r>
          </a:p>
          <a:p>
            <a:r>
              <a:rPr lang="en-US" dirty="0" smtClean="0"/>
              <a:t>DAQ Integration</a:t>
            </a:r>
          </a:p>
          <a:p>
            <a:r>
              <a:rPr lang="en-US" smtClean="0"/>
              <a:t>MiddleLayer</a:t>
            </a:r>
            <a:r>
              <a:rPr lang="en-US" dirty="0" smtClean="0"/>
              <a:t> Devices and </a:t>
            </a:r>
            <a:r>
              <a:rPr lang="en-US" dirty="0" err="1" smtClean="0"/>
              <a:t>S</a:t>
            </a:r>
            <a:r>
              <a:rPr lang="en-US" dirty="0" err="1" smtClean="0"/>
              <a:t>canTool</a:t>
            </a:r>
            <a:endParaRPr lang="en-US" dirty="0" smtClean="0"/>
          </a:p>
          <a:p>
            <a:r>
              <a:rPr lang="en-US" dirty="0" smtClean="0"/>
              <a:t>FXE / SPB </a:t>
            </a:r>
            <a:r>
              <a:rPr lang="en-US" dirty="0" err="1" smtClean="0"/>
              <a:t>EuE</a:t>
            </a:r>
            <a:r>
              <a:rPr lang="en-US" dirty="0" smtClean="0"/>
              <a:t> Projects</a:t>
            </a:r>
          </a:p>
        </p:txBody>
      </p:sp>
    </p:spTree>
    <p:extLst>
      <p:ext uri="{BB962C8B-B14F-4D97-AF65-F5344CB8AC3E}">
        <p14:creationId xmlns:p14="http://schemas.microsoft.com/office/powerpoint/2010/main" val="2362619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European_XFEL_Template_Presentation_16x9</Template>
  <TotalTime>0</TotalTime>
  <Words>60</Words>
  <Application>Microsoft Office PowerPoint</Application>
  <PresentationFormat>Custom</PresentationFormat>
  <Paragraphs>77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</vt:lpstr>
      <vt:lpstr>SASE1 - Karabo Control</vt:lpstr>
      <vt:lpstr>From 2.1.11 (May 18) to 2.1.12 (June 8) </vt:lpstr>
      <vt:lpstr>PowerPoint Presentation</vt:lpstr>
      <vt:lpstr>Changes towards the Planned 2.1.13 </vt:lpstr>
      <vt:lpstr>Next Priorities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Leonce Mekinda</dc:creator>
  <cp:lastModifiedBy>Brockhauser, Sandor</cp:lastModifiedBy>
  <cp:revision>51</cp:revision>
  <dcterms:created xsi:type="dcterms:W3CDTF">2017-01-19T07:46:47Z</dcterms:created>
  <dcterms:modified xsi:type="dcterms:W3CDTF">2017-07-13T19:56:56Z</dcterms:modified>
</cp:coreProperties>
</file>