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8" r:id="rId2"/>
    <p:sldId id="320" r:id="rId3"/>
    <p:sldId id="592" r:id="rId4"/>
    <p:sldId id="792" r:id="rId5"/>
    <p:sldId id="787" r:id="rId6"/>
    <p:sldId id="796" r:id="rId7"/>
    <p:sldId id="795" r:id="rId8"/>
    <p:sldId id="593" r:id="rId9"/>
    <p:sldId id="786" r:id="rId10"/>
    <p:sldId id="794" r:id="rId11"/>
    <p:sldId id="789" r:id="rId12"/>
    <p:sldId id="594" r:id="rId13"/>
    <p:sldId id="788" r:id="rId14"/>
    <p:sldId id="793" r:id="rId15"/>
    <p:sldId id="780" r:id="rId16"/>
    <p:sldId id="782" r:id="rId17"/>
    <p:sldId id="783" r:id="rId18"/>
    <p:sldId id="784" r:id="rId19"/>
    <p:sldId id="785" r:id="rId20"/>
    <p:sldId id="779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9" autoAdjust="0"/>
    <p:restoredTop sz="83939" autoAdjust="0"/>
  </p:normalViewPr>
  <p:slideViewPr>
    <p:cSldViewPr snapToGrid="0" showGuides="1">
      <p:cViewPr varScale="1">
        <p:scale>
          <a:sx n="169" d="100"/>
          <a:sy n="169" d="100"/>
        </p:scale>
        <p:origin x="-1448" y="-80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00" noProof="0" dirty="0" smtClean="0">
                <a:solidFill>
                  <a:schemeClr val="bg1"/>
                </a:solidFill>
              </a:rPr>
              <a:t>Experimental Hall XHEXP1</a:t>
            </a:r>
            <a:r>
              <a:rPr lang="en-US" sz="10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000" noProof="0" dirty="0" smtClean="0">
                <a:solidFill>
                  <a:schemeClr val="bg1"/>
                </a:solidFill>
              </a:rPr>
              <a:t>Coordination Meeting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 format – don’t edit!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42875" y="1083309"/>
            <a:ext cx="8743948" cy="4963331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de-DE" dirty="0" smtClean="0"/>
              <a:t>80th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Coordination</a:t>
            </a:r>
            <a:r>
              <a:rPr lang="de-DE" dirty="0" smtClean="0"/>
              <a:t> Meeting XHEXP1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395082" y="5092700"/>
            <a:ext cx="8325262" cy="660400"/>
          </a:xfrm>
        </p:spPr>
        <p:txBody>
          <a:bodyPr/>
          <a:lstStyle/>
          <a:p>
            <a:r>
              <a:rPr lang="de-DE" dirty="0" smtClean="0"/>
              <a:t>21.7.2017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0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19.7.: First </a:t>
            </a:r>
            <a:r>
              <a:rPr lang="de-DE" dirty="0" err="1" smtClean="0"/>
              <a:t>Coax-cabels</a:t>
            </a:r>
            <a:r>
              <a:rPr lang="de-DE" dirty="0" smtClean="0"/>
              <a:t> </a:t>
            </a:r>
            <a:r>
              <a:rPr lang="de-DE" dirty="0" err="1" smtClean="0"/>
              <a:t>arrive</a:t>
            </a:r>
            <a:r>
              <a:rPr lang="de-DE" dirty="0" smtClean="0"/>
              <a:t> in SQS-</a:t>
            </a:r>
            <a:r>
              <a:rPr lang="de-DE" dirty="0" err="1" smtClean="0"/>
              <a:t>control</a:t>
            </a:r>
            <a:r>
              <a:rPr lang="de-DE" smtClean="0"/>
              <a:t>.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90" y="1347788"/>
            <a:ext cx="3699271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5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SASE3 + SASE2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Company Wille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ordered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immediate </a:t>
            </a:r>
            <a:r>
              <a:rPr lang="de-DE" dirty="0" err="1"/>
              <a:t>works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in SASE3 + </a:t>
            </a:r>
            <a:r>
              <a:rPr lang="de-DE" dirty="0" smtClean="0"/>
              <a:t>SASE2</a:t>
            </a:r>
            <a:endParaRPr lang="de-DE" dirty="0"/>
          </a:p>
          <a:p>
            <a:r>
              <a:rPr lang="de-DE" dirty="0" err="1" smtClean="0"/>
              <a:t>Four</a:t>
            </a:r>
            <a:r>
              <a:rPr lang="de-DE" dirty="0" smtClean="0"/>
              <a:t> </a:t>
            </a:r>
            <a:r>
              <a:rPr lang="de-DE" dirty="0" err="1" smtClean="0"/>
              <a:t>companies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asked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offers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electrotechnical</a:t>
            </a:r>
            <a:r>
              <a:rPr lang="de-DE" dirty="0" smtClean="0"/>
              <a:t> </a:t>
            </a:r>
            <a:r>
              <a:rPr lang="de-DE" dirty="0" err="1" smtClean="0"/>
              <a:t>installations</a:t>
            </a:r>
            <a:r>
              <a:rPr lang="de-DE" dirty="0" smtClean="0"/>
              <a:t> in SASE2 + SASE3</a:t>
            </a:r>
          </a:p>
          <a:p>
            <a:pPr lvl="1"/>
            <a:r>
              <a:rPr lang="de-DE" dirty="0" smtClean="0"/>
              <a:t>Tenders open </a:t>
            </a:r>
            <a:r>
              <a:rPr lang="de-DE" dirty="0" err="1" smtClean="0"/>
              <a:t>until</a:t>
            </a:r>
            <a:r>
              <a:rPr lang="de-DE" dirty="0" smtClean="0"/>
              <a:t> 26.+27.7.</a:t>
            </a:r>
          </a:p>
          <a:p>
            <a:pPr lvl="1"/>
            <a:endParaRPr lang="de-DE" dirty="0" smtClean="0"/>
          </a:p>
          <a:p>
            <a:r>
              <a:rPr lang="de-DE" dirty="0" err="1" smtClean="0"/>
              <a:t>Ordering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PKGs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plena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Plena</a:t>
            </a:r>
            <a:r>
              <a:rPr lang="de-DE" dirty="0" smtClean="0"/>
              <a:t> + </a:t>
            </a:r>
            <a:r>
              <a:rPr lang="de-DE" dirty="0" err="1" smtClean="0"/>
              <a:t>curtains</a:t>
            </a:r>
            <a:r>
              <a:rPr lang="de-DE" dirty="0" smtClean="0"/>
              <a:t>: </a:t>
            </a:r>
            <a:r>
              <a:rPr lang="de-DE" dirty="0" err="1" smtClean="0"/>
              <a:t>Ordered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 smtClean="0"/>
              <a:t>SASE3 &amp; SASE2</a:t>
            </a:r>
          </a:p>
          <a:p>
            <a:pPr lvl="1"/>
            <a:r>
              <a:rPr lang="de-DE" dirty="0" smtClean="0"/>
              <a:t>Schema + </a:t>
            </a:r>
            <a:r>
              <a:rPr lang="de-DE" dirty="0" err="1" smtClean="0"/>
              <a:t>sensors</a:t>
            </a:r>
            <a:r>
              <a:rPr lang="de-DE" dirty="0" smtClean="0"/>
              <a:t>: </a:t>
            </a:r>
            <a:r>
              <a:rPr lang="de-DE" dirty="0" err="1" smtClean="0"/>
              <a:t>Reviewed</a:t>
            </a:r>
            <a:r>
              <a:rPr lang="de-DE" dirty="0" smtClean="0"/>
              <a:t> &amp; </a:t>
            </a:r>
            <a:r>
              <a:rPr lang="de-DE" dirty="0" err="1" smtClean="0"/>
              <a:t>forwarded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/>
              <a:t> </a:t>
            </a:r>
            <a:r>
              <a:rPr lang="de-DE" dirty="0" err="1"/>
              <a:t>Engie</a:t>
            </a:r>
            <a:r>
              <a:rPr lang="de-DE" dirty="0"/>
              <a:t> (Do) </a:t>
            </a:r>
            <a:r>
              <a:rPr lang="de-DE" dirty="0" smtClean="0"/>
              <a:t>&amp; </a:t>
            </a:r>
            <a:r>
              <a:rPr lang="de-DE" dirty="0" err="1" smtClean="0"/>
              <a:t>Caverion</a:t>
            </a:r>
            <a:r>
              <a:rPr lang="de-DE" dirty="0" smtClean="0"/>
              <a:t> (Fr) </a:t>
            </a:r>
            <a:r>
              <a:rPr lang="de-DE" dirty="0" smtClean="0">
                <a:sym typeface="Wingdings" panose="05000000000000000000" pitchFamily="2" charset="2"/>
              </a:rPr>
              <a:t> T. Tietz (TS)</a:t>
            </a:r>
            <a:endParaRPr lang="de-DE" dirty="0" smtClean="0"/>
          </a:p>
          <a:p>
            <a:pPr lvl="1"/>
            <a:r>
              <a:rPr lang="de-DE" dirty="0" smtClean="0"/>
              <a:t>PKGs: </a:t>
            </a:r>
            <a:r>
              <a:rPr lang="de-DE" dirty="0" err="1" smtClean="0"/>
              <a:t>Ordered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SASE3 &amp; SASE2, but not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ordered</a:t>
            </a:r>
            <a:r>
              <a:rPr lang="de-DE" dirty="0" smtClean="0"/>
              <a:t> @ WKT </a:t>
            </a: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smtClean="0"/>
              <a:t>Christoph </a:t>
            </a:r>
            <a:r>
              <a:rPr lang="de-DE" dirty="0" err="1" smtClean="0"/>
              <a:t>Staeps</a:t>
            </a:r>
            <a:endParaRPr lang="de-DE" dirty="0" smtClean="0"/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669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42875" y="1083309"/>
            <a:ext cx="8743948" cy="4963331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de-DE" dirty="0" smtClean="0"/>
              <a:t>SASE2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395082" y="5092700"/>
            <a:ext cx="8325262" cy="6604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1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SASE2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Vater Phase I </a:t>
            </a:r>
            <a:r>
              <a:rPr lang="de-DE" dirty="0" err="1" smtClean="0"/>
              <a:t>cabling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Racks </a:t>
            </a:r>
            <a:r>
              <a:rPr lang="de-DE" dirty="0" err="1" smtClean="0"/>
              <a:t>ordered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ym typeface="Wingdings" panose="05000000000000000000" pitchFamily="2" charset="2"/>
              </a:rPr>
              <a:t>delivery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expected</a:t>
            </a:r>
            <a:r>
              <a:rPr lang="de-DE" dirty="0" smtClean="0">
                <a:sym typeface="Wingdings" panose="05000000000000000000" pitchFamily="2" charset="2"/>
              </a:rPr>
              <a:t> at end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Sep.</a:t>
            </a: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Remaining</a:t>
            </a:r>
            <a:r>
              <a:rPr lang="de-DE" dirty="0" smtClean="0">
                <a:sym typeface="Wingdings" panose="05000000000000000000" pitchFamily="2" charset="2"/>
              </a:rPr>
              <a:t> Montageplanung </a:t>
            </a:r>
            <a:r>
              <a:rPr lang="de-DE" dirty="0" err="1" smtClean="0">
                <a:sym typeface="Wingdings" panose="05000000000000000000" pitchFamily="2" charset="2"/>
              </a:rPr>
              <a:t>being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prepared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by</a:t>
            </a:r>
            <a:r>
              <a:rPr lang="de-DE" dirty="0" smtClean="0">
                <a:sym typeface="Wingdings" panose="05000000000000000000" pitchFamily="2" charset="2"/>
              </a:rPr>
              <a:t> Vater, </a:t>
            </a:r>
            <a:r>
              <a:rPr lang="de-DE" dirty="0" err="1" smtClean="0">
                <a:sym typeface="Wingdings" panose="05000000000000000000" pitchFamily="2" charset="2"/>
              </a:rPr>
              <a:t>supposed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checked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by</a:t>
            </a:r>
            <a:r>
              <a:rPr lang="de-DE" dirty="0" smtClean="0">
                <a:sym typeface="Wingdings" panose="05000000000000000000" pitchFamily="2" charset="2"/>
              </a:rPr>
              <a:t> XFEL </a:t>
            </a:r>
            <a:r>
              <a:rPr lang="de-DE" dirty="0" err="1" smtClean="0">
                <a:sym typeface="Wingdings" panose="05000000000000000000" pitchFamily="2" charset="2"/>
              </a:rPr>
              <a:t>beg</a:t>
            </a:r>
            <a:r>
              <a:rPr lang="de-DE" dirty="0" smtClean="0">
                <a:sym typeface="Wingdings" panose="05000000000000000000" pitchFamily="2" charset="2"/>
              </a:rPr>
              <a:t>.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August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Actemium</a:t>
            </a:r>
            <a:r>
              <a:rPr lang="de-DE" dirty="0" smtClean="0">
                <a:sym typeface="Wingdings" panose="05000000000000000000" pitchFamily="2" charset="2"/>
              </a:rPr>
              <a:t> Phase II </a:t>
            </a:r>
            <a:r>
              <a:rPr lang="de-DE" dirty="0" err="1" smtClean="0">
                <a:sym typeface="Wingdings" panose="05000000000000000000" pitchFamily="2" charset="2"/>
              </a:rPr>
              <a:t>cabling</a:t>
            </a:r>
            <a:r>
              <a:rPr lang="de-DE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Tender </a:t>
            </a:r>
            <a:r>
              <a:rPr lang="de-DE" dirty="0" err="1" smtClean="0">
                <a:sym typeface="Wingdings" panose="05000000000000000000" pitchFamily="2" charset="2"/>
              </a:rPr>
              <a:t>documents</a:t>
            </a:r>
            <a:r>
              <a:rPr lang="de-DE" dirty="0" smtClean="0">
                <a:sym typeface="Wingdings" panose="05000000000000000000" pitchFamily="2" charset="2"/>
              </a:rPr>
              <a:t> &amp; PR &amp; MB-</a:t>
            </a:r>
            <a:r>
              <a:rPr lang="de-DE" dirty="0" err="1" smtClean="0">
                <a:sym typeface="Wingdings" panose="05000000000000000000" pitchFamily="2" charset="2"/>
              </a:rPr>
              <a:t>proposal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under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preparation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Tender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started</a:t>
            </a:r>
            <a:r>
              <a:rPr lang="de-DE" dirty="0" smtClean="0">
                <a:sym typeface="Wingdings" panose="05000000000000000000" pitchFamily="2" charset="2"/>
              </a:rPr>
              <a:t> in August</a:t>
            </a:r>
          </a:p>
        </p:txBody>
      </p:sp>
    </p:spTree>
    <p:extLst>
      <p:ext uri="{BB962C8B-B14F-4D97-AF65-F5344CB8AC3E}">
        <p14:creationId xmlns:p14="http://schemas.microsoft.com/office/powerpoint/2010/main" val="36595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000"/>
              </a:lnSpc>
            </a:pPr>
            <a:r>
              <a:rPr lang="de-DE" dirty="0" smtClean="0"/>
              <a:t>Update: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gear</a:t>
            </a:r>
            <a:r>
              <a:rPr lang="de-DE" dirty="0"/>
              <a:t> in XHEXP1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51" y="1121363"/>
            <a:ext cx="8538163" cy="470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44029" y="5606815"/>
            <a:ext cx="82785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err="1" smtClean="0">
                <a:solidFill>
                  <a:schemeClr val="accent3"/>
                </a:solidFill>
              </a:rPr>
              <a:t>Everybody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has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received</a:t>
            </a:r>
            <a:r>
              <a:rPr lang="de-DE" sz="2000" dirty="0" smtClean="0">
                <a:solidFill>
                  <a:schemeClr val="accent3"/>
                </a:solidFill>
              </a:rPr>
              <a:t> a </a:t>
            </a:r>
            <a:r>
              <a:rPr lang="de-DE" sz="2000" dirty="0" err="1" smtClean="0">
                <a:solidFill>
                  <a:schemeClr val="accent3"/>
                </a:solidFill>
              </a:rPr>
              <a:t>safety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note</a:t>
            </a:r>
            <a:r>
              <a:rPr lang="de-DE" sz="2000" dirty="0" smtClean="0">
                <a:solidFill>
                  <a:schemeClr val="accent3"/>
                </a:solidFill>
              </a:rPr>
              <a:t> on </a:t>
            </a:r>
            <a:r>
              <a:rPr lang="de-DE" sz="2000" dirty="0" err="1" smtClean="0">
                <a:solidFill>
                  <a:schemeClr val="accent3"/>
                </a:solidFill>
              </a:rPr>
              <a:t>this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topic</a:t>
            </a:r>
            <a:r>
              <a:rPr lang="de-DE" sz="2000" dirty="0" smtClean="0">
                <a:solidFill>
                  <a:schemeClr val="accent3"/>
                </a:solidFill>
              </a:rPr>
              <a:t>. 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err="1" smtClean="0">
                <a:solidFill>
                  <a:schemeClr val="accent3"/>
                </a:solidFill>
              </a:rPr>
              <a:t>Markings</a:t>
            </a:r>
            <a:r>
              <a:rPr lang="de-DE" sz="2000" dirty="0" smtClean="0">
                <a:solidFill>
                  <a:schemeClr val="accent3"/>
                </a:solidFill>
              </a:rPr>
              <a:t> + </a:t>
            </a:r>
            <a:r>
              <a:rPr lang="de-DE" sz="2000" dirty="0" err="1" smtClean="0">
                <a:solidFill>
                  <a:schemeClr val="accent3"/>
                </a:solidFill>
              </a:rPr>
              <a:t>signs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are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being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applied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by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Safety</a:t>
            </a:r>
            <a:r>
              <a:rPr lang="de-DE" sz="2000" dirty="0" smtClean="0">
                <a:solidFill>
                  <a:schemeClr val="accent3"/>
                </a:solidFill>
              </a:rPr>
              <a:t> &amp; TS.</a:t>
            </a:r>
          </a:p>
        </p:txBody>
      </p:sp>
    </p:spTree>
    <p:extLst>
      <p:ext uri="{BB962C8B-B14F-4D97-AF65-F5344CB8AC3E}">
        <p14:creationId xmlns:p14="http://schemas.microsoft.com/office/powerpoint/2010/main" val="6774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: </a:t>
            </a:r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„General </a:t>
            </a:r>
            <a:r>
              <a:rPr lang="de-DE" dirty="0" err="1" smtClean="0"/>
              <a:t>Safety</a:t>
            </a:r>
            <a:r>
              <a:rPr lang="de-DE" dirty="0" smtClean="0"/>
              <a:t> Training“</a:t>
            </a:r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22" y="1347788"/>
            <a:ext cx="6466206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 bwMode="auto">
          <a:xfrm>
            <a:off x="1998133" y="3563526"/>
            <a:ext cx="854193" cy="30856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4643496" y="3572934"/>
            <a:ext cx="1158993" cy="30856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81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8472017" cy="4932362"/>
          </a:xfrm>
        </p:spPr>
        <p:txBody>
          <a:bodyPr/>
          <a:lstStyle/>
          <a:p>
            <a:r>
              <a:rPr lang="de-DE" dirty="0" err="1" smtClean="0"/>
              <a:t>Switching</a:t>
            </a:r>
            <a:r>
              <a:rPr lang="de-DE" dirty="0" smtClean="0"/>
              <a:t> on/off </a:t>
            </a:r>
            <a:r>
              <a:rPr lang="de-DE" dirty="0" err="1" smtClean="0"/>
              <a:t>lights</a:t>
            </a:r>
            <a:r>
              <a:rPr lang="de-DE" dirty="0" smtClean="0"/>
              <a:t> / „</a:t>
            </a:r>
            <a:r>
              <a:rPr lang="de-DE" dirty="0" err="1" smtClean="0"/>
              <a:t>everyday</a:t>
            </a:r>
            <a:r>
              <a:rPr lang="de-DE" dirty="0" smtClean="0"/>
              <a:t>“ </a:t>
            </a:r>
            <a:r>
              <a:rPr lang="de-DE" dirty="0" err="1" smtClean="0"/>
              <a:t>devices</a:t>
            </a:r>
            <a:r>
              <a:rPr lang="de-DE" dirty="0" smtClean="0"/>
              <a:t> (PCs…)</a:t>
            </a:r>
          </a:p>
          <a:p>
            <a:r>
              <a:rPr lang="de-DE" dirty="0" err="1" smtClean="0"/>
              <a:t>Switching</a:t>
            </a:r>
            <a:r>
              <a:rPr lang="de-DE" dirty="0" smtClean="0"/>
              <a:t> </a:t>
            </a:r>
            <a:r>
              <a:rPr lang="de-DE" dirty="0" err="1" smtClean="0"/>
              <a:t>fuses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Opening</a:t>
            </a:r>
            <a:r>
              <a:rPr lang="de-DE" dirty="0" smtClean="0"/>
              <a:t> a </a:t>
            </a:r>
            <a:r>
              <a:rPr lang="de-DE" dirty="0" err="1" smtClean="0"/>
              <a:t>device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replacing</a:t>
            </a:r>
            <a:r>
              <a:rPr lang="de-DE" dirty="0" smtClean="0"/>
              <a:t> a </a:t>
            </a:r>
            <a:r>
              <a:rPr lang="de-DE" dirty="0" err="1" smtClean="0"/>
              <a:t>fuse</a:t>
            </a:r>
            <a:endParaRPr lang="de-DE" dirty="0" smtClean="0"/>
          </a:p>
          <a:p>
            <a:r>
              <a:rPr lang="de-DE" dirty="0" err="1" smtClean="0"/>
              <a:t>Using</a:t>
            </a:r>
            <a:r>
              <a:rPr lang="de-DE" dirty="0" smtClean="0"/>
              <a:t> a </a:t>
            </a:r>
            <a:r>
              <a:rPr lang="de-DE" dirty="0" err="1" smtClean="0"/>
              <a:t>multimeter</a:t>
            </a:r>
            <a:r>
              <a:rPr lang="de-DE" dirty="0" smtClean="0"/>
              <a:t>, e.g.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a </a:t>
            </a:r>
            <a:r>
              <a:rPr lang="de-DE" dirty="0" err="1" smtClean="0"/>
              <a:t>cable</a:t>
            </a:r>
            <a:endParaRPr lang="de-DE" dirty="0" smtClean="0"/>
          </a:p>
          <a:p>
            <a:r>
              <a:rPr lang="de-DE" dirty="0" err="1" smtClean="0"/>
              <a:t>Repairing</a:t>
            </a:r>
            <a:r>
              <a:rPr lang="de-DE" dirty="0" smtClean="0"/>
              <a:t> a </a:t>
            </a:r>
            <a:r>
              <a:rPr lang="de-DE" dirty="0" err="1" smtClean="0"/>
              <a:t>motor</a:t>
            </a:r>
            <a:r>
              <a:rPr lang="de-DE" dirty="0" smtClean="0"/>
              <a:t> </a:t>
            </a:r>
            <a:r>
              <a:rPr lang="de-DE" dirty="0" err="1" smtClean="0"/>
              <a:t>cable</a:t>
            </a:r>
            <a:r>
              <a:rPr lang="de-DE" dirty="0" smtClean="0"/>
              <a:t> / </a:t>
            </a:r>
            <a:r>
              <a:rPr lang="de-DE" dirty="0" err="1" smtClean="0"/>
              <a:t>opening</a:t>
            </a:r>
            <a:r>
              <a:rPr lang="de-DE" dirty="0" smtClean="0"/>
              <a:t> a </a:t>
            </a:r>
            <a:r>
              <a:rPr lang="de-DE" dirty="0" err="1" smtClean="0"/>
              <a:t>connector</a:t>
            </a:r>
            <a:endParaRPr lang="de-DE" dirty="0" smtClean="0"/>
          </a:p>
          <a:p>
            <a:r>
              <a:rPr lang="de-DE" dirty="0" err="1" smtClean="0"/>
              <a:t>Testing</a:t>
            </a:r>
            <a:r>
              <a:rPr lang="de-DE" dirty="0" smtClean="0"/>
              <a:t> a RCD (FI-Schutzschalter)</a:t>
            </a:r>
          </a:p>
          <a:p>
            <a:r>
              <a:rPr lang="de-DE" dirty="0" smtClean="0"/>
              <a:t>Working in an </a:t>
            </a:r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 smtClean="0"/>
              <a:t>cabinet</a:t>
            </a:r>
            <a:endParaRPr lang="de-DE" dirty="0" smtClean="0"/>
          </a:p>
          <a:p>
            <a:r>
              <a:rPr lang="de-DE" dirty="0" err="1" smtClean="0"/>
              <a:t>Creating</a:t>
            </a:r>
            <a:r>
              <a:rPr lang="de-DE" dirty="0" smtClean="0"/>
              <a:t> </a:t>
            </a:r>
            <a:r>
              <a:rPr lang="de-DE" dirty="0"/>
              <a:t>/ </a:t>
            </a:r>
            <a:r>
              <a:rPr lang="de-DE" dirty="0" err="1" smtClean="0"/>
              <a:t>modifying</a:t>
            </a:r>
            <a:r>
              <a:rPr lang="de-DE" dirty="0" smtClean="0"/>
              <a:t> a </a:t>
            </a:r>
            <a:r>
              <a:rPr lang="de-DE" dirty="0" err="1" smtClean="0"/>
              <a:t>cable</a:t>
            </a:r>
            <a:endParaRPr lang="de-DE" dirty="0" smtClean="0"/>
          </a:p>
          <a:p>
            <a:r>
              <a:rPr lang="de-DE" dirty="0" err="1" smtClean="0"/>
              <a:t>Connecting</a:t>
            </a:r>
            <a:r>
              <a:rPr lang="de-DE" dirty="0" smtClean="0"/>
              <a:t> a </a:t>
            </a:r>
            <a:r>
              <a:rPr lang="de-DE" dirty="0" err="1" smtClean="0"/>
              <a:t>standardized</a:t>
            </a:r>
            <a:r>
              <a:rPr lang="de-DE" dirty="0" smtClean="0"/>
              <a:t> </a:t>
            </a:r>
            <a:r>
              <a:rPr lang="de-DE" dirty="0" err="1" smtClean="0"/>
              <a:t>connector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power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device</a:t>
            </a:r>
            <a:r>
              <a:rPr lang="de-DE" dirty="0" smtClean="0"/>
              <a:t> (Schuko / Euro, LEMO, BNC, SHV…)</a:t>
            </a:r>
          </a:p>
          <a:p>
            <a:r>
              <a:rPr lang="de-DE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287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a normal </a:t>
            </a:r>
            <a:r>
              <a:rPr lang="de-DE" dirty="0" err="1" smtClean="0"/>
              <a:t>person</a:t>
            </a:r>
            <a:r>
              <a:rPr lang="de-DE" dirty="0" smtClean="0"/>
              <a:t> </a:t>
            </a:r>
            <a:r>
              <a:rPr lang="de-DE" dirty="0"/>
              <a:t>(„elektrischer Laie</a:t>
            </a:r>
            <a:r>
              <a:rPr lang="de-DE" dirty="0" smtClean="0"/>
              <a:t>“)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allowed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Switching</a:t>
            </a:r>
            <a:r>
              <a:rPr lang="de-DE" b="1" dirty="0" smtClean="0"/>
              <a:t> on/off </a:t>
            </a:r>
            <a:r>
              <a:rPr lang="de-DE" b="1" dirty="0" err="1" smtClean="0"/>
              <a:t>lights</a:t>
            </a:r>
            <a:r>
              <a:rPr lang="de-DE" b="1" dirty="0" smtClean="0"/>
              <a:t> / „</a:t>
            </a:r>
            <a:r>
              <a:rPr lang="de-DE" b="1" dirty="0" err="1" smtClean="0"/>
              <a:t>everyday</a:t>
            </a:r>
            <a:r>
              <a:rPr lang="de-DE" b="1" dirty="0" smtClean="0"/>
              <a:t>“ </a:t>
            </a:r>
            <a:r>
              <a:rPr lang="de-DE" b="1" dirty="0" err="1" smtClean="0"/>
              <a:t>devices</a:t>
            </a:r>
            <a:r>
              <a:rPr lang="de-DE" b="1" dirty="0" smtClean="0"/>
              <a:t> (PCs…)</a:t>
            </a:r>
          </a:p>
          <a:p>
            <a:r>
              <a:rPr lang="de-DE" strike="sngStrike" dirty="0" err="1" smtClean="0"/>
              <a:t>Switching</a:t>
            </a:r>
            <a:r>
              <a:rPr lang="de-DE" strike="sngStrike" dirty="0" smtClean="0"/>
              <a:t> </a:t>
            </a:r>
            <a:r>
              <a:rPr lang="de-DE" strike="sngStrike" dirty="0" err="1" smtClean="0"/>
              <a:t>fuses</a:t>
            </a:r>
            <a:r>
              <a:rPr lang="de-DE" dirty="0" smtClean="0"/>
              <a:t> </a:t>
            </a:r>
          </a:p>
          <a:p>
            <a:r>
              <a:rPr lang="de-DE" strike="sngStrike" dirty="0" err="1" smtClean="0"/>
              <a:t>Opening</a:t>
            </a:r>
            <a:r>
              <a:rPr lang="de-DE" strike="sngStrike" dirty="0" smtClean="0"/>
              <a:t> a </a:t>
            </a:r>
            <a:r>
              <a:rPr lang="de-DE" strike="sngStrike" dirty="0" err="1" smtClean="0"/>
              <a:t>device</a:t>
            </a:r>
            <a:r>
              <a:rPr lang="de-DE" strike="sngStrike" dirty="0" smtClean="0"/>
              <a:t> </a:t>
            </a:r>
            <a:r>
              <a:rPr lang="de-DE" strike="sngStrike" dirty="0" err="1" smtClean="0"/>
              <a:t>and</a:t>
            </a:r>
            <a:r>
              <a:rPr lang="de-DE" strike="sngStrike" dirty="0" smtClean="0"/>
              <a:t> </a:t>
            </a:r>
            <a:r>
              <a:rPr lang="de-DE" strike="sngStrike" dirty="0" err="1" smtClean="0"/>
              <a:t>replacing</a:t>
            </a:r>
            <a:r>
              <a:rPr lang="de-DE" strike="sngStrike" dirty="0" smtClean="0"/>
              <a:t> a </a:t>
            </a:r>
            <a:r>
              <a:rPr lang="de-DE" strike="sngStrike" dirty="0" err="1" smtClean="0"/>
              <a:t>fuse</a:t>
            </a:r>
            <a:endParaRPr lang="de-DE" strike="sngStrike" dirty="0" smtClean="0"/>
          </a:p>
          <a:p>
            <a:r>
              <a:rPr lang="de-DE" strike="sngStrike" dirty="0" err="1" smtClean="0"/>
              <a:t>Using</a:t>
            </a:r>
            <a:r>
              <a:rPr lang="de-DE" strike="sngStrike" dirty="0" smtClean="0"/>
              <a:t> a </a:t>
            </a:r>
            <a:r>
              <a:rPr lang="de-DE" strike="sngStrike" dirty="0" err="1" smtClean="0"/>
              <a:t>multimeter</a:t>
            </a:r>
            <a:r>
              <a:rPr lang="de-DE" strike="sngStrike" dirty="0" smtClean="0"/>
              <a:t>, e.g. </a:t>
            </a:r>
            <a:r>
              <a:rPr lang="de-DE" strike="sngStrike" dirty="0" err="1" smtClean="0"/>
              <a:t>to</a:t>
            </a:r>
            <a:r>
              <a:rPr lang="de-DE" strike="sngStrike" dirty="0" smtClean="0"/>
              <a:t> </a:t>
            </a:r>
            <a:r>
              <a:rPr lang="de-DE" strike="sngStrike" dirty="0" err="1" smtClean="0"/>
              <a:t>test</a:t>
            </a:r>
            <a:r>
              <a:rPr lang="de-DE" strike="sngStrike" dirty="0" smtClean="0"/>
              <a:t> a </a:t>
            </a:r>
            <a:r>
              <a:rPr lang="de-DE" strike="sngStrike" dirty="0" err="1" smtClean="0"/>
              <a:t>cable</a:t>
            </a:r>
            <a:endParaRPr lang="de-DE" strike="sngStrike" dirty="0" smtClean="0"/>
          </a:p>
          <a:p>
            <a:r>
              <a:rPr lang="de-DE" strike="sngStrike" dirty="0" err="1" smtClean="0"/>
              <a:t>Repairing</a:t>
            </a:r>
            <a:r>
              <a:rPr lang="de-DE" strike="sngStrike" dirty="0" smtClean="0"/>
              <a:t> a </a:t>
            </a:r>
            <a:r>
              <a:rPr lang="de-DE" strike="sngStrike" dirty="0" err="1" smtClean="0"/>
              <a:t>motor</a:t>
            </a:r>
            <a:r>
              <a:rPr lang="de-DE" strike="sngStrike" dirty="0" smtClean="0"/>
              <a:t> </a:t>
            </a:r>
            <a:r>
              <a:rPr lang="de-DE" strike="sngStrike" dirty="0" err="1" smtClean="0"/>
              <a:t>cable</a:t>
            </a:r>
            <a:r>
              <a:rPr lang="de-DE" strike="sngStrike" dirty="0" smtClean="0"/>
              <a:t> / </a:t>
            </a:r>
            <a:r>
              <a:rPr lang="de-DE" strike="sngStrike" dirty="0" err="1" smtClean="0"/>
              <a:t>opening</a:t>
            </a:r>
            <a:r>
              <a:rPr lang="de-DE" strike="sngStrike" dirty="0" smtClean="0"/>
              <a:t> a </a:t>
            </a:r>
            <a:r>
              <a:rPr lang="de-DE" strike="sngStrike" dirty="0" err="1" smtClean="0"/>
              <a:t>connector</a:t>
            </a:r>
            <a:endParaRPr lang="de-DE" strike="sngStrike" dirty="0" smtClean="0"/>
          </a:p>
          <a:p>
            <a:r>
              <a:rPr lang="de-DE" strike="sngStrike" dirty="0" err="1" smtClean="0"/>
              <a:t>Testing</a:t>
            </a:r>
            <a:r>
              <a:rPr lang="de-DE" strike="sngStrike" dirty="0" smtClean="0"/>
              <a:t> a RCD (FI-Schutzschalter)</a:t>
            </a:r>
          </a:p>
          <a:p>
            <a:r>
              <a:rPr lang="de-DE" strike="sngStrike" dirty="0" smtClean="0"/>
              <a:t>Working in an </a:t>
            </a:r>
            <a:r>
              <a:rPr lang="de-DE" strike="sngStrike" dirty="0" err="1" smtClean="0"/>
              <a:t>electrical</a:t>
            </a:r>
            <a:r>
              <a:rPr lang="de-DE" strike="sngStrike" dirty="0" smtClean="0"/>
              <a:t> </a:t>
            </a:r>
            <a:r>
              <a:rPr lang="de-DE" strike="sngStrike" dirty="0" err="1" smtClean="0"/>
              <a:t>cabinet</a:t>
            </a:r>
            <a:endParaRPr lang="de-DE" strike="sngStrike" dirty="0" smtClean="0"/>
          </a:p>
          <a:p>
            <a:r>
              <a:rPr lang="de-DE" strike="sngStrike" dirty="0" err="1" smtClean="0"/>
              <a:t>Creating</a:t>
            </a:r>
            <a:r>
              <a:rPr lang="de-DE" strike="sngStrike" dirty="0" smtClean="0"/>
              <a:t> </a:t>
            </a:r>
            <a:r>
              <a:rPr lang="de-DE" strike="sngStrike" dirty="0"/>
              <a:t>/ </a:t>
            </a:r>
            <a:r>
              <a:rPr lang="de-DE" strike="sngStrike" dirty="0" err="1" smtClean="0"/>
              <a:t>modifying</a:t>
            </a:r>
            <a:r>
              <a:rPr lang="de-DE" strike="sngStrike" dirty="0" smtClean="0"/>
              <a:t> a </a:t>
            </a:r>
            <a:r>
              <a:rPr lang="de-DE" strike="sngStrike" dirty="0" err="1" smtClean="0"/>
              <a:t>cable</a:t>
            </a:r>
            <a:endParaRPr lang="de-DE" strike="sngStrike" dirty="0" smtClean="0"/>
          </a:p>
          <a:p>
            <a:r>
              <a:rPr lang="de-DE" b="1" dirty="0" err="1"/>
              <a:t>Connecting</a:t>
            </a:r>
            <a:r>
              <a:rPr lang="de-DE" b="1" dirty="0"/>
              <a:t> a </a:t>
            </a:r>
            <a:r>
              <a:rPr lang="de-DE" b="1" dirty="0" err="1"/>
              <a:t>standardized</a:t>
            </a:r>
            <a:r>
              <a:rPr lang="de-DE" b="1" dirty="0"/>
              <a:t> </a:t>
            </a:r>
            <a:r>
              <a:rPr lang="de-DE" b="1" dirty="0" err="1"/>
              <a:t>connector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power </a:t>
            </a:r>
            <a:r>
              <a:rPr lang="de-DE" b="1" dirty="0" err="1"/>
              <a:t>or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a </a:t>
            </a:r>
            <a:r>
              <a:rPr lang="de-DE" b="1" dirty="0" err="1"/>
              <a:t>device</a:t>
            </a:r>
            <a:r>
              <a:rPr lang="de-DE" b="1" dirty="0"/>
              <a:t> (Schuko / Euro, LEMO, BNC, </a:t>
            </a:r>
            <a:r>
              <a:rPr lang="de-DE" strike="sngStrike" dirty="0"/>
              <a:t>SHV</a:t>
            </a:r>
            <a:r>
              <a:rPr lang="de-DE" b="1" dirty="0"/>
              <a:t>…)</a:t>
            </a:r>
          </a:p>
          <a:p>
            <a:r>
              <a:rPr lang="de-DE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629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222963"/>
            <a:ext cx="8419335" cy="5057187"/>
          </a:xfrm>
        </p:spPr>
        <p:txBody>
          <a:bodyPr/>
          <a:lstStyle/>
          <a:p>
            <a:r>
              <a:rPr lang="de-DE" b="1" dirty="0" err="1" smtClean="0"/>
              <a:t>Responsible</a:t>
            </a:r>
            <a:r>
              <a:rPr lang="de-DE" b="1" dirty="0" smtClean="0"/>
              <a:t> </a:t>
            </a:r>
            <a:r>
              <a:rPr lang="de-DE" b="1" dirty="0" err="1" smtClean="0"/>
              <a:t>Electricians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sz="2000" dirty="0" smtClean="0"/>
              <a:t>(T. </a:t>
            </a:r>
            <a:r>
              <a:rPr lang="de-DE" sz="2000" dirty="0" err="1" smtClean="0"/>
              <a:t>Schoen</a:t>
            </a:r>
            <a:r>
              <a:rPr lang="de-DE" sz="2000" dirty="0" smtClean="0"/>
              <a:t>, U. </a:t>
            </a:r>
            <a:r>
              <a:rPr lang="de-DE" sz="2000" dirty="0" err="1" smtClean="0"/>
              <a:t>Brüggmann</a:t>
            </a:r>
            <a:r>
              <a:rPr lang="de-DE" sz="2000" dirty="0" smtClean="0"/>
              <a:t>, O. Engelmann)</a:t>
            </a:r>
          </a:p>
          <a:p>
            <a:endParaRPr lang="de-DE" dirty="0" smtClean="0"/>
          </a:p>
          <a:p>
            <a:r>
              <a:rPr lang="de-DE" b="1" dirty="0" err="1" smtClean="0"/>
              <a:t>Trained</a:t>
            </a:r>
            <a:r>
              <a:rPr lang="de-DE" b="1" dirty="0" smtClean="0"/>
              <a:t> </a:t>
            </a:r>
            <a:r>
              <a:rPr lang="de-DE" b="1" dirty="0" err="1" smtClean="0"/>
              <a:t>electricians</a:t>
            </a:r>
            <a:r>
              <a:rPr lang="de-DE" b="1" dirty="0"/>
              <a:t>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2000" dirty="0" smtClean="0"/>
              <a:t>(e.g. </a:t>
            </a:r>
            <a:r>
              <a:rPr lang="de-DE" sz="2000" dirty="0" err="1" smtClean="0"/>
              <a:t>electrical</a:t>
            </a:r>
            <a:r>
              <a:rPr lang="de-DE" sz="2000" dirty="0" smtClean="0"/>
              <a:t> </a:t>
            </a:r>
            <a:r>
              <a:rPr lang="de-DE" sz="2000" dirty="0" err="1" smtClean="0"/>
              <a:t>engineer</a:t>
            </a:r>
            <a:r>
              <a:rPr lang="de-DE" sz="2000" dirty="0" smtClean="0"/>
              <a:t> / </a:t>
            </a:r>
            <a:r>
              <a:rPr lang="de-DE" sz="2000" dirty="0" err="1" smtClean="0"/>
              <a:t>technician</a:t>
            </a:r>
            <a:r>
              <a:rPr lang="de-DE" sz="2000" dirty="0" smtClean="0"/>
              <a:t> – </a:t>
            </a:r>
            <a:r>
              <a:rPr lang="de-DE" sz="2000" dirty="0" err="1" smtClean="0"/>
              <a:t>being</a:t>
            </a:r>
            <a:r>
              <a:rPr lang="de-DE" sz="2000" dirty="0" smtClean="0"/>
              <a:t> a </a:t>
            </a:r>
            <a:r>
              <a:rPr lang="de-DE" sz="2000" dirty="0" err="1" smtClean="0"/>
              <a:t>physicist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any</a:t>
            </a:r>
            <a:r>
              <a:rPr lang="de-DE" sz="2000" dirty="0" smtClean="0"/>
              <a:t> </a:t>
            </a:r>
            <a:r>
              <a:rPr lang="de-DE" sz="2000" dirty="0" err="1" smtClean="0"/>
              <a:t>engineer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not </a:t>
            </a:r>
            <a:r>
              <a:rPr lang="de-DE" sz="2000" dirty="0" err="1" smtClean="0"/>
              <a:t>sufficient</a:t>
            </a:r>
            <a:r>
              <a:rPr lang="de-DE" sz="2000" dirty="0" smtClean="0"/>
              <a:t>!)</a:t>
            </a:r>
          </a:p>
          <a:p>
            <a:endParaRPr lang="de-DE" dirty="0" smtClean="0"/>
          </a:p>
          <a:p>
            <a:r>
              <a:rPr lang="de-DE" b="1" dirty="0" err="1" smtClean="0"/>
              <a:t>Electrotechnically</a:t>
            </a:r>
            <a:r>
              <a:rPr lang="de-DE" b="1" dirty="0" smtClean="0"/>
              <a:t> </a:t>
            </a:r>
            <a:r>
              <a:rPr lang="de-DE" b="1" dirty="0" err="1" smtClean="0"/>
              <a:t>trained</a:t>
            </a:r>
            <a:r>
              <a:rPr lang="de-DE" b="1" dirty="0" smtClean="0"/>
              <a:t> </a:t>
            </a:r>
            <a:r>
              <a:rPr lang="de-DE" b="1" dirty="0" err="1" smtClean="0"/>
              <a:t>individuals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sz="2000" dirty="0" smtClean="0"/>
              <a:t>(„elektrotechnisch unterwiesene Personen“ </a:t>
            </a:r>
            <a:r>
              <a:rPr lang="de-DE" sz="2000" dirty="0" err="1" smtClean="0"/>
              <a:t>EuP</a:t>
            </a:r>
            <a:r>
              <a:rPr lang="de-DE" sz="2000" dirty="0" smtClean="0"/>
              <a:t>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persons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do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specified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leader</a:t>
            </a:r>
            <a:r>
              <a:rPr lang="de-DE" dirty="0" smtClean="0"/>
              <a:t>,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individuals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r>
              <a:rPr lang="de-DE" dirty="0" smtClean="0"/>
              <a:t>, </a:t>
            </a:r>
            <a:r>
              <a:rPr lang="de-DE" dirty="0" err="1" smtClean="0"/>
              <a:t>experience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5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go</a:t>
            </a:r>
            <a:r>
              <a:rPr lang="de-DE" dirty="0" smtClean="0"/>
              <a:t> on?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8351602" cy="493236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dirty="0" err="1" smtClean="0">
                <a:sym typeface="Wingdings" panose="05000000000000000000" pitchFamily="2" charset="2"/>
              </a:rPr>
              <a:t>Safety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+ TS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developing</a:t>
            </a:r>
            <a:r>
              <a:rPr lang="de-DE" dirty="0">
                <a:sym typeface="Wingdings" panose="05000000000000000000" pitchFamily="2" charset="2"/>
              </a:rPr>
              <a:t> a ca. </a:t>
            </a:r>
            <a:r>
              <a:rPr lang="de-DE" b="1" dirty="0">
                <a:sym typeface="Wingdings" panose="05000000000000000000" pitchFamily="2" charset="2"/>
              </a:rPr>
              <a:t>1 </a:t>
            </a:r>
            <a:r>
              <a:rPr lang="de-DE" b="1" dirty="0" err="1">
                <a:sym typeface="Wingdings" panose="05000000000000000000" pitchFamily="2" charset="2"/>
              </a:rPr>
              <a:t>day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training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you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qualify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EuPs</a:t>
            </a:r>
            <a:r>
              <a:rPr lang="de-DE" dirty="0" smtClean="0">
                <a:sym typeface="Wingdings" panose="05000000000000000000" pitchFamily="2" charset="2"/>
              </a:rPr>
              <a:t>. </a:t>
            </a:r>
          </a:p>
          <a:p>
            <a:pPr>
              <a:spcBef>
                <a:spcPts val="1800"/>
              </a:spcBef>
            </a:pPr>
            <a:r>
              <a:rPr lang="de-DE" dirty="0" err="1" smtClean="0">
                <a:sym typeface="Wingdings" panose="05000000000000000000" pitchFamily="2" charset="2"/>
              </a:rPr>
              <a:t>Maybe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a </a:t>
            </a:r>
            <a:r>
              <a:rPr lang="de-DE" dirty="0" err="1">
                <a:sym typeface="Wingdings" panose="05000000000000000000" pitchFamily="2" charset="2"/>
              </a:rPr>
              <a:t>reduced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b="1" dirty="0">
                <a:sym typeface="Wingdings" panose="05000000000000000000" pitchFamily="2" charset="2"/>
              </a:rPr>
              <a:t>4h </a:t>
            </a:r>
            <a:r>
              <a:rPr lang="de-DE" b="1" dirty="0" err="1">
                <a:sym typeface="Wingdings" panose="05000000000000000000" pitchFamily="2" charset="2"/>
              </a:rPr>
              <a:t>course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possible</a:t>
            </a:r>
            <a:r>
              <a:rPr lang="de-DE" dirty="0" smtClean="0">
                <a:sym typeface="Wingdings" panose="05000000000000000000" pitchFamily="2" charset="2"/>
              </a:rPr>
              <a:t> (</a:t>
            </a:r>
            <a:r>
              <a:rPr lang="de-DE" dirty="0" err="1" smtClean="0">
                <a:sym typeface="Wingdings" panose="05000000000000000000" pitchFamily="2" charset="2"/>
              </a:rPr>
              <a:t>focussing</a:t>
            </a:r>
            <a:r>
              <a:rPr lang="de-DE" dirty="0" smtClean="0">
                <a:sym typeface="Wingdings" panose="05000000000000000000" pitchFamily="2" charset="2"/>
              </a:rPr>
              <a:t> on </a:t>
            </a:r>
            <a:r>
              <a:rPr lang="de-DE" dirty="0" err="1" smtClean="0">
                <a:sym typeface="Wingdings" panose="05000000000000000000" pitchFamily="2" charset="2"/>
              </a:rPr>
              <a:t>risks</a:t>
            </a:r>
            <a:r>
              <a:rPr lang="de-DE" dirty="0" smtClean="0">
                <a:sym typeface="Wingdings" panose="05000000000000000000" pitchFamily="2" charset="2"/>
              </a:rPr>
              <a:t> &amp; </a:t>
            </a:r>
            <a:r>
              <a:rPr lang="de-DE" dirty="0" err="1" smtClean="0">
                <a:sym typeface="Wingdings" panose="05000000000000000000" pitchFamily="2" charset="2"/>
              </a:rPr>
              <a:t>work</a:t>
            </a:r>
            <a:r>
              <a:rPr lang="de-DE" dirty="0" smtClean="0">
                <a:sym typeface="Wingdings" panose="05000000000000000000" pitchFamily="2" charset="2"/>
              </a:rPr>
              <a:t> on ≤24 V </a:t>
            </a:r>
            <a:r>
              <a:rPr lang="de-DE" dirty="0" err="1" smtClean="0">
                <a:sym typeface="Wingdings" panose="05000000000000000000" pitchFamily="2" charset="2"/>
              </a:rPr>
              <a:t>signal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cables</a:t>
            </a:r>
            <a:r>
              <a:rPr lang="de-DE" dirty="0" smtClean="0">
                <a:sym typeface="Wingdings" panose="05000000000000000000" pitchFamily="2" charset="2"/>
              </a:rPr>
              <a:t>). </a:t>
            </a:r>
          </a:p>
          <a:p>
            <a:pPr>
              <a:spcBef>
                <a:spcPts val="1800"/>
              </a:spcBef>
            </a:pPr>
            <a:r>
              <a:rPr lang="de-DE" dirty="0" smtClean="0">
                <a:sym typeface="Wingdings" panose="05000000000000000000" pitchFamily="2" charset="2"/>
              </a:rPr>
              <a:t>TS &amp; </a:t>
            </a:r>
            <a:r>
              <a:rPr lang="de-DE" dirty="0" err="1" smtClean="0">
                <a:sym typeface="Wingdings" panose="05000000000000000000" pitchFamily="2" charset="2"/>
              </a:rPr>
              <a:t>Safety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would</a:t>
            </a:r>
            <a:r>
              <a:rPr lang="de-DE" dirty="0" smtClean="0">
                <a:sym typeface="Wingdings" panose="05000000000000000000" pitchFamily="2" charset="2"/>
              </a:rPr>
              <a:t> like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have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most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>
                <a:sym typeface="Wingdings" panose="05000000000000000000" pitchFamily="2" charset="2"/>
              </a:rPr>
              <a:t>experimental </a:t>
            </a:r>
            <a:r>
              <a:rPr lang="de-DE" b="1" dirty="0" err="1" smtClean="0">
                <a:sym typeface="Wingdings" panose="05000000000000000000" pitchFamily="2" charset="2"/>
              </a:rPr>
              <a:t>staffers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trained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as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EuPs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 Register </a:t>
            </a:r>
            <a:r>
              <a:rPr lang="de-DE" dirty="0">
                <a:sym typeface="Wingdings" panose="05000000000000000000" pitchFamily="2" charset="2"/>
              </a:rPr>
              <a:t>@ </a:t>
            </a:r>
            <a:r>
              <a:rPr lang="de-DE" dirty="0" err="1" smtClean="0">
                <a:sym typeface="Wingdings" panose="05000000000000000000" pitchFamily="2" charset="2"/>
              </a:rPr>
              <a:t>Safety</a:t>
            </a:r>
            <a:endParaRPr lang="de-DE" dirty="0" smtClean="0">
              <a:sym typeface="Wingdings" panose="05000000000000000000" pitchFamily="2" charset="2"/>
            </a:endParaRPr>
          </a:p>
          <a:p>
            <a:pPr>
              <a:spcBef>
                <a:spcPts val="1800"/>
              </a:spcBef>
            </a:pPr>
            <a:r>
              <a:rPr lang="de-DE" dirty="0" smtClean="0">
                <a:sym typeface="Wingdings" panose="05000000000000000000" pitchFamily="2" charset="2"/>
              </a:rPr>
              <a:t>Most </a:t>
            </a:r>
            <a:r>
              <a:rPr lang="de-DE" dirty="0" err="1" smtClean="0">
                <a:sym typeface="Wingdings" panose="05000000000000000000" pitchFamily="2" charset="2"/>
              </a:rPr>
              <a:t>groups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seem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have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two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potentially</a:t>
            </a:r>
            <a:r>
              <a:rPr lang="de-DE" b="1" dirty="0" smtClean="0">
                <a:sym typeface="Wingdings" panose="05000000000000000000" pitchFamily="2" charset="2"/>
              </a:rPr>
              <a:t> „</a:t>
            </a:r>
            <a:r>
              <a:rPr lang="de-DE" b="1" dirty="0" err="1" smtClean="0">
                <a:sym typeface="Wingdings" panose="05000000000000000000" pitchFamily="2" charset="2"/>
              </a:rPr>
              <a:t>trained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electricians</a:t>
            </a:r>
            <a:r>
              <a:rPr lang="de-DE" b="1" dirty="0" smtClean="0">
                <a:sym typeface="Wingdings" panose="05000000000000000000" pitchFamily="2" charset="2"/>
              </a:rPr>
              <a:t>“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do </a:t>
            </a:r>
            <a:r>
              <a:rPr lang="de-DE" dirty="0" err="1" smtClean="0">
                <a:sym typeface="Wingdings" panose="05000000000000000000" pitchFamily="2" charset="2"/>
              </a:rPr>
              <a:t>electrical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work</a:t>
            </a:r>
            <a:r>
              <a:rPr lang="de-DE" dirty="0" smtClean="0">
                <a:sym typeface="Wingdings" panose="05000000000000000000" pitchFamily="2" charset="2"/>
              </a:rPr>
              <a:t>  </a:t>
            </a:r>
            <a:r>
              <a:rPr lang="de-DE" dirty="0" err="1" smtClean="0">
                <a:sym typeface="Wingdings" panose="05000000000000000000" pitchFamily="2" charset="2"/>
              </a:rPr>
              <a:t>when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doubt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ask</a:t>
            </a:r>
            <a:r>
              <a:rPr lang="de-DE" dirty="0" smtClean="0">
                <a:sym typeface="Wingdings" panose="05000000000000000000" pitchFamily="2" charset="2"/>
              </a:rPr>
              <a:t> TS</a:t>
            </a:r>
          </a:p>
          <a:p>
            <a:pPr>
              <a:spcBef>
                <a:spcPts val="1800"/>
              </a:spcBef>
            </a:pPr>
            <a:r>
              <a:rPr lang="de-DE" dirty="0" err="1" smtClean="0">
                <a:sym typeface="Wingdings" panose="05000000000000000000" pitchFamily="2" charset="2"/>
              </a:rPr>
              <a:t>Safety</a:t>
            </a:r>
            <a:r>
              <a:rPr lang="de-DE" dirty="0" smtClean="0">
                <a:sym typeface="Wingdings" panose="05000000000000000000" pitchFamily="2" charset="2"/>
              </a:rPr>
              <a:t> &amp; TS </a:t>
            </a:r>
            <a:r>
              <a:rPr lang="de-DE" dirty="0" err="1" smtClean="0">
                <a:sym typeface="Wingdings" panose="05000000000000000000" pitchFamily="2" charset="2"/>
              </a:rPr>
              <a:t>have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expedite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their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efforts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get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organizational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side</a:t>
            </a:r>
            <a:r>
              <a:rPr lang="de-DE" b="1" dirty="0" smtClean="0">
                <a:sym typeface="Wingdings" panose="05000000000000000000" pitchFamily="2" charset="2"/>
              </a:rPr>
              <a:t> &amp; </a:t>
            </a:r>
            <a:r>
              <a:rPr lang="de-DE" b="1" dirty="0" err="1" smtClean="0">
                <a:sym typeface="Wingdings" panose="05000000000000000000" pitchFamily="2" charset="2"/>
              </a:rPr>
              <a:t>the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associated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trainings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done</a:t>
            </a:r>
            <a:r>
              <a:rPr lang="de-DE" dirty="0" smtClean="0">
                <a:sym typeface="Wingdings" panose="05000000000000000000" pitchFamily="2" charset="2"/>
              </a:rPr>
              <a:t> ASAP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48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2908" y="1164908"/>
            <a:ext cx="8480107" cy="4932362"/>
          </a:xfrm>
        </p:spPr>
        <p:txBody>
          <a:bodyPr/>
          <a:lstStyle/>
          <a:p>
            <a:pPr>
              <a:lnSpc>
                <a:spcPts val="5000"/>
              </a:lnSpc>
            </a:pPr>
            <a:endParaRPr lang="de-DE" dirty="0" smtClean="0"/>
          </a:p>
          <a:p>
            <a:pPr>
              <a:lnSpc>
                <a:spcPts val="5000"/>
              </a:lnSpc>
            </a:pPr>
            <a:endParaRPr lang="de-DE" dirty="0" smtClean="0"/>
          </a:p>
          <a:p>
            <a:pPr>
              <a:lnSpc>
                <a:spcPts val="5000"/>
              </a:lnSpc>
            </a:pPr>
            <a:r>
              <a:rPr lang="de-DE" dirty="0" smtClean="0"/>
              <a:t>SASE1-3 </a:t>
            </a:r>
            <a:r>
              <a:rPr lang="de-DE" smtClean="0"/>
              <a:t>Status </a:t>
            </a:r>
            <a:r>
              <a:rPr lang="de-DE" smtClean="0"/>
              <a:t>Updates</a:t>
            </a:r>
          </a:p>
          <a:p>
            <a:pPr>
              <a:lnSpc>
                <a:spcPts val="5000"/>
              </a:lnSpc>
            </a:pPr>
            <a:r>
              <a:rPr lang="de-DE" smtClean="0"/>
              <a:t>Update</a:t>
            </a:r>
            <a:r>
              <a:rPr lang="de-DE" dirty="0" smtClean="0"/>
              <a:t>: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gear</a:t>
            </a:r>
            <a:r>
              <a:rPr lang="de-DE" dirty="0" smtClean="0"/>
              <a:t> in XHEXP1</a:t>
            </a:r>
          </a:p>
          <a:p>
            <a:pPr>
              <a:lnSpc>
                <a:spcPts val="5000"/>
              </a:lnSpc>
            </a:pPr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1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Upcoming</a:t>
            </a:r>
            <a:r>
              <a:rPr lang="de-DE" dirty="0" smtClean="0"/>
              <a:t> Dates &amp; Meetings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Today, 9:00</a:t>
            </a:r>
            <a:r>
              <a:rPr lang="de-DE" dirty="0"/>
              <a:t>: </a:t>
            </a:r>
            <a:r>
              <a:rPr lang="de-DE" b="1" dirty="0" smtClean="0"/>
              <a:t>SASE1+SASE3 </a:t>
            </a:r>
            <a:r>
              <a:rPr lang="de-DE" b="1" dirty="0" err="1" smtClean="0"/>
              <a:t>Readiness</a:t>
            </a:r>
            <a:endParaRPr lang="de-DE" b="1" dirty="0" smtClean="0"/>
          </a:p>
          <a:p>
            <a:pPr marL="0" indent="0">
              <a:buNone/>
            </a:pPr>
            <a:endParaRPr lang="de-DE" b="1" dirty="0" smtClean="0"/>
          </a:p>
          <a:p>
            <a:r>
              <a:rPr lang="de-DE" b="1" dirty="0" smtClean="0"/>
              <a:t>SASE1+SASE3 </a:t>
            </a:r>
            <a:r>
              <a:rPr lang="de-DE" b="1" dirty="0" err="1"/>
              <a:t>Readiness</a:t>
            </a:r>
            <a:r>
              <a:rPr lang="de-DE" b="1" dirty="0"/>
              <a:t> </a:t>
            </a:r>
            <a:r>
              <a:rPr lang="de-DE" b="1" dirty="0" err="1" smtClean="0"/>
              <a:t>Dispatch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r>
              <a:rPr lang="de-DE" b="1" dirty="0" smtClean="0"/>
              <a:t> A. Violante </a:t>
            </a:r>
          </a:p>
          <a:p>
            <a:pPr lvl="1"/>
            <a:r>
              <a:rPr lang="de-DE" dirty="0" smtClean="0"/>
              <a:t>Mo</a:t>
            </a:r>
            <a:r>
              <a:rPr lang="de-DE" dirty="0"/>
              <a:t>, </a:t>
            </a:r>
            <a:r>
              <a:rPr lang="de-DE" dirty="0" err="1"/>
              <a:t>Wed</a:t>
            </a:r>
            <a:r>
              <a:rPr lang="de-DE" dirty="0"/>
              <a:t> 09:30 @ MCR </a:t>
            </a:r>
            <a:endParaRPr lang="de-DE" dirty="0" smtClean="0"/>
          </a:p>
          <a:p>
            <a:pPr marL="300037" lvl="1" indent="0">
              <a:buNone/>
            </a:pPr>
            <a:endParaRPr lang="de-DE" dirty="0" smtClean="0"/>
          </a:p>
          <a:p>
            <a:r>
              <a:rPr lang="de-DE" dirty="0" smtClean="0"/>
              <a:t>28.7., 8:30</a:t>
            </a:r>
            <a:r>
              <a:rPr lang="de-DE" dirty="0"/>
              <a:t>: </a:t>
            </a:r>
            <a:r>
              <a:rPr lang="de-DE" b="1" dirty="0" smtClean="0"/>
              <a:t>Regular TC </a:t>
            </a:r>
            <a:r>
              <a:rPr lang="de-DE" b="1" dirty="0" err="1" smtClean="0"/>
              <a:t>meeting</a:t>
            </a:r>
            <a:r>
              <a:rPr lang="de-DE" b="1" dirty="0" smtClean="0"/>
              <a:t> </a:t>
            </a:r>
            <a:r>
              <a:rPr lang="de-DE" i="1" dirty="0" err="1" smtClean="0"/>
              <a:t>if</a:t>
            </a:r>
            <a:r>
              <a:rPr lang="de-DE" i="1" dirty="0" smtClean="0"/>
              <a:t> </a:t>
            </a:r>
            <a:r>
              <a:rPr lang="de-DE" i="1" dirty="0" err="1" smtClean="0"/>
              <a:t>there</a:t>
            </a:r>
            <a:r>
              <a:rPr lang="de-DE" i="1" dirty="0" smtClean="0"/>
              <a:t> </a:t>
            </a:r>
            <a:r>
              <a:rPr lang="de-DE" i="1" dirty="0" err="1" smtClean="0"/>
              <a:t>is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necessity</a:t>
            </a:r>
            <a:endParaRPr lang="de-DE" i="1" dirty="0" smtClean="0"/>
          </a:p>
          <a:p>
            <a:r>
              <a:rPr lang="de-DE" dirty="0"/>
              <a:t>28.7., </a:t>
            </a:r>
            <a:r>
              <a:rPr lang="de-DE" dirty="0" smtClean="0"/>
              <a:t>9:00</a:t>
            </a:r>
            <a:r>
              <a:rPr lang="de-DE" dirty="0"/>
              <a:t>: </a:t>
            </a:r>
            <a:r>
              <a:rPr lang="de-DE" b="1" dirty="0" smtClean="0"/>
              <a:t>SASE1 </a:t>
            </a:r>
            <a:r>
              <a:rPr lang="de-DE" b="1" dirty="0" err="1"/>
              <a:t>Readiness</a:t>
            </a:r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0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42875" y="1083309"/>
            <a:ext cx="8743948" cy="4963331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de-DE" dirty="0" smtClean="0"/>
              <a:t>SASE1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395082" y="5092700"/>
            <a:ext cx="8325262" cy="6604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33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18.7.: LPF @ FXE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8" y="1399822"/>
            <a:ext cx="8396324" cy="472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9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Update SASE1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6757" y="1110074"/>
            <a:ext cx="4259673" cy="5170076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Company </a:t>
            </a:r>
            <a:r>
              <a:rPr lang="de-DE" dirty="0" err="1" smtClean="0"/>
              <a:t>svt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rackrooms</a:t>
            </a:r>
            <a:r>
              <a:rPr lang="de-DE" dirty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cutouts</a:t>
            </a:r>
            <a:r>
              <a:rPr lang="de-DE" dirty="0" smtClean="0"/>
              <a:t>. </a:t>
            </a:r>
          </a:p>
          <a:p>
            <a:pPr lvl="1"/>
            <a:r>
              <a:rPr lang="de-DE" dirty="0" smtClean="0"/>
              <a:t>Smoke </a:t>
            </a: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switched</a:t>
            </a:r>
            <a:r>
              <a:rPr lang="de-DE" dirty="0" smtClean="0"/>
              <a:t> off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dust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potentially</a:t>
            </a:r>
            <a:r>
              <a:rPr lang="de-DE" dirty="0" smtClean="0"/>
              <a:t> </a:t>
            </a:r>
            <a:r>
              <a:rPr lang="de-DE" dirty="0" err="1" smtClean="0"/>
              <a:t>created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Works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finished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11.8</a:t>
            </a:r>
            <a:r>
              <a:rPr lang="de-DE" dirty="0" smtClean="0"/>
              <a:t>.</a:t>
            </a: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97" y="1185333"/>
            <a:ext cx="2925978" cy="5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1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2" t="14724" r="4562" b="4948"/>
          <a:stretch/>
        </p:blipFill>
        <p:spPr bwMode="auto">
          <a:xfrm>
            <a:off x="707438" y="2152413"/>
            <a:ext cx="4082816" cy="313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Update SASE1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46" y="1239895"/>
            <a:ext cx="3699271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8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Update SASE1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6757" y="1110074"/>
            <a:ext cx="8346250" cy="5170076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Weiss</a:t>
            </a:r>
            <a:r>
              <a:rPr lang="de-DE" dirty="0" smtClean="0"/>
              <a:t> Klimatechnik</a:t>
            </a:r>
            <a:endParaRPr lang="de-DE" dirty="0"/>
          </a:p>
          <a:p>
            <a:pPr lvl="1"/>
            <a:r>
              <a:rPr lang="de-DE" dirty="0" smtClean="0"/>
              <a:t>Needs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precision</a:t>
            </a:r>
            <a:r>
              <a:rPr lang="de-DE" dirty="0" smtClean="0"/>
              <a:t> </a:t>
            </a:r>
            <a:r>
              <a:rPr lang="de-DE" dirty="0" err="1" smtClean="0"/>
              <a:t>climatized</a:t>
            </a:r>
            <a:r>
              <a:rPr lang="de-DE" dirty="0" smtClean="0"/>
              <a:t> </a:t>
            </a:r>
            <a:r>
              <a:rPr lang="de-DE" dirty="0" err="1" smtClean="0"/>
              <a:t>zones</a:t>
            </a:r>
            <a:r>
              <a:rPr lang="de-DE" dirty="0" smtClean="0"/>
              <a:t> (2-3h per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 C. Holz (TS) </a:t>
            </a:r>
            <a:r>
              <a:rPr lang="de-DE" dirty="0" err="1" smtClean="0">
                <a:sym typeface="Wingdings" panose="05000000000000000000" pitchFamily="2" charset="2"/>
              </a:rPr>
              <a:t>tries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organize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Oct</a:t>
            </a:r>
            <a:r>
              <a:rPr lang="de-DE" dirty="0" smtClean="0">
                <a:sym typeface="Wingdings" panose="05000000000000000000" pitchFamily="2" charset="2"/>
              </a:rPr>
              <a:t>. </a:t>
            </a:r>
            <a:r>
              <a:rPr lang="de-DE" dirty="0" err="1" smtClean="0">
                <a:sym typeface="Wingdings" panose="05000000000000000000" pitchFamily="2" charset="2"/>
              </a:rPr>
              <a:t>shutdown</a:t>
            </a:r>
            <a:endParaRPr lang="de-DE" dirty="0" smtClean="0"/>
          </a:p>
          <a:p>
            <a:pPr lvl="1"/>
            <a:r>
              <a:rPr lang="de-DE" dirty="0" smtClean="0"/>
              <a:t>48h-measurement in D.05 still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in </a:t>
            </a:r>
            <a:r>
              <a:rPr lang="de-DE" dirty="0" err="1" smtClean="0"/>
              <a:t>addition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064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42875" y="1083309"/>
            <a:ext cx="8743948" cy="4963331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de-DE" dirty="0" smtClean="0"/>
              <a:t>SASE3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50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17.7.: First IT-</a:t>
            </a:r>
            <a:r>
              <a:rPr lang="de-DE" dirty="0" err="1" smtClean="0"/>
              <a:t>cables</a:t>
            </a:r>
            <a:r>
              <a:rPr lang="de-DE" dirty="0" smtClean="0"/>
              <a:t> </a:t>
            </a:r>
            <a:r>
              <a:rPr lang="de-DE" dirty="0" err="1" smtClean="0"/>
              <a:t>arriving</a:t>
            </a:r>
            <a:r>
              <a:rPr lang="de-DE" dirty="0" smtClean="0"/>
              <a:t> in SQS E.07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08" y="1249882"/>
            <a:ext cx="3699271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1" y="1250244"/>
            <a:ext cx="3699000" cy="49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8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610</Words>
  <Application>Microsoft Office PowerPoint</Application>
  <PresentationFormat>Bildschirmpräsentation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template-european-xfel-gmbh_presentation</vt:lpstr>
      <vt:lpstr>80th Section Coordination Meeting XHEXP1</vt:lpstr>
      <vt:lpstr>Agenda</vt:lpstr>
      <vt:lpstr>SASE1</vt:lpstr>
      <vt:lpstr>18.7.: LPF @ FXE</vt:lpstr>
      <vt:lpstr>Status Update SASE1</vt:lpstr>
      <vt:lpstr>Status Update SASE1</vt:lpstr>
      <vt:lpstr>Status Update SASE1</vt:lpstr>
      <vt:lpstr>SASE3</vt:lpstr>
      <vt:lpstr>17.7.: First IT-cables arriving in SQS E.07</vt:lpstr>
      <vt:lpstr>19.7.: First Coax-cabels arrive in SQS-control.</vt:lpstr>
      <vt:lpstr>Status SASE3 + SASE2</vt:lpstr>
      <vt:lpstr>SASE2</vt:lpstr>
      <vt:lpstr>Status SASE2</vt:lpstr>
      <vt:lpstr>Update: Safety gear in XHEXP1</vt:lpstr>
      <vt:lpstr>All of you should know this: Electrical safety slide from „General Safety Training“</vt:lpstr>
      <vt:lpstr>Electrical works?</vt:lpstr>
      <vt:lpstr>What a normal person („elektrischer Laie“) is allowed to do:</vt:lpstr>
      <vt:lpstr>Any other activities can only be done by:</vt:lpstr>
      <vt:lpstr>How to go on?</vt:lpstr>
      <vt:lpstr>Upcoming Dates &amp; Meetings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Wellenreuther, Gerd</cp:lastModifiedBy>
  <cp:revision>639</cp:revision>
  <cp:lastPrinted>2008-09-01T15:04:16Z</cp:lastPrinted>
  <dcterms:created xsi:type="dcterms:W3CDTF">2012-08-22T09:26:39Z</dcterms:created>
  <dcterms:modified xsi:type="dcterms:W3CDTF">2017-07-20T14:14:36Z</dcterms:modified>
</cp:coreProperties>
</file>