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78" r:id="rId2"/>
    <p:sldId id="479" r:id="rId3"/>
    <p:sldId id="480" r:id="rId4"/>
    <p:sldId id="481" r:id="rId5"/>
    <p:sldId id="482" r:id="rId6"/>
    <p:sldId id="483" r:id="rId7"/>
    <p:sldId id="484" r:id="rId8"/>
    <p:sldId id="485" r:id="rId9"/>
    <p:sldId id="488" r:id="rId10"/>
  </p:sldIdLst>
  <p:sldSz cx="9144000" cy="6858000" type="screen4x3"/>
  <p:notesSz cx="6973888" cy="9236075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7000"/>
    <a:srgbClr val="E4DABE"/>
    <a:srgbClr val="981E32"/>
    <a:srgbClr val="5B8F22"/>
    <a:srgbClr val="BDABAB"/>
    <a:srgbClr val="D2C295"/>
    <a:srgbClr val="C75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882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-1464" y="-102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pos="2880"/>
        <p:guide pos="363"/>
        <p:guide pos="5396"/>
        <p:guide pos="282"/>
        <p:guide pos="3784"/>
        <p:guide pos="3736"/>
        <p:guide pos="2179"/>
        <p:guide pos="54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3324" y="-96"/>
      </p:cViewPr>
      <p:guideLst>
        <p:guide orient="horz" pos="2910"/>
        <p:guide pos="21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2018" cy="461406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256" y="1"/>
            <a:ext cx="3022018" cy="461406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87CEFA-0FE1-4D25-9946-488737EBAFB0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078"/>
            <a:ext cx="3022018" cy="46140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256" y="8773078"/>
            <a:ext cx="3022018" cy="46140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72CA6-E17A-4AEB-99C9-4EA94E17A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55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2018" cy="461406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1"/>
            <a:ext cx="3022018" cy="461406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80383E-8F07-4DAD-8A84-2193E232473B}" type="datetimeFigureOut">
              <a:rPr lang="en-US"/>
              <a:pPr>
                <a:defRPr/>
              </a:pPr>
              <a:t>7/20/2017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90" y="4386539"/>
            <a:ext cx="5579110" cy="4157426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8"/>
            <a:ext cx="3022018" cy="46140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3078"/>
            <a:ext cx="3022018" cy="46140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B55B69-D7F5-4AC0-B881-12E6D545A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51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2150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687-E95E-4B41-8504-4DC0B28621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5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2150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687-E95E-4B41-8504-4DC0B28621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80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2150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687-E95E-4B41-8504-4DC0B28621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59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69113" y="6197600"/>
            <a:ext cx="22748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140450"/>
            <a:ext cx="19732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481F-9224-4E20-B5E5-7FED22779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446088" y="6400800"/>
            <a:ext cx="4811712" cy="314325"/>
          </a:xfrm>
        </p:spPr>
        <p:txBody>
          <a:bodyPr/>
          <a:lstStyle>
            <a:lvl1pPr algn="l">
              <a:defRPr lang="en-US" sz="1100" b="0"/>
            </a:lvl1pPr>
          </a:lstStyle>
          <a:p>
            <a:pPr>
              <a:defRPr/>
            </a:pPr>
            <a:r>
              <a:rPr lang="en-US" smtClean="0"/>
              <a:t>ATLAS CHESS 2 – Pixel initial tests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D795-F3E0-4A97-B0AA-99D855BCF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446088" y="6400800"/>
            <a:ext cx="4125912" cy="314325"/>
          </a:xfr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ATLAS CHESS 2 – Pixel initial tests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639A-1953-420C-81FD-BF55CB058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446088" y="6400800"/>
            <a:ext cx="4125912" cy="314325"/>
          </a:xfr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ATLAS CHESS 2 – Pixel initial tests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CA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0B87-3E28-4611-894C-F47A4C761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8"/>
          </p:nvPr>
        </p:nvSpPr>
        <p:spPr>
          <a:xfrm>
            <a:off x="446088" y="6400800"/>
            <a:ext cx="4125912" cy="314325"/>
          </a:xfr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ATLAS CHESS 2 – Pixel initial tests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lIns="432000" rtlCol="0">
            <a:normAutofit/>
          </a:bodyPr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CA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CHESS 2 – Pixel initial tests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420CD0-B42C-4EF7-8968-DD50AD05B386}" type="datetime1">
              <a:rPr lang="en-US" altLang="zh-CN" smtClean="0"/>
              <a:t>7/20/2017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Atlas Chess 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1502-1914-44CA-906F-C0FC311359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66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128588"/>
            <a:ext cx="81026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3013"/>
            <a:ext cx="81105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68BBA6-BE69-428D-A07E-145976F2C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6088" y="6400800"/>
            <a:ext cx="4887912" cy="3143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ATLAS CHESS 2 – Pixel initial tests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Clr>
          <a:schemeClr val="tx1"/>
        </a:buClr>
        <a:buFont typeface="Arial" pitchFamily="34" charset="0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Tests on </a:t>
            </a:r>
            <a:r>
              <a:rPr lang="en-US" sz="4800" b="1" dirty="0" smtClean="0"/>
              <a:t>Chess </a:t>
            </a:r>
            <a:r>
              <a:rPr lang="en-US" sz="4800" b="1" dirty="0" smtClean="0"/>
              <a:t>2 ASIC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CA" sz="2000" b="1" dirty="0" smtClean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altLang="zh-CN" sz="1800" dirty="0"/>
              <a:t>Dionisio Doering, Yubo Han, Pietro Caragiulo, Larry Ruckman, Camillo Tamma, Mazin Khader, Su </a:t>
            </a:r>
            <a:r>
              <a:rPr lang="en-CA" altLang="zh-CN" sz="1800" dirty="0" smtClean="0"/>
              <a:t>Dong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824913" y="6318250"/>
            <a:ext cx="319087" cy="539750"/>
          </a:xfrm>
        </p:spPr>
        <p:txBody>
          <a:bodyPr/>
          <a:lstStyle/>
          <a:p>
            <a:fld id="{68C31502-1914-44CA-906F-C0FC311359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55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46314" y="1252728"/>
            <a:ext cx="8108950" cy="506552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Tests with new values for </a:t>
            </a:r>
            <a:r>
              <a:rPr lang="en-US" altLang="zh-CN" dirty="0" smtClean="0"/>
              <a:t>pre-amp </a:t>
            </a:r>
            <a:r>
              <a:rPr lang="en-US" altLang="zh-CN" dirty="0"/>
              <a:t>configuration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  Tests with the default values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   Considerations 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C31502-1914-44CA-906F-C0FC3113599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 smtClean="0"/>
              <a:t>Atlas Chess 2</a:t>
            </a:r>
            <a:endParaRPr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D88686-D9D2-41E7-8265-927EDF04EE31}" type="datetime1">
              <a:rPr lang="en-US" altLang="zh-CN" smtClean="0"/>
              <a:t>7/20/2017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36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33" y="1905000"/>
            <a:ext cx="6455464" cy="401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Pixel description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C31502-1914-44CA-906F-C0FC3113599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 smtClean="0"/>
              <a:t>Atlas Chess 2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DB1173-E894-41C8-A433-81CCE32C4255}" type="datetime1">
              <a:rPr lang="en-US" altLang="zh-CN" smtClean="0"/>
              <a:t>7/20/2017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7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28650" y="1524000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AutoNum type="alphaLcParenR"/>
            </a:pPr>
            <a:r>
              <a:rPr lang="en-US" sz="1600" dirty="0" smtClean="0"/>
              <a:t>default </a:t>
            </a:r>
            <a:r>
              <a:rPr lang="en-US" sz="1600" dirty="0"/>
              <a:t>parameters gave very small signals </a:t>
            </a:r>
            <a:endParaRPr lang="en-US" sz="1600" dirty="0" smtClean="0"/>
          </a:p>
          <a:p>
            <a:pPr marL="342900" indent="-342900">
              <a:buAutoNum type="alphaLcParenR"/>
            </a:pPr>
            <a:r>
              <a:rPr lang="en-US" sz="1600" dirty="0" smtClean="0"/>
              <a:t>the </a:t>
            </a:r>
            <a:r>
              <a:rPr lang="en-US" sz="1600" dirty="0"/>
              <a:t>plots are from alternative parameters (see next page)  investigated by Pietro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4"/>
          <a:stretch/>
        </p:blipFill>
        <p:spPr bwMode="auto">
          <a:xfrm>
            <a:off x="609600" y="2743202"/>
            <a:ext cx="8001000" cy="32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9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38720"/>
              </p:ext>
            </p:extLst>
          </p:nvPr>
        </p:nvGraphicFramePr>
        <p:xfrm>
          <a:off x="533400" y="2182585"/>
          <a:ext cx="2845983" cy="264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830522"/>
                <a:gridCol w="948661"/>
              </a:tblGrid>
              <a:tr h="3302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Name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Before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After</a:t>
                      </a:r>
                      <a:endParaRPr lang="zh-CN" altLang="en-US" sz="1200" dirty="0"/>
                    </a:p>
                  </a:txBody>
                  <a:tcPr marL="68580" marR="68580"/>
                </a:tc>
              </a:tr>
              <a:tr h="330251"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VNatt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31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30</a:t>
                      </a:r>
                      <a:endParaRPr lang="zh-CN" altLang="en-US" sz="1200" dirty="0"/>
                    </a:p>
                  </a:txBody>
                  <a:tcPr marL="68580" marR="68580"/>
                </a:tc>
              </a:tr>
              <a:tr h="330251"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VNres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 marL="68580" marR="68580"/>
                </a:tc>
              </a:tr>
              <a:tr h="330251"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VPLOADatt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30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28</a:t>
                      </a:r>
                      <a:endParaRPr lang="zh-CN" altLang="en-US" sz="1200" dirty="0"/>
                    </a:p>
                  </a:txBody>
                  <a:tcPr marL="68580" marR="68580"/>
                </a:tc>
              </a:tr>
              <a:tr h="330251"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VPLOADres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 marL="68580" marR="68580"/>
                </a:tc>
              </a:tr>
              <a:tr h="330251"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VNSFatt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27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31</a:t>
                      </a:r>
                      <a:endParaRPr lang="zh-CN" altLang="en-US" sz="1200" dirty="0"/>
                    </a:p>
                  </a:txBody>
                  <a:tcPr marL="68580" marR="68580"/>
                </a:tc>
              </a:tr>
              <a:tr h="330251"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VNSFres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 marL="68580" marR="68580"/>
                </a:tc>
              </a:tr>
              <a:tr h="330251"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Vcase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1.7</a:t>
                      </a:r>
                      <a:endParaRPr lang="zh-CN" alt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1.7</a:t>
                      </a:r>
                      <a:endParaRPr lang="zh-CN" altLang="en-US" sz="12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1502-1914-44CA-906F-C0FC3113599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3138" y="385726"/>
            <a:ext cx="373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Tests with the new parameters:</a:t>
            </a:r>
          </a:p>
          <a:p>
            <a:endParaRPr lang="zh-CN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44" y="2286000"/>
            <a:ext cx="5223194" cy="25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8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" y="3658082"/>
            <a:ext cx="2682902" cy="2582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86" y="3658082"/>
            <a:ext cx="2690920" cy="2624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05" y="3664839"/>
            <a:ext cx="2673706" cy="2617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113" y="1179113"/>
            <a:ext cx="6884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 = 1.4V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BL sweeps from (0x500 to 0x800 with step 2) 1.03V-1.65V with step 1.6mV;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BLR=BL+0.6V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With and without charge injection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4980" y="2753182"/>
            <a:ext cx="21916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Num. hits vs. BL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0948" y="31532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Matrix 0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74666" y="31532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Matrix 1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8385" y="31532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Matrix 2</a:t>
            </a:r>
            <a:endParaRPr lang="zh-CN" alt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Tests with the new </a:t>
            </a:r>
            <a:r>
              <a:rPr lang="en-US" altLang="zh-CN" dirty="0" smtClean="0"/>
              <a:t>parameters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C31502-1914-44CA-906F-C0FC3113599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 smtClean="0"/>
              <a:t>Atlas Chess 2</a:t>
            </a:r>
            <a:endParaRPr lang="zh-CN" alt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031381" y="6181241"/>
            <a:ext cx="0" cy="36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55525" y="6151222"/>
            <a:ext cx="0" cy="36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146107" y="6099720"/>
            <a:ext cx="0" cy="36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0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28" y="0"/>
            <a:ext cx="2514600" cy="3295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4" y="0"/>
            <a:ext cx="2514600" cy="329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514600" cy="3295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29" y="3548404"/>
            <a:ext cx="2525618" cy="3309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5" y="3545672"/>
            <a:ext cx="2527703" cy="3312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97" y="3545671"/>
            <a:ext cx="2527703" cy="3312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05166"/>
            <a:ext cx="148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Without </a:t>
            </a:r>
          </a:p>
          <a:p>
            <a:r>
              <a:rPr lang="en-US" altLang="zh-CN" sz="1600" b="1" dirty="0" smtClean="0"/>
              <a:t>Charge injection</a:t>
            </a:r>
            <a:endParaRPr lang="zh-CN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55504"/>
            <a:ext cx="163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Enable charge injection</a:t>
            </a:r>
            <a:endParaRPr lang="zh-CN" alt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1640210" y="3380601"/>
            <a:ext cx="2046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/>
              <a:t>Time vs. BL, Z = </a:t>
            </a:r>
            <a:r>
              <a:rPr lang="en-US" altLang="zh-CN" sz="1200" b="1" dirty="0" err="1" smtClean="0"/>
              <a:t>num.hits</a:t>
            </a:r>
            <a:endParaRPr lang="en-US" altLang="zh-CN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4392352" y="3380601"/>
            <a:ext cx="204620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/>
              <a:t>Time vs. BL, Z = </a:t>
            </a:r>
            <a:r>
              <a:rPr lang="en-US" altLang="zh-CN" sz="1200" b="1" dirty="0" err="1" smtClean="0"/>
              <a:t>num.hits</a:t>
            </a:r>
            <a:endParaRPr lang="en-US" altLang="zh-CN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6945399" y="3380601"/>
            <a:ext cx="204620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/>
              <a:t>Time vs. BL, Z = </a:t>
            </a:r>
            <a:r>
              <a:rPr lang="en-US" altLang="zh-CN" sz="1200" b="1" dirty="0" err="1" smtClean="0"/>
              <a:t>num.hits</a:t>
            </a:r>
            <a:endParaRPr lang="en-US" altLang="zh-CN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40510" y="2034815"/>
            <a:ext cx="103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Matrix 0</a:t>
            </a:r>
            <a:endParaRPr lang="zh-CN" altLang="en-US" sz="1600" b="1" dirty="0"/>
          </a:p>
        </p:txBody>
      </p:sp>
      <p:sp>
        <p:nvSpPr>
          <p:cNvPr id="14" name="TextBox 9"/>
          <p:cNvSpPr txBox="1"/>
          <p:nvPr/>
        </p:nvSpPr>
        <p:spPr>
          <a:xfrm>
            <a:off x="2740510" y="5429269"/>
            <a:ext cx="103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 smtClean="0"/>
              <a:t>Matrix 0</a:t>
            </a:r>
            <a:endParaRPr lang="zh-CN" altLang="en-US" sz="1600" b="1" dirty="0"/>
          </a:p>
        </p:txBody>
      </p:sp>
      <p:sp>
        <p:nvSpPr>
          <p:cNvPr id="15" name="TextBox 9"/>
          <p:cNvSpPr txBox="1"/>
          <p:nvPr/>
        </p:nvSpPr>
        <p:spPr>
          <a:xfrm>
            <a:off x="5367444" y="2026850"/>
            <a:ext cx="103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 smtClean="0"/>
              <a:t>Matrix 1</a:t>
            </a:r>
            <a:endParaRPr lang="zh-CN" altLang="en-US" sz="1600" b="1" dirty="0"/>
          </a:p>
        </p:txBody>
      </p:sp>
      <p:sp>
        <p:nvSpPr>
          <p:cNvPr id="16" name="TextBox 9"/>
          <p:cNvSpPr txBox="1"/>
          <p:nvPr/>
        </p:nvSpPr>
        <p:spPr>
          <a:xfrm>
            <a:off x="5367444" y="5429269"/>
            <a:ext cx="103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 smtClean="0"/>
              <a:t>Matrix 1</a:t>
            </a:r>
            <a:endParaRPr lang="zh-CN" altLang="en-US" sz="1600" b="1" dirty="0"/>
          </a:p>
        </p:txBody>
      </p:sp>
      <p:sp>
        <p:nvSpPr>
          <p:cNvPr id="17" name="TextBox 9"/>
          <p:cNvSpPr txBox="1"/>
          <p:nvPr/>
        </p:nvSpPr>
        <p:spPr>
          <a:xfrm>
            <a:off x="8047006" y="2034815"/>
            <a:ext cx="103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 smtClean="0"/>
              <a:t>Matrix 2</a:t>
            </a:r>
            <a:endParaRPr lang="zh-CN" altLang="en-US" sz="1600" b="1" dirty="0"/>
          </a:p>
        </p:txBody>
      </p:sp>
      <p:sp>
        <p:nvSpPr>
          <p:cNvPr id="18" name="TextBox 9"/>
          <p:cNvSpPr txBox="1"/>
          <p:nvPr/>
        </p:nvSpPr>
        <p:spPr>
          <a:xfrm>
            <a:off x="8047005" y="5429269"/>
            <a:ext cx="103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 smtClean="0"/>
              <a:t>Matrix 2</a:t>
            </a:r>
            <a:endParaRPr lang="zh-CN" altLang="en-US" sz="1600" b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1502-1914-44CA-906F-C0FC3113599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84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Qinj</a:t>
            </a:r>
            <a:r>
              <a:rPr lang="en-US" dirty="0" smtClean="0"/>
              <a:t> on vs. </a:t>
            </a:r>
            <a:r>
              <a:rPr lang="en-US" dirty="0" err="1" smtClean="0"/>
              <a:t>Qonj</a:t>
            </a:r>
            <a:r>
              <a:rPr lang="en-US" dirty="0" smtClean="0"/>
              <a:t>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6088" y="6400802"/>
            <a:ext cx="4811712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ATLAS CHESS 2 – Pixel initial tests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8" y="3876666"/>
            <a:ext cx="3990390" cy="24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971658" cy="229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ddoering\Documents\MobaXterm\slash\RemoteFiles\131688_27_35\cumulTimeHist_asics2_chess2_scan_NoQinjPulse_BLx_SCurveTest_trim70x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78" y="1474592"/>
            <a:ext cx="2286000" cy="224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doering\Documents\MobaXterm\slash\RemoteFiles\131688_27_37\cumulTimeHist_asics2_chess2_scan_QinjPulse_BLx_SCurveTest_trim7_n20x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03" y="3981802"/>
            <a:ext cx="2286000" cy="224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1" y="4450702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2"/>
                </a:solidFill>
              </a:rPr>
              <a:t>Qinj</a:t>
            </a:r>
            <a:r>
              <a:rPr lang="en-US" sz="1400" dirty="0">
                <a:solidFill>
                  <a:schemeClr val="bg2"/>
                </a:solidFill>
              </a:rPr>
              <a:t> 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400" y="1975867"/>
            <a:ext cx="798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2"/>
                </a:solidFill>
              </a:rPr>
              <a:t>Qinj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smtClean="0">
                <a:solidFill>
                  <a:schemeClr val="bg2"/>
                </a:solidFill>
              </a:rPr>
              <a:t>off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912" y="1371600"/>
            <a:ext cx="16802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Num. hits vs. BL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1" y="3804666"/>
            <a:ext cx="16802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Num. hits vs. BL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13273" y="1311945"/>
            <a:ext cx="25126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vs. BL, Z = </a:t>
            </a:r>
            <a:r>
              <a:rPr lang="en-US" sz="1600" dirty="0" err="1" smtClean="0"/>
              <a:t>num.hits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50379" y="3784099"/>
            <a:ext cx="25126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vs. BL, Z = </a:t>
            </a:r>
            <a:r>
              <a:rPr lang="en-US" sz="1600" dirty="0" err="1" smtClean="0"/>
              <a:t>num.hits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70760" y="3339848"/>
            <a:ext cx="24449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Obs.: Matrix 2 and times &lt; 500ns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6090002"/>
            <a:ext cx="24449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Obs.: Matrix 2 and times &lt; 500ns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5417" y="1633288"/>
            <a:ext cx="22277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Try to repeat the test with the default pre-amp configuration values but didn’t get hits.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Power cycle the board and repeat the test with default parameter value, still got empty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Q:Why we can not get the same  results with the default value?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3.3V 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Scripts?</a:t>
            </a:r>
          </a:p>
          <a:p>
            <a:endParaRPr lang="zh-CN" alt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820093" y="3035485"/>
            <a:ext cx="0" cy="3648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20093" y="5811142"/>
            <a:ext cx="0" cy="3648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85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Consideration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2496" y="1777499"/>
            <a:ext cx="7886700" cy="435133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Don't </a:t>
            </a:r>
            <a:r>
              <a:rPr lang="en-US" sz="2000" dirty="0"/>
              <a:t>see </a:t>
            </a:r>
            <a:r>
              <a:rPr lang="en-US" sz="2000" dirty="0" err="1"/>
              <a:t>Qinj</a:t>
            </a:r>
            <a:r>
              <a:rPr lang="en-US" sz="2000" dirty="0"/>
              <a:t> signal with default parameters, and simulation also suggests very small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Alternative </a:t>
            </a:r>
            <a:r>
              <a:rPr lang="en-US" sz="2000" dirty="0"/>
              <a:t>parameters in simulation suggests we should see ~1V level </a:t>
            </a:r>
            <a:r>
              <a:rPr lang="en-US" sz="2000" dirty="0" err="1"/>
              <a:t>Qinj</a:t>
            </a:r>
            <a:r>
              <a:rPr lang="en-US" sz="2000" dirty="0"/>
              <a:t> signal, but still didn't see significant signal on device </a:t>
            </a:r>
          </a:p>
          <a:p>
            <a:pPr marL="742950" lvl="1" indent="-285750"/>
            <a:r>
              <a:rPr lang="en-US" sz="1800" dirty="0" smtClean="0"/>
              <a:t>Caveat</a:t>
            </a:r>
            <a:r>
              <a:rPr lang="en-US" sz="1800" dirty="0"/>
              <a:t>: Not reproducing previous no-</a:t>
            </a:r>
            <a:r>
              <a:rPr lang="en-US" sz="1800" dirty="0" err="1"/>
              <a:t>Qinj</a:t>
            </a:r>
            <a:r>
              <a:rPr lang="en-US" sz="1800" dirty="0"/>
              <a:t> result. Did we change some default </a:t>
            </a:r>
            <a:r>
              <a:rPr lang="en-US" sz="1800" dirty="0" err="1"/>
              <a:t>config</a:t>
            </a:r>
            <a:r>
              <a:rPr lang="en-US" sz="1800" dirty="0"/>
              <a:t> values by accident ?</a:t>
            </a:r>
          </a:p>
          <a:p>
            <a:pPr marL="800100" lvl="1" indent="-342900"/>
            <a:r>
              <a:rPr lang="en-US" sz="1800" dirty="0" smtClean="0"/>
              <a:t>Did </a:t>
            </a:r>
            <a:r>
              <a:rPr lang="en-US" sz="1800" dirty="0"/>
              <a:t>the previous 1.8-&gt;3.3V voltage tests changed something in the device ? </a:t>
            </a:r>
          </a:p>
          <a:p>
            <a:pPr marL="800100" lvl="1" indent="-342900"/>
            <a:r>
              <a:rPr lang="en-US" sz="1800" dirty="0"/>
              <a:t> 	</a:t>
            </a:r>
            <a:r>
              <a:rPr lang="en-US" sz="1800" dirty="0" smtClean="0"/>
              <a:t>Are </a:t>
            </a:r>
            <a:r>
              <a:rPr lang="en-US" sz="1800" dirty="0"/>
              <a:t>we just seeing the slow undershoot 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Updating </a:t>
            </a:r>
            <a:r>
              <a:rPr lang="en-US" sz="2000" dirty="0"/>
              <a:t>test code in </a:t>
            </a:r>
            <a:r>
              <a:rPr lang="en-US" sz="2000" dirty="0" err="1"/>
              <a:t>Git</a:t>
            </a:r>
            <a:r>
              <a:rPr lang="en-US" sz="2000" dirty="0"/>
              <a:t> and documentation:  Can other sites run tests on your devices ? 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fld id="{68C31502-1914-44CA-906F-C0FC31135993}" type="slidenum">
              <a:rPr lang="zh-CN" altLang="en-US" smtClean="0"/>
              <a:pPr algn="r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8302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PresentationFormat>On-screen Show (4:3)</PresentationFormat>
  <Paragraphs>99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Tests on Chess 2 ASIC </vt:lpstr>
      <vt:lpstr>Outline</vt:lpstr>
      <vt:lpstr>Pixel description </vt:lpstr>
      <vt:lpstr>Simulation</vt:lpstr>
      <vt:lpstr>PowerPoint Presentation</vt:lpstr>
      <vt:lpstr>Tests with the new parameters</vt:lpstr>
      <vt:lpstr>PowerPoint Presentation</vt:lpstr>
      <vt:lpstr>Qinj on vs. Qonj off</vt:lpstr>
      <vt:lpstr>Consideration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2017-07-20T15:02:20Z</dcterms:modified>
</cp:coreProperties>
</file>