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6"/>
    <p:restoredTop sz="94641"/>
  </p:normalViewPr>
  <p:slideViewPr>
    <p:cSldViewPr snapToGrid="0" snapToObjects="1">
      <p:cViewPr>
        <p:scale>
          <a:sx n="163" d="100"/>
          <a:sy n="163" d="100"/>
        </p:scale>
        <p:origin x="-728" y="-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DBD69-8064-A449-849D-9273D76AFDAF}" type="datetimeFigureOut">
              <a:rPr lang="en-US" smtClean="0"/>
              <a:t>7/18/17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5DD0E-D2C6-8645-A96C-5B0C7323A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02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the </a:t>
            </a:r>
            <a:r>
              <a:rPr lang="en-US" dirty="0" err="1"/>
              <a:t>N</a:t>
            </a:r>
            <a:r>
              <a:rPr lang="en-US" dirty="0" err="1" smtClean="0"/>
              <a:t>well</a:t>
            </a:r>
            <a:r>
              <a:rPr lang="en-US" dirty="0" smtClean="0"/>
              <a:t> in CHESS2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89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of CHESS1 measurements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2144532"/>
            <a:ext cx="5692775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42441" y="4553146"/>
            <a:ext cx="603316" cy="14328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727"/>
          <p:cNvSpPr txBox="1"/>
          <p:nvPr/>
        </p:nvSpPr>
        <p:spPr>
          <a:xfrm>
            <a:off x="3073796" y="6033187"/>
            <a:ext cx="3690497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No HV applied leakage current should be very low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5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simulation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33" y="1764262"/>
            <a:ext cx="7351135" cy="4532842"/>
          </a:xfrm>
        </p:spPr>
      </p:pic>
      <p:cxnSp>
        <p:nvCxnSpPr>
          <p:cNvPr id="5" name="Straight Arrow Connector 4"/>
          <p:cNvCxnSpPr/>
          <p:nvPr/>
        </p:nvCxnSpPr>
        <p:spPr>
          <a:xfrm>
            <a:off x="9181708" y="4279768"/>
            <a:ext cx="0" cy="1225485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27"/>
          <p:cNvSpPr txBox="1"/>
          <p:nvPr/>
        </p:nvSpPr>
        <p:spPr>
          <a:xfrm>
            <a:off x="9267206" y="4124848"/>
            <a:ext cx="2563433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Cambria" charset="0"/>
                <a:ea typeface="Calibri" charset="0"/>
                <a:cs typeface="Cambria" charset="0"/>
              </a:rPr>
              <a:t>6</a:t>
            </a: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0uA measured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ambria" charset="0"/>
                <a:ea typeface="Calibri" charset="0"/>
                <a:cs typeface="Cambria" charset="0"/>
              </a:rPr>
              <a:t>4pA simulated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latin typeface="Cambria" charset="0"/>
              <a:ea typeface="Calibri" charset="0"/>
              <a:cs typeface="Cambria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60uA for 32*144pixel:</a:t>
            </a: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1" dirty="0" smtClean="0">
                <a:effectLst/>
                <a:latin typeface="Cambria" charset="0"/>
                <a:ea typeface="Calibri" charset="0"/>
                <a:cs typeface="Cambria" charset="0"/>
              </a:rPr>
              <a:t>13nA of leakage per pixel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latin typeface="Times New Roman" charset="0"/>
              <a:ea typeface="Calibri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Times New Roman" charset="0"/>
                <a:ea typeface="Calibri" charset="0"/>
                <a:cs typeface="Cambria" charset="0"/>
              </a:rPr>
              <a:t>Can’t explain were the leakage is coming from.</a:t>
            </a:r>
            <a:endParaRPr lang="en-US" sz="1200" b="1" dirty="0">
              <a:latin typeface="Cambria" charset="0"/>
              <a:ea typeface="Calibri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1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40uA leakage current to simulation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356" y="1764262"/>
            <a:ext cx="5431288" cy="4532842"/>
          </a:xfrm>
        </p:spPr>
      </p:pic>
      <p:sp>
        <p:nvSpPr>
          <p:cNvPr id="5" name="Text Box 727"/>
          <p:cNvSpPr txBox="1"/>
          <p:nvPr/>
        </p:nvSpPr>
        <p:spPr>
          <a:xfrm>
            <a:off x="8592247" y="3101033"/>
            <a:ext cx="2563433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40uA of leakage added </a:t>
            </a:r>
            <a:r>
              <a:rPr lang="en-US" sz="1200" b="1" smtClean="0">
                <a:latin typeface="Cambria" charset="0"/>
                <a:ea typeface="Calibri" charset="0"/>
                <a:cs typeface="Cambria" charset="0"/>
              </a:rPr>
              <a:t>in simulation</a:t>
            </a:r>
            <a:endParaRPr lang="en-US" sz="1200" b="1" dirty="0">
              <a:latin typeface="Cambria" charset="0"/>
              <a:ea typeface="Calibri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609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339" y="4025119"/>
            <a:ext cx="6131560" cy="2002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349015" y="4907981"/>
            <a:ext cx="1921319" cy="684320"/>
          </a:xfrm>
          <a:prstGeom prst="rect">
            <a:avLst/>
          </a:prstGeom>
          <a:solidFill>
            <a:srgbClr val="ADC8D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49017" y="5592302"/>
            <a:ext cx="1921319" cy="151467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</a:t>
            </a:r>
            <a:r>
              <a:rPr lang="en-US" dirty="0" err="1" smtClean="0"/>
              <a:t>Nwell</a:t>
            </a:r>
            <a:r>
              <a:rPr lang="en-US" dirty="0" smtClean="0"/>
              <a:t> bias scans</a:t>
            </a:r>
            <a:endParaRPr lang="en-US" dirty="0"/>
          </a:p>
        </p:txBody>
      </p:sp>
      <p:sp>
        <p:nvSpPr>
          <p:cNvPr id="55" name="Round Same Side Corner Rectangle 54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6" name="Straight Connector 185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0" name="Straight Connector 189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01" name="Group 200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02" name="Straight Connector 20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05" name="Oval 20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06" name="Straight Connector 205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7" name="Straight Connector 206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08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pic>
        <p:nvPicPr>
          <p:cNvPr id="256" name="Picture 2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85" y="2532858"/>
            <a:ext cx="960752" cy="1612900"/>
          </a:xfrm>
          <a:prstGeom prst="rect">
            <a:avLst/>
          </a:prstGeom>
        </p:spPr>
      </p:pic>
      <p:cxnSp>
        <p:nvCxnSpPr>
          <p:cNvPr id="257" name="Straight Connector 256"/>
          <p:cNvCxnSpPr/>
          <p:nvPr/>
        </p:nvCxnSpPr>
        <p:spPr>
          <a:xfrm flipV="1">
            <a:off x="5043576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2" name="Straight Connector 261"/>
          <p:cNvCxnSpPr/>
          <p:nvPr/>
        </p:nvCxnSpPr>
        <p:spPr>
          <a:xfrm>
            <a:off x="3223967" y="3460096"/>
            <a:ext cx="102459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3" name="Straight Connector 262"/>
          <p:cNvCxnSpPr/>
          <p:nvPr/>
        </p:nvCxnSpPr>
        <p:spPr>
          <a:xfrm flipV="1">
            <a:off x="4248563" y="3460096"/>
            <a:ext cx="0" cy="574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8" name="Oval 267"/>
          <p:cNvSpPr/>
          <p:nvPr/>
        </p:nvSpPr>
        <p:spPr>
          <a:xfrm>
            <a:off x="2962993" y="3328609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271" name="Straight Connector 270"/>
          <p:cNvCxnSpPr/>
          <p:nvPr/>
        </p:nvCxnSpPr>
        <p:spPr>
          <a:xfrm>
            <a:off x="1755802" y="3464937"/>
            <a:ext cx="120719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73" name="Text Box 727"/>
          <p:cNvSpPr txBox="1"/>
          <p:nvPr/>
        </p:nvSpPr>
        <p:spPr>
          <a:xfrm>
            <a:off x="2354327" y="2974190"/>
            <a:ext cx="1447640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effectLst/>
                <a:latin typeface="Cambria" charset="0"/>
                <a:ea typeface="Calibri" charset="0"/>
                <a:cs typeface="Cambria" charset="0"/>
              </a:rPr>
              <a:t>Monitoring current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4882" y="2785386"/>
            <a:ext cx="3572759" cy="972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Box 727"/>
          <p:cNvSpPr txBox="1"/>
          <p:nvPr/>
        </p:nvSpPr>
        <p:spPr>
          <a:xfrm>
            <a:off x="6827050" y="2659316"/>
            <a:ext cx="1451359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Light </a:t>
            </a:r>
            <a:r>
              <a:rPr lang="en-US" sz="1200" b="1" kern="1200" dirty="0" smtClean="0">
                <a:effectLst/>
                <a:latin typeface="Cambria" charset="0"/>
                <a:ea typeface="Calibri" charset="0"/>
                <a:cs typeface="Cambria" charset="0"/>
              </a:rPr>
              <a:t>Cover added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27" name="Text Box 727"/>
          <p:cNvSpPr txBox="1"/>
          <p:nvPr/>
        </p:nvSpPr>
        <p:spPr>
          <a:xfrm>
            <a:off x="5685021" y="5515685"/>
            <a:ext cx="717569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Cooling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308627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Straight Connector 30"/>
          <p:cNvCxnSpPr/>
          <p:nvPr/>
        </p:nvCxnSpPr>
        <p:spPr>
          <a:xfrm flipV="1">
            <a:off x="5534193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Straight Connector 31"/>
          <p:cNvCxnSpPr/>
          <p:nvPr/>
        </p:nvCxnSpPr>
        <p:spPr>
          <a:xfrm flipV="1">
            <a:off x="5747478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Straight Connector 32"/>
          <p:cNvCxnSpPr/>
          <p:nvPr/>
        </p:nvCxnSpPr>
        <p:spPr>
          <a:xfrm>
            <a:off x="3349016" y="5743769"/>
            <a:ext cx="1921319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5" name="Straight Connector 34"/>
          <p:cNvCxnSpPr/>
          <p:nvPr/>
        </p:nvCxnSpPr>
        <p:spPr>
          <a:xfrm>
            <a:off x="3349015" y="5592302"/>
            <a:ext cx="1921319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Arrow Connector 6"/>
          <p:cNvCxnSpPr/>
          <p:nvPr/>
        </p:nvCxnSpPr>
        <p:spPr>
          <a:xfrm flipH="1">
            <a:off x="5383364" y="5670561"/>
            <a:ext cx="30165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919463" y="5671813"/>
            <a:ext cx="30165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309674" y="4986587"/>
            <a:ext cx="0" cy="443668"/>
          </a:xfrm>
          <a:prstGeom prst="straightConnector1">
            <a:avLst/>
          </a:prstGeom>
          <a:ln w="254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727"/>
          <p:cNvSpPr txBox="1"/>
          <p:nvPr/>
        </p:nvSpPr>
        <p:spPr>
          <a:xfrm>
            <a:off x="4449900" y="5112950"/>
            <a:ext cx="2304862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0070C0"/>
                </a:solidFill>
                <a:latin typeface="Cambria" charset="0"/>
                <a:ea typeface="Calibri" charset="0"/>
                <a:cs typeface="Cambria" charset="0"/>
              </a:rPr>
              <a:t>Leakage current in simulation</a:t>
            </a:r>
            <a:endParaRPr lang="en-US" sz="1200" b="1" dirty="0">
              <a:solidFill>
                <a:srgbClr val="0070C0"/>
              </a:solidFill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43" name="Text Box 727"/>
          <p:cNvSpPr txBox="1"/>
          <p:nvPr/>
        </p:nvSpPr>
        <p:spPr>
          <a:xfrm>
            <a:off x="4053720" y="5121802"/>
            <a:ext cx="293670" cy="286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70C0"/>
                </a:solidFill>
                <a:latin typeface="Cambria" charset="0"/>
                <a:ea typeface="Calibri" charset="0"/>
                <a:cs typeface="Cambria" charset="0"/>
              </a:rPr>
              <a:t>e</a:t>
            </a:r>
            <a:r>
              <a:rPr lang="en-US" sz="1200" kern="1200" baseline="30000" dirty="0" smtClean="0">
                <a:solidFill>
                  <a:srgbClr val="0070C0"/>
                </a:solidFill>
                <a:effectLst/>
                <a:latin typeface="Cambria" charset="0"/>
                <a:ea typeface="Calibri" charset="0"/>
                <a:cs typeface="Cambria" charset="0"/>
              </a:rPr>
              <a:t>-</a:t>
            </a:r>
            <a:endParaRPr lang="en-US" sz="1200" baseline="30000" dirty="0">
              <a:solidFill>
                <a:srgbClr val="0070C0"/>
              </a:solidFill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030594" y="4987976"/>
            <a:ext cx="263779" cy="704185"/>
            <a:chOff x="1091325" y="4758569"/>
            <a:chExt cx="263779" cy="704185"/>
          </a:xfrm>
        </p:grpSpPr>
        <p:sp>
          <p:nvSpPr>
            <p:cNvPr id="44" name="Oval 43"/>
            <p:cNvSpPr/>
            <p:nvPr/>
          </p:nvSpPr>
          <p:spPr>
            <a:xfrm>
              <a:off x="1091325" y="4951633"/>
              <a:ext cx="263779" cy="2629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ambria" charset="0"/>
                  <a:ea typeface="Cambria" charset="0"/>
                  <a:cs typeface="Cambria" charset="0"/>
                </a:rPr>
                <a:t>V</a:t>
              </a:r>
              <a:endParaRPr lang="en-US" sz="12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1223214" y="4758569"/>
              <a:ext cx="0" cy="182687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>
            <a:xfrm flipV="1">
              <a:off x="1223214" y="5214606"/>
              <a:ext cx="0" cy="182687"/>
            </a:xfrm>
            <a:prstGeom prst="lin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49" name="Isosceles Triangle 271"/>
            <p:cNvSpPr/>
            <p:nvPr/>
          </p:nvSpPr>
          <p:spPr>
            <a:xfrm flipV="1">
              <a:off x="1183026" y="5402986"/>
              <a:ext cx="81526" cy="59768"/>
            </a:xfrm>
            <a:prstGeom prst="triangle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0" name="Text Box 727"/>
          <p:cNvSpPr txBox="1"/>
          <p:nvPr/>
        </p:nvSpPr>
        <p:spPr>
          <a:xfrm>
            <a:off x="5094033" y="4250037"/>
            <a:ext cx="107061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FIB’ed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Nwell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5043576" y="4542607"/>
            <a:ext cx="178347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0" name="Straight Arrow Connector 49"/>
          <p:cNvCxnSpPr/>
          <p:nvPr/>
        </p:nvCxnSpPr>
        <p:spPr>
          <a:xfrm flipV="1">
            <a:off x="7455327" y="2991265"/>
            <a:ext cx="1307002" cy="135601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9213810" y="2935772"/>
            <a:ext cx="263779" cy="262973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V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9345699" y="2742708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54" name="Straight Connector 53"/>
          <p:cNvCxnSpPr/>
          <p:nvPr/>
        </p:nvCxnSpPr>
        <p:spPr>
          <a:xfrm flipV="1">
            <a:off x="9345699" y="3198745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57" name="Isosceles Triangle 271"/>
          <p:cNvSpPr/>
          <p:nvPr/>
        </p:nvSpPr>
        <p:spPr>
          <a:xfrm flipV="1">
            <a:off x="9304936" y="3387125"/>
            <a:ext cx="81526" cy="59768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305511" y="2532858"/>
            <a:ext cx="81526" cy="209850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9338727" y="2350171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59" name="Text Box 727"/>
          <p:cNvSpPr txBox="1"/>
          <p:nvPr/>
        </p:nvSpPr>
        <p:spPr>
          <a:xfrm>
            <a:off x="9345699" y="2483763"/>
            <a:ext cx="833883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latin typeface="Cambria" charset="0"/>
                <a:ea typeface="Calibri" charset="0"/>
                <a:cs typeface="Cambria" charset="0"/>
              </a:rPr>
              <a:t>100kOhm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60" name="Text Box 727"/>
          <p:cNvSpPr txBox="1"/>
          <p:nvPr/>
        </p:nvSpPr>
        <p:spPr>
          <a:xfrm>
            <a:off x="8802517" y="2815712"/>
            <a:ext cx="269626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mtClean="0">
                <a:latin typeface="Cambria" charset="0"/>
                <a:ea typeface="Calibri" charset="0"/>
                <a:cs typeface="Cambria" charset="0"/>
              </a:rPr>
              <a:t>=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61" name="Text Box 727"/>
          <p:cNvSpPr txBox="1"/>
          <p:nvPr/>
        </p:nvSpPr>
        <p:spPr>
          <a:xfrm>
            <a:off x="9438513" y="2929177"/>
            <a:ext cx="564578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mtClean="0">
                <a:latin typeface="Cambria" charset="0"/>
                <a:ea typeface="Calibri" charset="0"/>
                <a:cs typeface="Cambria" charset="0"/>
              </a:rPr>
              <a:t>.524V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96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40uA leakage current to simulation + model of the switch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356" y="1892381"/>
            <a:ext cx="5431288" cy="4276604"/>
          </a:xfrm>
        </p:spPr>
      </p:pic>
      <p:sp>
        <p:nvSpPr>
          <p:cNvPr id="5" name="Text Box 727"/>
          <p:cNvSpPr txBox="1"/>
          <p:nvPr/>
        </p:nvSpPr>
        <p:spPr>
          <a:xfrm>
            <a:off x="8592247" y="3101033"/>
            <a:ext cx="2563433" cy="711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Here: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FF0000"/>
                </a:solidFill>
                <a:latin typeface="Cambria" charset="0"/>
                <a:ea typeface="Calibri" charset="0"/>
                <a:cs typeface="Cambria" charset="0"/>
              </a:rPr>
              <a:t>30uA</a:t>
            </a: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 of leakage added in simulation</a:t>
            </a:r>
            <a:endParaRPr lang="en-US" sz="1200" b="1" dirty="0">
              <a:latin typeface="Cambria" charset="0"/>
              <a:ea typeface="Calibri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40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seems that we have more leakage current in the </a:t>
            </a:r>
            <a:r>
              <a:rPr lang="en-US" dirty="0" err="1" smtClean="0"/>
              <a:t>Nwell</a:t>
            </a:r>
            <a:r>
              <a:rPr lang="en-US" dirty="0" smtClean="0"/>
              <a:t> than predicted.</a:t>
            </a:r>
          </a:p>
          <a:p>
            <a:r>
              <a:rPr lang="en-US" dirty="0" smtClean="0"/>
              <a:t>This leakage current origin is </a:t>
            </a:r>
            <a:r>
              <a:rPr lang="en-US" b="1" dirty="0" smtClean="0"/>
              <a:t>unexplained</a:t>
            </a:r>
          </a:p>
          <a:p>
            <a:r>
              <a:rPr lang="en-US" dirty="0" smtClean="0"/>
              <a:t>Model of the readout board explains to some extend the ’resistive’ behavior measured </a:t>
            </a:r>
            <a:r>
              <a:rPr lang="en-US" dirty="0" err="1" smtClean="0"/>
              <a:t>wrt</a:t>
            </a:r>
            <a:r>
              <a:rPr lang="en-US" dirty="0" smtClean="0"/>
              <a:t>. </a:t>
            </a:r>
            <a:r>
              <a:rPr lang="en-US" dirty="0"/>
              <a:t>t</a:t>
            </a:r>
            <a:r>
              <a:rPr lang="en-US" dirty="0" smtClean="0"/>
              <a:t>o the </a:t>
            </a:r>
            <a:r>
              <a:rPr lang="en-US" dirty="0" err="1" smtClean="0"/>
              <a:t>Nwell</a:t>
            </a:r>
            <a:r>
              <a:rPr lang="en-US" dirty="0" smtClean="0"/>
              <a:t> bias applied but not perfectly.</a:t>
            </a:r>
          </a:p>
          <a:p>
            <a:r>
              <a:rPr lang="en-US" dirty="0" smtClean="0"/>
              <a:t>Even with added leakage current we see a 100mV discrepancy between simulated </a:t>
            </a:r>
            <a:r>
              <a:rPr lang="en-US" dirty="0" err="1" smtClean="0"/>
              <a:t>nwell</a:t>
            </a:r>
            <a:r>
              <a:rPr lang="en-US" dirty="0" smtClean="0"/>
              <a:t> potential and measured </a:t>
            </a:r>
            <a:r>
              <a:rPr lang="en-US" dirty="0" err="1" smtClean="0"/>
              <a:t>nwell</a:t>
            </a:r>
            <a:r>
              <a:rPr lang="en-US" dirty="0" smtClean="0"/>
              <a:t> potential.</a:t>
            </a:r>
          </a:p>
          <a:p>
            <a:r>
              <a:rPr lang="en-US" dirty="0" smtClean="0"/>
              <a:t>Next step: measure the leakage current on bare </a:t>
            </a:r>
            <a:r>
              <a:rPr lang="en-US" dirty="0" err="1" smtClean="0"/>
              <a:t>Nwells</a:t>
            </a:r>
            <a:r>
              <a:rPr lang="en-US" dirty="0" smtClean="0"/>
              <a:t> in CHESS2 + </a:t>
            </a:r>
            <a:r>
              <a:rPr lang="en-US" dirty="0" err="1" smtClean="0"/>
              <a:t>Nwells</a:t>
            </a:r>
            <a:r>
              <a:rPr lang="en-US" dirty="0" smtClean="0"/>
              <a:t> with </a:t>
            </a:r>
            <a:r>
              <a:rPr lang="en-US" smtClean="0"/>
              <a:t>disconnected amplifiers.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2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Pixel Schematics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390726" y="3134897"/>
            <a:ext cx="0" cy="110617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" name="Straight Connector 4"/>
          <p:cNvCxnSpPr/>
          <p:nvPr/>
        </p:nvCxnSpPr>
        <p:spPr>
          <a:xfrm flipV="1">
            <a:off x="5390726" y="3140259"/>
            <a:ext cx="4327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" name="Straight Connector 5"/>
          <p:cNvCxnSpPr/>
          <p:nvPr/>
        </p:nvCxnSpPr>
        <p:spPr>
          <a:xfrm>
            <a:off x="5946020" y="3140259"/>
            <a:ext cx="119290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Connector 6"/>
          <p:cNvCxnSpPr/>
          <p:nvPr/>
        </p:nvCxnSpPr>
        <p:spPr>
          <a:xfrm>
            <a:off x="7138925" y="3135505"/>
            <a:ext cx="0" cy="112792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" name="Text Box 641"/>
          <p:cNvSpPr txBox="1"/>
          <p:nvPr/>
        </p:nvSpPr>
        <p:spPr>
          <a:xfrm>
            <a:off x="5235965" y="2296669"/>
            <a:ext cx="41973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IFB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639418" y="4306783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0" name="Straight Connector 9"/>
          <p:cNvCxnSpPr/>
          <p:nvPr/>
        </p:nvCxnSpPr>
        <p:spPr>
          <a:xfrm>
            <a:off x="6063018" y="4093699"/>
            <a:ext cx="6725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5529073" y="4178827"/>
            <a:ext cx="115168" cy="124482"/>
            <a:chOff x="1866133" y="2220680"/>
            <a:chExt cx="193614" cy="209318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Oval 1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6063018" y="4182771"/>
            <a:ext cx="72002" cy="124482"/>
            <a:chOff x="2763770" y="2227311"/>
            <a:chExt cx="121045" cy="209318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767969" y="2227311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2763770" y="222731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2763770" y="243340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0" name="Straight Connector 19"/>
          <p:cNvCxnSpPr/>
          <p:nvPr/>
        </p:nvCxnSpPr>
        <p:spPr>
          <a:xfrm flipH="1">
            <a:off x="5642593" y="399767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1" name="Isosceles Triangle 72"/>
          <p:cNvSpPr/>
          <p:nvPr/>
        </p:nvSpPr>
        <p:spPr>
          <a:xfrm flipV="1">
            <a:off x="5606519" y="394743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767447" y="4583968"/>
            <a:ext cx="167544" cy="252353"/>
            <a:chOff x="2266874" y="2901924"/>
            <a:chExt cx="412387" cy="564787"/>
          </a:xfrm>
        </p:grpSpPr>
        <p:sp>
          <p:nvSpPr>
            <p:cNvPr id="23" name="Oval 22"/>
            <p:cNvSpPr/>
            <p:nvPr/>
          </p:nvSpPr>
          <p:spPr>
            <a:xfrm>
              <a:off x="2266874" y="29019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266874" y="30543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2471076" y="2955351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26" name="Straight Connector 25"/>
          <p:cNvCxnSpPr/>
          <p:nvPr/>
        </p:nvCxnSpPr>
        <p:spPr>
          <a:xfrm flipV="1">
            <a:off x="5639418" y="4456990"/>
            <a:ext cx="423601" cy="7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6063018" y="4306864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6067553" y="4027062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9" name="Group 28"/>
          <p:cNvGrpSpPr/>
          <p:nvPr/>
        </p:nvGrpSpPr>
        <p:grpSpPr>
          <a:xfrm flipH="1">
            <a:off x="6063021" y="3902579"/>
            <a:ext cx="118343" cy="124482"/>
            <a:chOff x="2758432" y="1756165"/>
            <a:chExt cx="198952" cy="209318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33" name="Oval 32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H="1">
            <a:off x="6063019" y="3722988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5" name="Isosceles Triangle 90"/>
          <p:cNvSpPr/>
          <p:nvPr/>
        </p:nvSpPr>
        <p:spPr>
          <a:xfrm flipV="1">
            <a:off x="6025430" y="3669568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Text Box 669"/>
          <p:cNvSpPr txBox="1"/>
          <p:nvPr/>
        </p:nvSpPr>
        <p:spPr>
          <a:xfrm>
            <a:off x="5424607" y="368386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1.8</a:t>
            </a:r>
          </a:p>
        </p:txBody>
      </p:sp>
      <p:sp>
        <p:nvSpPr>
          <p:cNvPr id="37" name="Text Box 670"/>
          <p:cNvSpPr txBox="1"/>
          <p:nvPr/>
        </p:nvSpPr>
        <p:spPr>
          <a:xfrm>
            <a:off x="5853081" y="339521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850410" y="4456993"/>
            <a:ext cx="810" cy="12697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>
            <a:off x="5851219" y="483631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40" name="Isosceles Triangle 97"/>
          <p:cNvSpPr/>
          <p:nvPr/>
        </p:nvSpPr>
        <p:spPr>
          <a:xfrm flipV="1">
            <a:off x="5810456" y="494665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6726016" y="4473439"/>
            <a:ext cx="167544" cy="252353"/>
            <a:chOff x="3878362" y="2716068"/>
            <a:chExt cx="412387" cy="564787"/>
          </a:xfrm>
        </p:grpSpPr>
        <p:sp>
          <p:nvSpPr>
            <p:cNvPr id="42" name="Oval 41"/>
            <p:cNvSpPr/>
            <p:nvPr/>
          </p:nvSpPr>
          <p:spPr>
            <a:xfrm>
              <a:off x="3878362" y="27160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878362" y="28684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4082564" y="2769495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>
          <a:xfrm>
            <a:off x="6808977" y="4149628"/>
            <a:ext cx="0" cy="31491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46" name="Straight Connector 45"/>
          <p:cNvCxnSpPr/>
          <p:nvPr/>
        </p:nvCxnSpPr>
        <p:spPr>
          <a:xfrm>
            <a:off x="6806484" y="4718418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47" name="Isosceles Triangle 106"/>
          <p:cNvSpPr/>
          <p:nvPr/>
        </p:nvSpPr>
        <p:spPr>
          <a:xfrm flipV="1">
            <a:off x="6765721" y="482875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Text Box 681"/>
          <p:cNvSpPr txBox="1"/>
          <p:nvPr/>
        </p:nvSpPr>
        <p:spPr>
          <a:xfrm>
            <a:off x="6844157" y="4432287"/>
            <a:ext cx="49085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InSF</a:t>
            </a: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944224" y="4170134"/>
            <a:ext cx="583030" cy="141869"/>
            <a:chOff x="882920" y="2206062"/>
            <a:chExt cx="980156" cy="238554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882920" y="2325339"/>
              <a:ext cx="469484" cy="13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>
            <a:xfrm>
              <a:off x="1364870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>
            <a:xfrm>
              <a:off x="1418697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>
            <a:xfrm>
              <a:off x="1431162" y="2325339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54" name="Straight Connector 53"/>
          <p:cNvCxnSpPr/>
          <p:nvPr/>
        </p:nvCxnSpPr>
        <p:spPr>
          <a:xfrm>
            <a:off x="4944224" y="4241068"/>
            <a:ext cx="0" cy="66508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5" name="Round Same Side Corner Rectangle 54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7" name="Straight Connector 56"/>
          <p:cNvCxnSpPr/>
          <p:nvPr/>
        </p:nvCxnSpPr>
        <p:spPr>
          <a:xfrm flipV="1">
            <a:off x="3648704" y="4657698"/>
            <a:ext cx="0" cy="25052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8" name="Straight Connector 57"/>
          <p:cNvCxnSpPr/>
          <p:nvPr/>
        </p:nvCxnSpPr>
        <p:spPr>
          <a:xfrm rot="16200000">
            <a:off x="3649040" y="4580840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9" name="Straight Connector 58"/>
          <p:cNvCxnSpPr/>
          <p:nvPr/>
        </p:nvCxnSpPr>
        <p:spPr>
          <a:xfrm rot="16200000">
            <a:off x="3649039" y="4548829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60" name="Group 59"/>
          <p:cNvGrpSpPr/>
          <p:nvPr/>
        </p:nvGrpSpPr>
        <p:grpSpPr>
          <a:xfrm rot="10800000">
            <a:off x="9505003" y="4281322"/>
            <a:ext cx="318990" cy="279026"/>
            <a:chOff x="8550230" y="2393027"/>
            <a:chExt cx="536267" cy="469186"/>
          </a:xfrm>
          <a:effectLst/>
        </p:grpSpPr>
        <p:grpSp>
          <p:nvGrpSpPr>
            <p:cNvPr id="61" name="Group 60"/>
            <p:cNvGrpSpPr/>
            <p:nvPr/>
          </p:nvGrpSpPr>
          <p:grpSpPr>
            <a:xfrm>
              <a:off x="8689619" y="2393027"/>
              <a:ext cx="255597" cy="211190"/>
              <a:chOff x="8689619" y="2393027"/>
              <a:chExt cx="255597" cy="211190"/>
            </a:xfrm>
          </p:grpSpPr>
          <p:sp>
            <p:nvSpPr>
              <p:cNvPr id="71" name="Isosceles Triangle 247"/>
              <p:cNvSpPr/>
              <p:nvPr/>
            </p:nvSpPr>
            <p:spPr>
              <a:xfrm rot="5400000">
                <a:off x="8672946" y="24097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 flipH="1">
                <a:off x="8867463" y="24598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 flipH="1">
              <a:off x="8689618" y="2651023"/>
              <a:ext cx="255597" cy="211190"/>
              <a:chOff x="8689618" y="2651023"/>
              <a:chExt cx="255597" cy="211190"/>
            </a:xfrm>
          </p:grpSpPr>
          <p:sp>
            <p:nvSpPr>
              <p:cNvPr id="69" name="Isosceles Triangle 245"/>
              <p:cNvSpPr/>
              <p:nvPr/>
            </p:nvSpPr>
            <p:spPr>
              <a:xfrm rot="5400000">
                <a:off x="8672945" y="2667696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 flipH="1">
                <a:off x="8867462" y="2717858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>
              <a:off x="8550230" y="2498623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>
            <a:xfrm>
              <a:off x="8550230" y="2753873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>
            <a:xfrm>
              <a:off x="8550230" y="2498624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>
            <a:xfrm flipH="1">
              <a:off x="9086497" y="2499662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>
            <a:xfrm flipH="1">
              <a:off x="8945214" y="2760550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>
            <a:xfrm flipH="1">
              <a:off x="8945214" y="2505301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73" name="Isosceles Triangle 250"/>
          <p:cNvSpPr/>
          <p:nvPr/>
        </p:nvSpPr>
        <p:spPr>
          <a:xfrm rot="5400000">
            <a:off x="7802476" y="3967566"/>
            <a:ext cx="441413" cy="37179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7570394" y="4263434"/>
            <a:ext cx="266891" cy="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75" name="Text Box 726"/>
          <p:cNvSpPr txBox="1"/>
          <p:nvPr/>
        </p:nvSpPr>
        <p:spPr>
          <a:xfrm>
            <a:off x="5915541" y="4536018"/>
            <a:ext cx="3282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 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76" name="Text Box 727"/>
          <p:cNvSpPr txBox="1"/>
          <p:nvPr/>
        </p:nvSpPr>
        <p:spPr>
          <a:xfrm>
            <a:off x="6219259" y="4082926"/>
            <a:ext cx="4933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Casc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6135020" y="4245051"/>
            <a:ext cx="154018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8" name="Straight Connector 77"/>
          <p:cNvCxnSpPr/>
          <p:nvPr/>
        </p:nvCxnSpPr>
        <p:spPr>
          <a:xfrm>
            <a:off x="6184916" y="3964077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79" name="Text Box 730"/>
          <p:cNvSpPr txBox="1"/>
          <p:nvPr/>
        </p:nvSpPr>
        <p:spPr>
          <a:xfrm>
            <a:off x="6213544" y="3809444"/>
            <a:ext cx="52641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Load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7984486" y="4511192"/>
            <a:ext cx="167544" cy="252353"/>
            <a:chOff x="5994027" y="2779550"/>
            <a:chExt cx="412387" cy="564787"/>
          </a:xfrm>
        </p:grpSpPr>
        <p:sp>
          <p:nvSpPr>
            <p:cNvPr id="81" name="Oval 80"/>
            <p:cNvSpPr/>
            <p:nvPr/>
          </p:nvSpPr>
          <p:spPr>
            <a:xfrm>
              <a:off x="5994027" y="27795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994027" y="29319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6198229" y="2832977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84" name="Straight Connector 83"/>
          <p:cNvCxnSpPr/>
          <p:nvPr/>
        </p:nvCxnSpPr>
        <p:spPr>
          <a:xfrm>
            <a:off x="8067448" y="4235267"/>
            <a:ext cx="0" cy="2670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5" name="Straight Connector 84"/>
          <p:cNvCxnSpPr/>
          <p:nvPr/>
        </p:nvCxnSpPr>
        <p:spPr>
          <a:xfrm>
            <a:off x="8064955" y="4756173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6" name="Isosceles Triangle 271"/>
          <p:cNvSpPr/>
          <p:nvPr/>
        </p:nvSpPr>
        <p:spPr>
          <a:xfrm flipV="1">
            <a:off x="8024192" y="4866514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Text Box 738"/>
          <p:cNvSpPr txBox="1"/>
          <p:nvPr/>
        </p:nvSpPr>
        <p:spPr>
          <a:xfrm>
            <a:off x="8105979" y="4464692"/>
            <a:ext cx="58293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Comp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8209082" y="4153467"/>
            <a:ext cx="215355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9" name="Straight Connector 88"/>
          <p:cNvCxnSpPr/>
          <p:nvPr/>
        </p:nvCxnSpPr>
        <p:spPr>
          <a:xfrm>
            <a:off x="7733161" y="4045259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90" name="Text Box 741"/>
          <p:cNvSpPr txBox="1"/>
          <p:nvPr/>
        </p:nvSpPr>
        <p:spPr>
          <a:xfrm>
            <a:off x="7390834" y="3889450"/>
            <a:ext cx="37147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Th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9064166" y="4298746"/>
            <a:ext cx="167544" cy="252353"/>
            <a:chOff x="7809120" y="2422321"/>
            <a:chExt cx="412387" cy="564787"/>
          </a:xfrm>
        </p:grpSpPr>
        <p:sp>
          <p:nvSpPr>
            <p:cNvPr id="92" name="Oval 91"/>
            <p:cNvSpPr/>
            <p:nvPr/>
          </p:nvSpPr>
          <p:spPr>
            <a:xfrm>
              <a:off x="7809120" y="24223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7809120" y="25747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8013322" y="2475748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95" name="Straight Arrow Connector 94"/>
          <p:cNvCxnSpPr/>
          <p:nvPr/>
        </p:nvCxnSpPr>
        <p:spPr>
          <a:xfrm flipH="1">
            <a:off x="9361955" y="442680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96" name="Text Box 747"/>
          <p:cNvSpPr txBox="1"/>
          <p:nvPr/>
        </p:nvSpPr>
        <p:spPr>
          <a:xfrm>
            <a:off x="8305235" y="4232357"/>
            <a:ext cx="775336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1/2/4/8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9147127" y="4156752"/>
            <a:ext cx="0" cy="13853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98" name="Straight Connector 97"/>
          <p:cNvCxnSpPr/>
          <p:nvPr/>
        </p:nvCxnSpPr>
        <p:spPr>
          <a:xfrm>
            <a:off x="9147127" y="4550865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99" name="Isosceles Triangle 287"/>
          <p:cNvSpPr/>
          <p:nvPr/>
        </p:nvSpPr>
        <p:spPr>
          <a:xfrm flipV="1">
            <a:off x="9106364" y="4661206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0" name="Group 99"/>
          <p:cNvGrpSpPr/>
          <p:nvPr/>
        </p:nvGrpSpPr>
        <p:grpSpPr>
          <a:xfrm rot="10800000">
            <a:off x="9505003" y="4599698"/>
            <a:ext cx="318990" cy="279026"/>
            <a:chOff x="8550230" y="2928379"/>
            <a:chExt cx="536267" cy="469186"/>
          </a:xfrm>
        </p:grpSpPr>
        <p:grpSp>
          <p:nvGrpSpPr>
            <p:cNvPr id="101" name="Group 100"/>
            <p:cNvGrpSpPr/>
            <p:nvPr/>
          </p:nvGrpSpPr>
          <p:grpSpPr>
            <a:xfrm>
              <a:off x="8689619" y="2928379"/>
              <a:ext cx="255597" cy="211190"/>
              <a:chOff x="8689619" y="2928379"/>
              <a:chExt cx="255597" cy="211190"/>
            </a:xfrm>
          </p:grpSpPr>
          <p:sp>
            <p:nvSpPr>
              <p:cNvPr id="111" name="Isosceles Triangle 302"/>
              <p:cNvSpPr/>
              <p:nvPr/>
            </p:nvSpPr>
            <p:spPr>
              <a:xfrm rot="5400000">
                <a:off x="8672946" y="2945052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 flipH="1">
                <a:off x="8867463" y="2995214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 flipH="1">
              <a:off x="8689618" y="3186375"/>
              <a:ext cx="255597" cy="211190"/>
              <a:chOff x="8689618" y="3186375"/>
              <a:chExt cx="255597" cy="211190"/>
            </a:xfrm>
          </p:grpSpPr>
          <p:sp>
            <p:nvSpPr>
              <p:cNvPr id="109" name="Isosceles Triangle 300"/>
              <p:cNvSpPr/>
              <p:nvPr/>
            </p:nvSpPr>
            <p:spPr>
              <a:xfrm rot="5400000">
                <a:off x="8672945" y="3203048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 flipH="1">
                <a:off x="8867462" y="3253210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03" name="Straight Connector 102"/>
            <p:cNvCxnSpPr/>
            <p:nvPr/>
          </p:nvCxnSpPr>
          <p:spPr>
            <a:xfrm>
              <a:off x="8550230" y="3033975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>
            <a:xfrm>
              <a:off x="8550230" y="3289225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>
            <a:xfrm>
              <a:off x="8550230" y="3033976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>
            <a:xfrm flipH="1">
              <a:off x="9086497" y="3035014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>
            <a:xfrm flipH="1">
              <a:off x="8945214" y="3295902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>
            <a:xfrm flipH="1">
              <a:off x="8945214" y="3040653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113" name="Group 112"/>
          <p:cNvGrpSpPr/>
          <p:nvPr/>
        </p:nvGrpSpPr>
        <p:grpSpPr>
          <a:xfrm rot="10800000">
            <a:off x="9505003" y="4918073"/>
            <a:ext cx="318990" cy="279026"/>
            <a:chOff x="8550230" y="3463731"/>
            <a:chExt cx="536267" cy="469186"/>
          </a:xfrm>
        </p:grpSpPr>
        <p:grpSp>
          <p:nvGrpSpPr>
            <p:cNvPr id="114" name="Group 113"/>
            <p:cNvGrpSpPr/>
            <p:nvPr/>
          </p:nvGrpSpPr>
          <p:grpSpPr>
            <a:xfrm>
              <a:off x="8689619" y="3463731"/>
              <a:ext cx="255597" cy="211190"/>
              <a:chOff x="8689619" y="3463731"/>
              <a:chExt cx="255597" cy="211190"/>
            </a:xfrm>
          </p:grpSpPr>
          <p:sp>
            <p:nvSpPr>
              <p:cNvPr id="124" name="Isosceles Triangle 325"/>
              <p:cNvSpPr/>
              <p:nvPr/>
            </p:nvSpPr>
            <p:spPr>
              <a:xfrm rot="5400000">
                <a:off x="8672946" y="3480404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 flipH="1">
                <a:off x="8867463" y="3530566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 flipH="1">
              <a:off x="8689618" y="3721727"/>
              <a:ext cx="255597" cy="211190"/>
              <a:chOff x="8689618" y="3721727"/>
              <a:chExt cx="255597" cy="211190"/>
            </a:xfrm>
          </p:grpSpPr>
          <p:sp>
            <p:nvSpPr>
              <p:cNvPr id="122" name="Isosceles Triangle 323"/>
              <p:cNvSpPr/>
              <p:nvPr/>
            </p:nvSpPr>
            <p:spPr>
              <a:xfrm rot="5400000">
                <a:off x="8672945" y="37384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 flipH="1">
                <a:off x="8867462" y="37885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16" name="Straight Connector 115"/>
            <p:cNvCxnSpPr/>
            <p:nvPr/>
          </p:nvCxnSpPr>
          <p:spPr>
            <a:xfrm>
              <a:off x="8550230" y="3569327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>
            <a:xfrm>
              <a:off x="8550230" y="3824577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>
            <a:xfrm>
              <a:off x="8550230" y="3569328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>
            <a:xfrm flipH="1">
              <a:off x="9086497" y="3570366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>
            <a:xfrm flipH="1">
              <a:off x="8945214" y="3831254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>
            <a:xfrm flipH="1">
              <a:off x="8945214" y="3576005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126" name="Group 125"/>
          <p:cNvGrpSpPr/>
          <p:nvPr/>
        </p:nvGrpSpPr>
        <p:grpSpPr>
          <a:xfrm rot="10800000">
            <a:off x="9505003" y="5236449"/>
            <a:ext cx="318990" cy="279026"/>
            <a:chOff x="8550230" y="3999084"/>
            <a:chExt cx="536267" cy="469186"/>
          </a:xfrm>
        </p:grpSpPr>
        <p:grpSp>
          <p:nvGrpSpPr>
            <p:cNvPr id="127" name="Group 126"/>
            <p:cNvGrpSpPr/>
            <p:nvPr/>
          </p:nvGrpSpPr>
          <p:grpSpPr>
            <a:xfrm>
              <a:off x="8689619" y="3999084"/>
              <a:ext cx="255597" cy="211190"/>
              <a:chOff x="8689619" y="3999084"/>
              <a:chExt cx="255597" cy="211190"/>
            </a:xfrm>
          </p:grpSpPr>
          <p:sp>
            <p:nvSpPr>
              <p:cNvPr id="137" name="Isosceles Triangle 338"/>
              <p:cNvSpPr/>
              <p:nvPr/>
            </p:nvSpPr>
            <p:spPr>
              <a:xfrm rot="5400000">
                <a:off x="8672946" y="4015757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 flipH="1">
                <a:off x="8867463" y="4065919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 flipH="1">
              <a:off x="8689618" y="4257080"/>
              <a:ext cx="255597" cy="211190"/>
              <a:chOff x="8689618" y="4257080"/>
              <a:chExt cx="255597" cy="211190"/>
            </a:xfrm>
          </p:grpSpPr>
          <p:sp>
            <p:nvSpPr>
              <p:cNvPr id="135" name="Isosceles Triangle 336"/>
              <p:cNvSpPr/>
              <p:nvPr/>
            </p:nvSpPr>
            <p:spPr>
              <a:xfrm rot="5400000">
                <a:off x="8672945" y="4273753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 flipH="1">
                <a:off x="8867462" y="4323915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29" name="Straight Connector 128"/>
            <p:cNvCxnSpPr/>
            <p:nvPr/>
          </p:nvCxnSpPr>
          <p:spPr>
            <a:xfrm>
              <a:off x="8550230" y="4104680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>
            <a:xfrm>
              <a:off x="8550230" y="4359930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>
            <a:xfrm>
              <a:off x="8550230" y="4104681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>
            <a:xfrm flipH="1">
              <a:off x="9086497" y="4105719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>
            <a:xfrm flipH="1">
              <a:off x="8945214" y="4366607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>
            <a:xfrm flipH="1">
              <a:off x="8945214" y="4111358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39" name="Straight Arrow Connector 138"/>
          <p:cNvCxnSpPr/>
          <p:nvPr/>
        </p:nvCxnSpPr>
        <p:spPr>
          <a:xfrm flipH="1">
            <a:off x="9361955" y="474192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>
          <a:xfrm flipH="1">
            <a:off x="9361955" y="5057043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1" name="Straight Arrow Connector 140"/>
          <p:cNvCxnSpPr/>
          <p:nvPr/>
        </p:nvCxnSpPr>
        <p:spPr>
          <a:xfrm flipH="1">
            <a:off x="9361955" y="5372161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>
          <a:xfrm>
            <a:off x="9336669" y="4433855"/>
            <a:ext cx="0" cy="95602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3" name="Straight Arrow Connector 142"/>
          <p:cNvCxnSpPr/>
          <p:nvPr/>
        </p:nvCxnSpPr>
        <p:spPr>
          <a:xfrm flipH="1">
            <a:off x="9248783" y="4433855"/>
            <a:ext cx="87886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grpSp>
        <p:nvGrpSpPr>
          <p:cNvPr id="144" name="Group 143"/>
          <p:cNvGrpSpPr/>
          <p:nvPr/>
        </p:nvGrpSpPr>
        <p:grpSpPr>
          <a:xfrm>
            <a:off x="1323671" y="3325513"/>
            <a:ext cx="1215350" cy="427835"/>
            <a:chOff x="5751867" y="672948"/>
            <a:chExt cx="2043176" cy="719409"/>
          </a:xfrm>
        </p:grpSpPr>
        <p:sp>
          <p:nvSpPr>
            <p:cNvPr id="145" name="Moon 144"/>
            <p:cNvSpPr/>
            <p:nvPr/>
          </p:nvSpPr>
          <p:spPr>
            <a:xfrm rot="10800000">
              <a:off x="7190996" y="881092"/>
              <a:ext cx="244325" cy="397109"/>
            </a:xfrm>
            <a:prstGeom prst="moon">
              <a:avLst>
                <a:gd name="adj" fmla="val 75582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 rot="10800000" flipH="1">
              <a:off x="7444089" y="1040885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47" name="Straight Connector 146"/>
            <p:cNvCxnSpPr/>
            <p:nvPr/>
          </p:nvCxnSpPr>
          <p:spPr>
            <a:xfrm flipV="1">
              <a:off x="6960614" y="973808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>
            <a:xfrm flipV="1">
              <a:off x="6965118" y="1187727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49" name="Text Box 800"/>
            <p:cNvSpPr txBox="1"/>
            <p:nvPr/>
          </p:nvSpPr>
          <p:spPr>
            <a:xfrm>
              <a:off x="5751867" y="672948"/>
              <a:ext cx="1321998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RowENB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sp>
          <p:nvSpPr>
            <p:cNvPr id="150" name="Text Box 801"/>
            <p:cNvSpPr txBox="1"/>
            <p:nvPr/>
          </p:nvSpPr>
          <p:spPr>
            <a:xfrm>
              <a:off x="5890738" y="909005"/>
              <a:ext cx="1179385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ColENB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cxnSp>
          <p:nvCxnSpPr>
            <p:cNvPr id="151" name="Straight Connector 150"/>
            <p:cNvCxnSpPr/>
            <p:nvPr/>
          </p:nvCxnSpPr>
          <p:spPr>
            <a:xfrm flipV="1">
              <a:off x="7526346" y="1079560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152" name="Group 151"/>
          <p:cNvGrpSpPr/>
          <p:nvPr/>
        </p:nvGrpSpPr>
        <p:grpSpPr>
          <a:xfrm>
            <a:off x="6808977" y="4185944"/>
            <a:ext cx="764595" cy="141869"/>
            <a:chOff x="4017831" y="2232647"/>
            <a:chExt cx="1285391" cy="238554"/>
          </a:xfrm>
        </p:grpSpPr>
        <p:cxnSp>
          <p:nvCxnSpPr>
            <p:cNvPr id="153" name="Straight Connector 152"/>
            <p:cNvCxnSpPr/>
            <p:nvPr/>
          </p:nvCxnSpPr>
          <p:spPr>
            <a:xfrm flipV="1">
              <a:off x="4017831" y="2363079"/>
              <a:ext cx="799493" cy="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>
            <a:xfrm>
              <a:off x="4812396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>
            <a:xfrm>
              <a:off x="4866223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>
            <a:xfrm>
              <a:off x="4871308" y="2362948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157" name="Group 156"/>
          <p:cNvGrpSpPr/>
          <p:nvPr/>
        </p:nvGrpSpPr>
        <p:grpSpPr>
          <a:xfrm>
            <a:off x="6735546" y="4028018"/>
            <a:ext cx="72002" cy="124482"/>
            <a:chOff x="3894384" y="1967093"/>
            <a:chExt cx="121045" cy="209318"/>
          </a:xfrm>
        </p:grpSpPr>
        <p:cxnSp>
          <p:nvCxnSpPr>
            <p:cNvPr id="158" name="Straight Connector 157"/>
            <p:cNvCxnSpPr/>
            <p:nvPr/>
          </p:nvCxnSpPr>
          <p:spPr>
            <a:xfrm>
              <a:off x="3898583" y="1967093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>
            <a:xfrm>
              <a:off x="3894384" y="1967093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>
            <a:xfrm>
              <a:off x="3894384" y="217318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61" name="Straight Connector 160"/>
          <p:cNvCxnSpPr/>
          <p:nvPr/>
        </p:nvCxnSpPr>
        <p:spPr>
          <a:xfrm flipH="1">
            <a:off x="6810377" y="384987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62" name="Isosceles Triangle 90"/>
          <p:cNvSpPr/>
          <p:nvPr/>
        </p:nvSpPr>
        <p:spPr>
          <a:xfrm flipV="1">
            <a:off x="6771547" y="379689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163" name="Group 162"/>
          <p:cNvGrpSpPr/>
          <p:nvPr/>
        </p:nvGrpSpPr>
        <p:grpSpPr>
          <a:xfrm>
            <a:off x="7529868" y="4455433"/>
            <a:ext cx="72002" cy="124482"/>
            <a:chOff x="5229750" y="2685797"/>
            <a:chExt cx="121045" cy="209318"/>
          </a:xfrm>
        </p:grpSpPr>
        <p:cxnSp>
          <p:nvCxnSpPr>
            <p:cNvPr id="164" name="Straight Connector 163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65" name="Straight Connector 164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66" name="Straight Connector 165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67" name="Straight Connector 166"/>
          <p:cNvCxnSpPr/>
          <p:nvPr/>
        </p:nvCxnSpPr>
        <p:spPr>
          <a:xfrm>
            <a:off x="7601870" y="4263434"/>
            <a:ext cx="0" cy="18930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68" name="Straight Connector 167"/>
          <p:cNvCxnSpPr/>
          <p:nvPr/>
        </p:nvCxnSpPr>
        <p:spPr>
          <a:xfrm>
            <a:off x="7601870" y="4579282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69" name="Text Box 821"/>
          <p:cNvSpPr txBox="1"/>
          <p:nvPr/>
        </p:nvSpPr>
        <p:spPr>
          <a:xfrm>
            <a:off x="7276534" y="4689544"/>
            <a:ext cx="78232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Baseline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>
            <a:off x="7423657" y="4517674"/>
            <a:ext cx="1062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71" name="Group 170"/>
          <p:cNvGrpSpPr/>
          <p:nvPr/>
        </p:nvGrpSpPr>
        <p:grpSpPr>
          <a:xfrm rot="2994358">
            <a:off x="5228166" y="4394767"/>
            <a:ext cx="141869" cy="32018"/>
            <a:chOff x="1512414" y="2447533"/>
            <a:chExt cx="238554" cy="53827"/>
          </a:xfrm>
        </p:grpSpPr>
        <p:cxnSp>
          <p:nvCxnSpPr>
            <p:cNvPr id="172" name="Straight Connector 171"/>
            <p:cNvCxnSpPr/>
            <p:nvPr/>
          </p:nvCxnSpPr>
          <p:spPr>
            <a:xfrm rot="16200000">
              <a:off x="1631691" y="2382083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>
            <a:xfrm rot="16200000">
              <a:off x="1631691" y="2328256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174" name="Arc 173"/>
          <p:cNvSpPr/>
          <p:nvPr/>
        </p:nvSpPr>
        <p:spPr>
          <a:xfrm rot="16200000">
            <a:off x="4984134" y="4113696"/>
            <a:ext cx="2142330" cy="2098018"/>
          </a:xfrm>
          <a:prstGeom prst="arc">
            <a:avLst>
              <a:gd name="adj1" fmla="val 17123587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dash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5" name="Group 174"/>
          <p:cNvGrpSpPr/>
          <p:nvPr/>
        </p:nvGrpSpPr>
        <p:grpSpPr>
          <a:xfrm rot="16200000" flipH="1">
            <a:off x="5850094" y="3042028"/>
            <a:ext cx="72002" cy="124482"/>
            <a:chOff x="2836339" y="1756165"/>
            <a:chExt cx="121045" cy="209318"/>
          </a:xfrm>
        </p:grpSpPr>
        <p:cxnSp>
          <p:nvCxnSpPr>
            <p:cNvPr id="176" name="Straight Connector 175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179" name="Group 178"/>
          <p:cNvGrpSpPr/>
          <p:nvPr/>
        </p:nvGrpSpPr>
        <p:grpSpPr>
          <a:xfrm>
            <a:off x="3318487" y="4517674"/>
            <a:ext cx="72002" cy="124482"/>
            <a:chOff x="5229750" y="2685797"/>
            <a:chExt cx="121045" cy="209318"/>
          </a:xfrm>
        </p:grpSpPr>
        <p:cxnSp>
          <p:nvCxnSpPr>
            <p:cNvPr id="180" name="Straight Connector 179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83" name="Straight Connector 182"/>
          <p:cNvCxnSpPr/>
          <p:nvPr/>
        </p:nvCxnSpPr>
        <p:spPr>
          <a:xfrm flipH="1" flipV="1">
            <a:off x="3649039" y="4379451"/>
            <a:ext cx="0" cy="2403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4" name="Straight Connector 183"/>
          <p:cNvCxnSpPr/>
          <p:nvPr/>
        </p:nvCxnSpPr>
        <p:spPr>
          <a:xfrm>
            <a:off x="3389239" y="464089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85" name="Isosceles Triangle 97"/>
          <p:cNvSpPr/>
          <p:nvPr/>
        </p:nvSpPr>
        <p:spPr>
          <a:xfrm flipV="1">
            <a:off x="3348476" y="475123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6" name="Straight Connector 185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8" name="Straight Connector 187"/>
          <p:cNvCxnSpPr/>
          <p:nvPr/>
        </p:nvCxnSpPr>
        <p:spPr>
          <a:xfrm flipH="1">
            <a:off x="3134337" y="4183698"/>
            <a:ext cx="18653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9" name="Straight Connector 188"/>
          <p:cNvCxnSpPr/>
          <p:nvPr/>
        </p:nvCxnSpPr>
        <p:spPr>
          <a:xfrm flipH="1">
            <a:off x="2886660" y="4185944"/>
            <a:ext cx="0" cy="39802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0" name="Straight Connector 189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1" name="Straight Connector 190"/>
          <p:cNvCxnSpPr/>
          <p:nvPr/>
        </p:nvCxnSpPr>
        <p:spPr>
          <a:xfrm>
            <a:off x="3389239" y="437744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2" name="Straight Connector 191"/>
          <p:cNvCxnSpPr/>
          <p:nvPr/>
        </p:nvCxnSpPr>
        <p:spPr>
          <a:xfrm flipV="1">
            <a:off x="3385251" y="4377347"/>
            <a:ext cx="26567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3" name="Straight Connector 192"/>
          <p:cNvCxnSpPr/>
          <p:nvPr/>
        </p:nvCxnSpPr>
        <p:spPr>
          <a:xfrm>
            <a:off x="3389239" y="4240699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94" name="Group 193"/>
          <p:cNvGrpSpPr/>
          <p:nvPr/>
        </p:nvGrpSpPr>
        <p:grpSpPr>
          <a:xfrm>
            <a:off x="3318668" y="4121231"/>
            <a:ext cx="72002" cy="124482"/>
            <a:chOff x="5229750" y="2685797"/>
            <a:chExt cx="121045" cy="209318"/>
          </a:xfrm>
        </p:grpSpPr>
        <p:cxnSp>
          <p:nvCxnSpPr>
            <p:cNvPr id="195" name="Straight Connector 194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98" name="Straight Connector 197"/>
          <p:cNvCxnSpPr/>
          <p:nvPr/>
        </p:nvCxnSpPr>
        <p:spPr>
          <a:xfrm flipH="1">
            <a:off x="3387394" y="393925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99" name="Text Box 670"/>
          <p:cNvSpPr txBox="1"/>
          <p:nvPr/>
        </p:nvSpPr>
        <p:spPr>
          <a:xfrm>
            <a:off x="6603796" y="352503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sp>
        <p:nvSpPr>
          <p:cNvPr id="200" name="Text Box 727"/>
          <p:cNvSpPr txBox="1"/>
          <p:nvPr/>
        </p:nvSpPr>
        <p:spPr>
          <a:xfrm>
            <a:off x="2980312" y="3659269"/>
            <a:ext cx="817853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Injection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01" name="Group 200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02" name="Straight Connector 20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05" name="Oval 20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06" name="Straight Connector 205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7" name="Straight Connector 206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08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sp>
        <p:nvSpPr>
          <p:cNvPr id="209" name="Isosceles Triangle 149"/>
          <p:cNvSpPr/>
          <p:nvPr/>
        </p:nvSpPr>
        <p:spPr>
          <a:xfrm rot="5400000">
            <a:off x="262907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0" name="Straight Connector 209"/>
          <p:cNvCxnSpPr/>
          <p:nvPr/>
        </p:nvCxnSpPr>
        <p:spPr>
          <a:xfrm flipH="1">
            <a:off x="2788447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1" name="Straight Connector 210"/>
          <p:cNvCxnSpPr/>
          <p:nvPr/>
        </p:nvCxnSpPr>
        <p:spPr>
          <a:xfrm>
            <a:off x="2886660" y="4583965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2" name="Straight Connector 211"/>
          <p:cNvCxnSpPr/>
          <p:nvPr/>
        </p:nvCxnSpPr>
        <p:spPr>
          <a:xfrm>
            <a:off x="2770502" y="3996350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3" name="Straight Connector 212"/>
          <p:cNvCxnSpPr/>
          <p:nvPr/>
        </p:nvCxnSpPr>
        <p:spPr>
          <a:xfrm>
            <a:off x="3199645" y="3997675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14" name="Group 213"/>
          <p:cNvGrpSpPr/>
          <p:nvPr/>
        </p:nvGrpSpPr>
        <p:grpSpPr>
          <a:xfrm rot="16200000" flipH="1">
            <a:off x="2650675" y="3876425"/>
            <a:ext cx="115168" cy="124482"/>
            <a:chOff x="2763770" y="1756165"/>
            <a:chExt cx="193614" cy="209318"/>
          </a:xfrm>
        </p:grpSpPr>
        <p:cxnSp>
          <p:nvCxnSpPr>
            <p:cNvPr id="215" name="Straight Connector 214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7" name="Straight Connector 216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8" name="Oval 217"/>
            <p:cNvSpPr/>
            <p:nvPr/>
          </p:nvSpPr>
          <p:spPr>
            <a:xfrm>
              <a:off x="2763770" y="1822064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19" name="Group 218"/>
          <p:cNvGrpSpPr/>
          <p:nvPr/>
        </p:nvGrpSpPr>
        <p:grpSpPr>
          <a:xfrm rot="5400000">
            <a:off x="2345234" y="4091345"/>
            <a:ext cx="72002" cy="124482"/>
            <a:chOff x="5229750" y="2685797"/>
            <a:chExt cx="121045" cy="209318"/>
          </a:xfrm>
        </p:grpSpPr>
        <p:cxnSp>
          <p:nvCxnSpPr>
            <p:cNvPr id="220" name="Straight Connector 219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22" name="Straight Connector 221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23" name="Straight Connector 222"/>
          <p:cNvCxnSpPr/>
          <p:nvPr/>
        </p:nvCxnSpPr>
        <p:spPr>
          <a:xfrm flipH="1">
            <a:off x="2445679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4" name="Straight Connector 223"/>
          <p:cNvCxnSpPr/>
          <p:nvPr/>
        </p:nvCxnSpPr>
        <p:spPr>
          <a:xfrm>
            <a:off x="2539257" y="3995002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5" name="Straight Connector 224"/>
          <p:cNvCxnSpPr/>
          <p:nvPr/>
        </p:nvCxnSpPr>
        <p:spPr>
          <a:xfrm>
            <a:off x="2536082" y="3996250"/>
            <a:ext cx="10784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6" name="Straight Connector 225"/>
          <p:cNvCxnSpPr/>
          <p:nvPr/>
        </p:nvCxnSpPr>
        <p:spPr>
          <a:xfrm>
            <a:off x="2388394" y="3742361"/>
            <a:ext cx="0" cy="3805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7" name="Straight Connector 226"/>
          <p:cNvCxnSpPr/>
          <p:nvPr/>
        </p:nvCxnSpPr>
        <p:spPr>
          <a:xfrm>
            <a:off x="2705084" y="3742671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8" name="Straight Connector 227"/>
          <p:cNvCxnSpPr/>
          <p:nvPr/>
        </p:nvCxnSpPr>
        <p:spPr>
          <a:xfrm>
            <a:off x="2386482" y="3742361"/>
            <a:ext cx="32067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9" name="Straight Connector 228"/>
          <p:cNvCxnSpPr/>
          <p:nvPr/>
        </p:nvCxnSpPr>
        <p:spPr>
          <a:xfrm flipH="1">
            <a:off x="2542421" y="3563122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30" name="Straight Connector 229"/>
          <p:cNvCxnSpPr/>
          <p:nvPr/>
        </p:nvCxnSpPr>
        <p:spPr>
          <a:xfrm flipH="1">
            <a:off x="2128173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31" name="Text Box 670"/>
          <p:cNvSpPr txBox="1"/>
          <p:nvPr/>
        </p:nvSpPr>
        <p:spPr>
          <a:xfrm>
            <a:off x="1562260" y="4011556"/>
            <a:ext cx="628698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Inj_EN</a:t>
            </a:r>
            <a:endParaRPr lang="en-US" sz="1200" b="1" dirty="0">
              <a:solidFill>
                <a:srgbClr val="FF0000"/>
              </a:solidFill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32" name="Group 231"/>
          <p:cNvGrpSpPr/>
          <p:nvPr/>
        </p:nvGrpSpPr>
        <p:grpSpPr>
          <a:xfrm rot="5400000" flipH="1" flipV="1">
            <a:off x="5850094" y="2742129"/>
            <a:ext cx="72002" cy="124482"/>
            <a:chOff x="2836339" y="1756165"/>
            <a:chExt cx="121045" cy="209318"/>
          </a:xfrm>
        </p:grpSpPr>
        <p:cxnSp>
          <p:nvCxnSpPr>
            <p:cNvPr id="233" name="Straight Connector 232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5" name="Straight Connector 234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36" name="Straight Connector 235"/>
          <p:cNvCxnSpPr/>
          <p:nvPr/>
        </p:nvCxnSpPr>
        <p:spPr>
          <a:xfrm>
            <a:off x="5883693" y="2837873"/>
            <a:ext cx="0" cy="2303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37" name="Oval 236"/>
          <p:cNvSpPr/>
          <p:nvPr/>
        </p:nvSpPr>
        <p:spPr>
          <a:xfrm>
            <a:off x="274189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Isosceles Triangle 149"/>
          <p:cNvSpPr/>
          <p:nvPr/>
        </p:nvSpPr>
        <p:spPr>
          <a:xfrm rot="5400000">
            <a:off x="297832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309114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5472135" y="2768380"/>
            <a:ext cx="35132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41" name="Straight Connector 240"/>
          <p:cNvCxnSpPr/>
          <p:nvPr/>
        </p:nvCxnSpPr>
        <p:spPr>
          <a:xfrm flipH="1">
            <a:off x="5155957" y="258855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42" name="Isosceles Triangle 90"/>
          <p:cNvSpPr/>
          <p:nvPr/>
        </p:nvSpPr>
        <p:spPr>
          <a:xfrm flipV="1">
            <a:off x="5118369" y="254800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43" name="Text Box 670"/>
          <p:cNvSpPr txBox="1"/>
          <p:nvPr/>
        </p:nvSpPr>
        <p:spPr>
          <a:xfrm>
            <a:off x="4954358" y="231625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244" name="Straight Connector 243"/>
          <p:cNvCxnSpPr/>
          <p:nvPr/>
        </p:nvCxnSpPr>
        <p:spPr>
          <a:xfrm>
            <a:off x="5946020" y="276588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45" name="Straight Connector 244"/>
          <p:cNvCxnSpPr/>
          <p:nvPr/>
        </p:nvCxnSpPr>
        <p:spPr>
          <a:xfrm flipH="1">
            <a:off x="5687698" y="2961514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46" name="Straight Connector 245"/>
          <p:cNvCxnSpPr/>
          <p:nvPr/>
        </p:nvCxnSpPr>
        <p:spPr>
          <a:xfrm>
            <a:off x="5687698" y="2765883"/>
            <a:ext cx="0" cy="19563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47" name="Straight Connector 246"/>
          <p:cNvCxnSpPr/>
          <p:nvPr/>
        </p:nvCxnSpPr>
        <p:spPr>
          <a:xfrm>
            <a:off x="6144804" y="2761213"/>
            <a:ext cx="0" cy="37368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48" name="Group 247"/>
          <p:cNvGrpSpPr/>
          <p:nvPr/>
        </p:nvGrpSpPr>
        <p:grpSpPr>
          <a:xfrm rot="16200000" flipH="1">
            <a:off x="5352641" y="2646290"/>
            <a:ext cx="118343" cy="124482"/>
            <a:chOff x="2758432" y="1756165"/>
            <a:chExt cx="198952" cy="209318"/>
          </a:xfrm>
        </p:grpSpPr>
        <p:cxnSp>
          <p:nvCxnSpPr>
            <p:cNvPr id="249" name="Straight Connector 248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50" name="Straight Connector 249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51" name="Straight Connector 250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2" name="Oval 251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53" name="Straight Connector 252"/>
          <p:cNvCxnSpPr/>
          <p:nvPr/>
        </p:nvCxnSpPr>
        <p:spPr>
          <a:xfrm>
            <a:off x="5152060" y="276770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4" name="Straight Connector 253"/>
          <p:cNvCxnSpPr/>
          <p:nvPr/>
        </p:nvCxnSpPr>
        <p:spPr>
          <a:xfrm rot="5400000">
            <a:off x="5357967" y="2590233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11590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</a:t>
            </a:r>
            <a:r>
              <a:rPr lang="en-US" dirty="0" err="1" smtClean="0"/>
              <a:t>Nwell</a:t>
            </a:r>
            <a:r>
              <a:rPr lang="en-US" dirty="0" smtClean="0"/>
              <a:t> bias scans</a:t>
            </a:r>
            <a:endParaRPr lang="en-US" dirty="0"/>
          </a:p>
        </p:txBody>
      </p:sp>
      <p:sp>
        <p:nvSpPr>
          <p:cNvPr id="55" name="Round Same Side Corner Rectangle 54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6" name="Straight Connector 185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0" name="Straight Connector 189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01" name="Group 200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02" name="Straight Connector 20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05" name="Oval 20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06" name="Straight Connector 205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7" name="Straight Connector 206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08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pic>
        <p:nvPicPr>
          <p:cNvPr id="256" name="Picture 2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85" y="2532858"/>
            <a:ext cx="960752" cy="1612900"/>
          </a:xfrm>
          <a:prstGeom prst="rect">
            <a:avLst/>
          </a:prstGeom>
        </p:spPr>
      </p:pic>
      <p:cxnSp>
        <p:nvCxnSpPr>
          <p:cNvPr id="257" name="Straight Connector 256"/>
          <p:cNvCxnSpPr/>
          <p:nvPr/>
        </p:nvCxnSpPr>
        <p:spPr>
          <a:xfrm flipV="1">
            <a:off x="5043576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8" name="Straight Connector 257"/>
          <p:cNvCxnSpPr/>
          <p:nvPr/>
        </p:nvCxnSpPr>
        <p:spPr>
          <a:xfrm>
            <a:off x="5043576" y="4542607"/>
            <a:ext cx="295481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0" name="Text Box 727"/>
          <p:cNvSpPr txBox="1"/>
          <p:nvPr/>
        </p:nvSpPr>
        <p:spPr>
          <a:xfrm>
            <a:off x="5308627" y="4255155"/>
            <a:ext cx="1903791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FIB’ed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Nwell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monitoring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62" name="Straight Connector 261"/>
          <p:cNvCxnSpPr/>
          <p:nvPr/>
        </p:nvCxnSpPr>
        <p:spPr>
          <a:xfrm>
            <a:off x="3223967" y="3460096"/>
            <a:ext cx="102459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3" name="Straight Connector 262"/>
          <p:cNvCxnSpPr/>
          <p:nvPr/>
        </p:nvCxnSpPr>
        <p:spPr>
          <a:xfrm flipV="1">
            <a:off x="4248563" y="3460096"/>
            <a:ext cx="0" cy="574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8" name="Oval 267"/>
          <p:cNvSpPr/>
          <p:nvPr/>
        </p:nvSpPr>
        <p:spPr>
          <a:xfrm>
            <a:off x="2962993" y="3328609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271" name="Straight Connector 270"/>
          <p:cNvCxnSpPr/>
          <p:nvPr/>
        </p:nvCxnSpPr>
        <p:spPr>
          <a:xfrm>
            <a:off x="1755802" y="3464937"/>
            <a:ext cx="120719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73" name="Text Box 727"/>
          <p:cNvSpPr txBox="1"/>
          <p:nvPr/>
        </p:nvSpPr>
        <p:spPr>
          <a:xfrm>
            <a:off x="2354327" y="2974190"/>
            <a:ext cx="1447640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effectLst/>
                <a:latin typeface="Cambria" charset="0"/>
                <a:ea typeface="Calibri" charset="0"/>
                <a:cs typeface="Cambria" charset="0"/>
              </a:rPr>
              <a:t>Monitoring current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274" name="Oval 273"/>
          <p:cNvSpPr/>
          <p:nvPr/>
        </p:nvSpPr>
        <p:spPr>
          <a:xfrm>
            <a:off x="7866503" y="4735670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V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275" name="Straight Connector 274"/>
          <p:cNvCxnSpPr/>
          <p:nvPr/>
        </p:nvCxnSpPr>
        <p:spPr>
          <a:xfrm flipV="1">
            <a:off x="7998392" y="4542606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6" name="Straight Connector 275"/>
          <p:cNvCxnSpPr/>
          <p:nvPr/>
        </p:nvCxnSpPr>
        <p:spPr>
          <a:xfrm flipV="1">
            <a:off x="7998392" y="4998643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77" name="Isosceles Triangle 271"/>
          <p:cNvSpPr/>
          <p:nvPr/>
        </p:nvSpPr>
        <p:spPr>
          <a:xfrm flipV="1">
            <a:off x="7958204" y="5187023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5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measurements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922" y="1816578"/>
            <a:ext cx="7312157" cy="4508808"/>
          </a:xfrm>
        </p:spPr>
      </p:pic>
    </p:spTree>
    <p:extLst>
      <p:ext uri="{BB962C8B-B14F-4D97-AF65-F5344CB8AC3E}">
        <p14:creationId xmlns:p14="http://schemas.microsoft.com/office/powerpoint/2010/main" val="1101941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simulation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33" y="1764262"/>
            <a:ext cx="7351135" cy="4532843"/>
          </a:xfrm>
        </p:spPr>
      </p:pic>
    </p:spTree>
    <p:extLst>
      <p:ext uri="{BB962C8B-B14F-4D97-AF65-F5344CB8AC3E}">
        <p14:creationId xmlns:p14="http://schemas.microsoft.com/office/powerpoint/2010/main" val="59120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49015" y="4907981"/>
            <a:ext cx="1921319" cy="684320"/>
          </a:xfrm>
          <a:prstGeom prst="rect">
            <a:avLst/>
          </a:prstGeom>
          <a:solidFill>
            <a:srgbClr val="ADC8D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49017" y="5592302"/>
            <a:ext cx="1921319" cy="151467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</a:t>
            </a:r>
            <a:r>
              <a:rPr lang="en-US" dirty="0" err="1" smtClean="0"/>
              <a:t>Nwell</a:t>
            </a:r>
            <a:r>
              <a:rPr lang="en-US" dirty="0" smtClean="0"/>
              <a:t> bias scans</a:t>
            </a:r>
            <a:endParaRPr lang="en-US" dirty="0"/>
          </a:p>
        </p:txBody>
      </p:sp>
      <p:sp>
        <p:nvSpPr>
          <p:cNvPr id="55" name="Round Same Side Corner Rectangle 54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6" name="Straight Connector 185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0" name="Straight Connector 189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01" name="Group 200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02" name="Straight Connector 20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05" name="Oval 20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06" name="Straight Connector 205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7" name="Straight Connector 206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08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pic>
        <p:nvPicPr>
          <p:cNvPr id="256" name="Picture 2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85" y="2532858"/>
            <a:ext cx="960752" cy="1612900"/>
          </a:xfrm>
          <a:prstGeom prst="rect">
            <a:avLst/>
          </a:prstGeom>
        </p:spPr>
      </p:pic>
      <p:cxnSp>
        <p:nvCxnSpPr>
          <p:cNvPr id="257" name="Straight Connector 256"/>
          <p:cNvCxnSpPr/>
          <p:nvPr/>
        </p:nvCxnSpPr>
        <p:spPr>
          <a:xfrm flipV="1">
            <a:off x="5043576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8" name="Straight Connector 257"/>
          <p:cNvCxnSpPr/>
          <p:nvPr/>
        </p:nvCxnSpPr>
        <p:spPr>
          <a:xfrm>
            <a:off x="5043576" y="4542607"/>
            <a:ext cx="295481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0" name="Text Box 727"/>
          <p:cNvSpPr txBox="1"/>
          <p:nvPr/>
        </p:nvSpPr>
        <p:spPr>
          <a:xfrm>
            <a:off x="5308627" y="4255155"/>
            <a:ext cx="1903791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FIB’ed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Nwell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monitoring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62" name="Straight Connector 261"/>
          <p:cNvCxnSpPr/>
          <p:nvPr/>
        </p:nvCxnSpPr>
        <p:spPr>
          <a:xfrm>
            <a:off x="3223967" y="3460096"/>
            <a:ext cx="102459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3" name="Straight Connector 262"/>
          <p:cNvCxnSpPr/>
          <p:nvPr/>
        </p:nvCxnSpPr>
        <p:spPr>
          <a:xfrm flipV="1">
            <a:off x="4248563" y="3460096"/>
            <a:ext cx="0" cy="574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8" name="Oval 267"/>
          <p:cNvSpPr/>
          <p:nvPr/>
        </p:nvSpPr>
        <p:spPr>
          <a:xfrm>
            <a:off x="2962993" y="3328609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271" name="Straight Connector 270"/>
          <p:cNvCxnSpPr/>
          <p:nvPr/>
        </p:nvCxnSpPr>
        <p:spPr>
          <a:xfrm>
            <a:off x="1755802" y="3464937"/>
            <a:ext cx="120719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73" name="Text Box 727"/>
          <p:cNvSpPr txBox="1"/>
          <p:nvPr/>
        </p:nvSpPr>
        <p:spPr>
          <a:xfrm>
            <a:off x="2354327" y="2974190"/>
            <a:ext cx="1447640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effectLst/>
                <a:latin typeface="Cambria" charset="0"/>
                <a:ea typeface="Calibri" charset="0"/>
                <a:cs typeface="Cambria" charset="0"/>
              </a:rPr>
              <a:t>Monitoring current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4882" y="2785386"/>
            <a:ext cx="3572759" cy="972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Box 727"/>
          <p:cNvSpPr txBox="1"/>
          <p:nvPr/>
        </p:nvSpPr>
        <p:spPr>
          <a:xfrm>
            <a:off x="6827050" y="2659316"/>
            <a:ext cx="1451359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Light </a:t>
            </a:r>
            <a:r>
              <a:rPr lang="en-US" sz="1200" b="1" kern="1200" dirty="0" smtClean="0">
                <a:effectLst/>
                <a:latin typeface="Cambria" charset="0"/>
                <a:ea typeface="Calibri" charset="0"/>
                <a:cs typeface="Cambria" charset="0"/>
              </a:rPr>
              <a:t>Cover added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27" name="Text Box 727"/>
          <p:cNvSpPr txBox="1"/>
          <p:nvPr/>
        </p:nvSpPr>
        <p:spPr>
          <a:xfrm>
            <a:off x="5685021" y="5515685"/>
            <a:ext cx="179600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Cooling added to 12.5C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308627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Straight Connector 30"/>
          <p:cNvCxnSpPr/>
          <p:nvPr/>
        </p:nvCxnSpPr>
        <p:spPr>
          <a:xfrm flipV="1">
            <a:off x="5534193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Straight Connector 31"/>
          <p:cNvCxnSpPr/>
          <p:nvPr/>
        </p:nvCxnSpPr>
        <p:spPr>
          <a:xfrm flipV="1">
            <a:off x="5747478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Straight Connector 32"/>
          <p:cNvCxnSpPr/>
          <p:nvPr/>
        </p:nvCxnSpPr>
        <p:spPr>
          <a:xfrm>
            <a:off x="3349016" y="5743769"/>
            <a:ext cx="1921319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5" name="Straight Connector 34"/>
          <p:cNvCxnSpPr/>
          <p:nvPr/>
        </p:nvCxnSpPr>
        <p:spPr>
          <a:xfrm>
            <a:off x="3349015" y="5592302"/>
            <a:ext cx="1921319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Arrow Connector 6"/>
          <p:cNvCxnSpPr/>
          <p:nvPr/>
        </p:nvCxnSpPr>
        <p:spPr>
          <a:xfrm flipH="1">
            <a:off x="5383364" y="5670561"/>
            <a:ext cx="30165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919463" y="5671813"/>
            <a:ext cx="30165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866503" y="4735670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V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7998392" y="4542606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42" name="Straight Connector 41"/>
          <p:cNvCxnSpPr/>
          <p:nvPr/>
        </p:nvCxnSpPr>
        <p:spPr>
          <a:xfrm flipV="1">
            <a:off x="7998392" y="4998643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43" name="Isosceles Triangle 271"/>
          <p:cNvSpPr/>
          <p:nvPr/>
        </p:nvSpPr>
        <p:spPr>
          <a:xfrm flipV="1">
            <a:off x="7958204" y="5187023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6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measurements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922" y="1816578"/>
            <a:ext cx="7312156" cy="4508808"/>
          </a:xfrm>
        </p:spPr>
      </p:pic>
    </p:spTree>
    <p:extLst>
      <p:ext uri="{BB962C8B-B14F-4D97-AF65-F5344CB8AC3E}">
        <p14:creationId xmlns:p14="http://schemas.microsoft.com/office/powerpoint/2010/main" val="183487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49015" y="4907981"/>
            <a:ext cx="1921319" cy="684320"/>
          </a:xfrm>
          <a:prstGeom prst="rect">
            <a:avLst/>
          </a:prstGeom>
          <a:solidFill>
            <a:srgbClr val="ADC8D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49017" y="5592302"/>
            <a:ext cx="1921319" cy="151467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0070C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CHESS2 </a:t>
            </a:r>
            <a:r>
              <a:rPr lang="en-US" dirty="0" err="1" smtClean="0"/>
              <a:t>Nwell</a:t>
            </a:r>
            <a:r>
              <a:rPr lang="en-US" dirty="0" smtClean="0"/>
              <a:t> bias scans</a:t>
            </a:r>
            <a:endParaRPr lang="en-US" dirty="0"/>
          </a:p>
        </p:txBody>
      </p:sp>
      <p:sp>
        <p:nvSpPr>
          <p:cNvPr id="55" name="Round Same Side Corner Rectangle 54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6" name="Straight Connector 185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0" name="Straight Connector 189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01" name="Group 200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02" name="Straight Connector 20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05" name="Oval 20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06" name="Straight Connector 205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7" name="Straight Connector 206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08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pic>
        <p:nvPicPr>
          <p:cNvPr id="256" name="Picture 2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85" y="2532858"/>
            <a:ext cx="960752" cy="1612900"/>
          </a:xfrm>
          <a:prstGeom prst="rect">
            <a:avLst/>
          </a:prstGeom>
        </p:spPr>
      </p:pic>
      <p:cxnSp>
        <p:nvCxnSpPr>
          <p:cNvPr id="257" name="Straight Connector 256"/>
          <p:cNvCxnSpPr/>
          <p:nvPr/>
        </p:nvCxnSpPr>
        <p:spPr>
          <a:xfrm flipV="1">
            <a:off x="5043576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8" name="Straight Connector 257"/>
          <p:cNvCxnSpPr/>
          <p:nvPr/>
        </p:nvCxnSpPr>
        <p:spPr>
          <a:xfrm>
            <a:off x="5043576" y="4542607"/>
            <a:ext cx="295481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0" name="Text Box 727"/>
          <p:cNvSpPr txBox="1"/>
          <p:nvPr/>
        </p:nvSpPr>
        <p:spPr>
          <a:xfrm>
            <a:off x="5308627" y="4255155"/>
            <a:ext cx="1903791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FIB’ed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r>
              <a:rPr lang="en-US" sz="1200" b="1" kern="1200" dirty="0" err="1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Nwell</a:t>
            </a: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 monitoring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62" name="Straight Connector 261"/>
          <p:cNvCxnSpPr/>
          <p:nvPr/>
        </p:nvCxnSpPr>
        <p:spPr>
          <a:xfrm>
            <a:off x="3223967" y="3460096"/>
            <a:ext cx="102459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3" name="Straight Connector 262"/>
          <p:cNvCxnSpPr/>
          <p:nvPr/>
        </p:nvCxnSpPr>
        <p:spPr>
          <a:xfrm flipV="1">
            <a:off x="4248563" y="3460096"/>
            <a:ext cx="0" cy="574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68" name="Oval 267"/>
          <p:cNvSpPr/>
          <p:nvPr/>
        </p:nvSpPr>
        <p:spPr>
          <a:xfrm>
            <a:off x="2962993" y="3328609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271" name="Straight Connector 270"/>
          <p:cNvCxnSpPr/>
          <p:nvPr/>
        </p:nvCxnSpPr>
        <p:spPr>
          <a:xfrm>
            <a:off x="1755802" y="3464937"/>
            <a:ext cx="120719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73" name="Text Box 727"/>
          <p:cNvSpPr txBox="1"/>
          <p:nvPr/>
        </p:nvSpPr>
        <p:spPr>
          <a:xfrm>
            <a:off x="2354327" y="2974190"/>
            <a:ext cx="1447640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effectLst/>
                <a:latin typeface="Cambria" charset="0"/>
                <a:ea typeface="Calibri" charset="0"/>
                <a:cs typeface="Cambria" charset="0"/>
              </a:rPr>
              <a:t>Monitoring current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4882" y="2785386"/>
            <a:ext cx="3572759" cy="972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Box 727"/>
          <p:cNvSpPr txBox="1"/>
          <p:nvPr/>
        </p:nvSpPr>
        <p:spPr>
          <a:xfrm>
            <a:off x="6827050" y="2659316"/>
            <a:ext cx="1451359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Light </a:t>
            </a:r>
            <a:r>
              <a:rPr lang="en-US" sz="1200" b="1" kern="1200" dirty="0" smtClean="0">
                <a:effectLst/>
                <a:latin typeface="Cambria" charset="0"/>
                <a:ea typeface="Calibri" charset="0"/>
                <a:cs typeface="Cambria" charset="0"/>
              </a:rPr>
              <a:t>Cover added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27" name="Text Box 727"/>
          <p:cNvSpPr txBox="1"/>
          <p:nvPr/>
        </p:nvSpPr>
        <p:spPr>
          <a:xfrm>
            <a:off x="5685021" y="5515685"/>
            <a:ext cx="179600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latin typeface="Cambria" charset="0"/>
                <a:ea typeface="Calibri" charset="0"/>
                <a:cs typeface="Cambria" charset="0"/>
              </a:rPr>
              <a:t>Cooling added to 12.5C</a:t>
            </a:r>
            <a:endParaRPr lang="en-US" sz="1200" b="1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308627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Straight Connector 30"/>
          <p:cNvCxnSpPr/>
          <p:nvPr/>
        </p:nvCxnSpPr>
        <p:spPr>
          <a:xfrm flipV="1">
            <a:off x="5534193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Straight Connector 31"/>
          <p:cNvCxnSpPr/>
          <p:nvPr/>
        </p:nvCxnSpPr>
        <p:spPr>
          <a:xfrm flipV="1">
            <a:off x="5747478" y="2381770"/>
            <a:ext cx="451132" cy="385426"/>
          </a:xfrm>
          <a:prstGeom prst="line">
            <a:avLst/>
          </a:prstGeom>
          <a:noFill/>
          <a:ln w="15875" cap="flat" cmpd="sng" algn="ctr">
            <a:solidFill>
              <a:srgbClr val="FFC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Straight Connector 32"/>
          <p:cNvCxnSpPr/>
          <p:nvPr/>
        </p:nvCxnSpPr>
        <p:spPr>
          <a:xfrm>
            <a:off x="3349016" y="5743769"/>
            <a:ext cx="1921319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5" name="Straight Connector 34"/>
          <p:cNvCxnSpPr/>
          <p:nvPr/>
        </p:nvCxnSpPr>
        <p:spPr>
          <a:xfrm>
            <a:off x="3349015" y="5592302"/>
            <a:ext cx="1921319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Arrow Connector 6"/>
          <p:cNvCxnSpPr/>
          <p:nvPr/>
        </p:nvCxnSpPr>
        <p:spPr>
          <a:xfrm flipH="1">
            <a:off x="5383364" y="5670561"/>
            <a:ext cx="30165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919463" y="5671813"/>
            <a:ext cx="30165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309674" y="4986587"/>
            <a:ext cx="0" cy="443668"/>
          </a:xfrm>
          <a:prstGeom prst="straightConnector1">
            <a:avLst/>
          </a:prstGeom>
          <a:ln w="254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727"/>
          <p:cNvSpPr txBox="1"/>
          <p:nvPr/>
        </p:nvSpPr>
        <p:spPr>
          <a:xfrm>
            <a:off x="4449900" y="5112950"/>
            <a:ext cx="2776145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0070C0"/>
                </a:solidFill>
                <a:latin typeface="Cambria" charset="0"/>
                <a:ea typeface="Calibri" charset="0"/>
                <a:cs typeface="Cambria" charset="0"/>
              </a:rPr>
              <a:t>Leakage current added in simulation</a:t>
            </a:r>
            <a:endParaRPr lang="en-US" sz="1200" b="1" dirty="0">
              <a:solidFill>
                <a:srgbClr val="0070C0"/>
              </a:solidFill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43" name="Text Box 727"/>
          <p:cNvSpPr txBox="1"/>
          <p:nvPr/>
        </p:nvSpPr>
        <p:spPr>
          <a:xfrm>
            <a:off x="4053720" y="5121802"/>
            <a:ext cx="293670" cy="286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70C0"/>
                </a:solidFill>
                <a:latin typeface="Cambria" charset="0"/>
                <a:ea typeface="Calibri" charset="0"/>
                <a:cs typeface="Cambria" charset="0"/>
              </a:rPr>
              <a:t>e</a:t>
            </a:r>
            <a:r>
              <a:rPr lang="en-US" sz="1200" kern="1200" baseline="30000" dirty="0" smtClean="0">
                <a:solidFill>
                  <a:srgbClr val="0070C0"/>
                </a:solidFill>
                <a:effectLst/>
                <a:latin typeface="Cambria" charset="0"/>
                <a:ea typeface="Calibri" charset="0"/>
                <a:cs typeface="Cambria" charset="0"/>
              </a:rPr>
              <a:t>-</a:t>
            </a:r>
            <a:endParaRPr lang="en-US" sz="1200" baseline="30000" dirty="0">
              <a:solidFill>
                <a:srgbClr val="0070C0"/>
              </a:solidFill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866503" y="4735670"/>
            <a:ext cx="263779" cy="262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V</a:t>
            </a:r>
            <a:endParaRPr lang="en-US" sz="1200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7998392" y="4542606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48" name="Straight Connector 47"/>
          <p:cNvCxnSpPr/>
          <p:nvPr/>
        </p:nvCxnSpPr>
        <p:spPr>
          <a:xfrm flipV="1">
            <a:off x="7998392" y="4998643"/>
            <a:ext cx="0" cy="1826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49" name="Isosceles Triangle 271"/>
          <p:cNvSpPr/>
          <p:nvPr/>
        </p:nvSpPr>
        <p:spPr>
          <a:xfrm flipV="1">
            <a:off x="7958204" y="5187023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5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simulation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33" y="1764262"/>
            <a:ext cx="7351135" cy="4532842"/>
          </a:xfrm>
        </p:spPr>
      </p:pic>
    </p:spTree>
    <p:extLst>
      <p:ext uri="{BB962C8B-B14F-4D97-AF65-F5344CB8AC3E}">
        <p14:creationId xmlns:p14="http://schemas.microsoft.com/office/powerpoint/2010/main" val="16273561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1437</TotalTime>
  <Words>269</Words>
  <Application>Microsoft Macintosh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 Light</vt:lpstr>
      <vt:lpstr>Cambria</vt:lpstr>
      <vt:lpstr>Times New Roman</vt:lpstr>
      <vt:lpstr>Calibri</vt:lpstr>
      <vt:lpstr>Retrospect</vt:lpstr>
      <vt:lpstr>Measuring the Nwell in CHESS2</vt:lpstr>
      <vt:lpstr>CHESS2 Pixel Schematics</vt:lpstr>
      <vt:lpstr>CHESS2 Nwell bias scans</vt:lpstr>
      <vt:lpstr>Initial measurements</vt:lpstr>
      <vt:lpstr>Comparison with simulation</vt:lpstr>
      <vt:lpstr>CHESS2 Nwell bias scans</vt:lpstr>
      <vt:lpstr>Initial measurements</vt:lpstr>
      <vt:lpstr>CHESS2 Nwell bias scans</vt:lpstr>
      <vt:lpstr>Comparison with simulation</vt:lpstr>
      <vt:lpstr>Reminder of CHESS1 measurements</vt:lpstr>
      <vt:lpstr>Comparison with simulation</vt:lpstr>
      <vt:lpstr>Adding 40uA leakage current to simulation</vt:lpstr>
      <vt:lpstr>CHESS2 Nwell bias scans</vt:lpstr>
      <vt:lpstr>Adding 40uA leakage current to simulation + model of the switch</vt:lpstr>
      <vt:lpstr>Conclusion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THE NWELL IN CHESS2</dc:title>
  <dc:subject/>
  <dc:creator>Herve Grabas</dc:creator>
  <cp:keywords/>
  <dc:description/>
  <cp:lastModifiedBy>Herve Grabas</cp:lastModifiedBy>
  <cp:revision>12</cp:revision>
  <dcterms:created xsi:type="dcterms:W3CDTF">2017-07-19T00:35:48Z</dcterms:created>
  <dcterms:modified xsi:type="dcterms:W3CDTF">2017-07-20T00:33:47Z</dcterms:modified>
  <cp:category/>
</cp:coreProperties>
</file>