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0275213" cy="42803763"/>
  <p:notesSz cx="6858000" cy="9144000"/>
  <p:defaultTextStyle>
    <a:defPPr>
      <a:defRPr lang="zh-CN"/>
    </a:defPPr>
    <a:lvl1pPr marL="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1pPr>
    <a:lvl2pPr marL="175386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2pPr>
    <a:lvl3pPr marL="350773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3pPr>
    <a:lvl4pPr marL="526159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4pPr>
    <a:lvl5pPr marL="701546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5pPr>
    <a:lvl6pPr marL="876932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6pPr>
    <a:lvl7pPr marL="1052319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7pPr>
    <a:lvl8pPr marL="12277054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8pPr>
    <a:lvl9pPr marL="14030919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1">
          <p15:clr>
            <a:srgbClr val="A4A3A4"/>
          </p15:clr>
        </p15:guide>
        <p15:guide id="2" pos="953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5801" autoAdjust="0"/>
  </p:normalViewPr>
  <p:slideViewPr>
    <p:cSldViewPr snapToGrid="0">
      <p:cViewPr>
        <p:scale>
          <a:sx n="50" d="100"/>
          <a:sy n="50" d="100"/>
        </p:scale>
        <p:origin x="654" y="-8574"/>
      </p:cViewPr>
      <p:guideLst>
        <p:guide orient="horz" pos="13481"/>
        <p:guide pos="95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CBA598-E3FD-4A7A-9C9D-643EC6E5A35E}" type="datetimeFigureOut">
              <a:rPr lang="zh-CN" altLang="en-US" smtClean="0"/>
              <a:t>2018/5/16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E0EF5D-536E-472D-99E0-75C8E2BC2D0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08175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E0EF5D-536E-472D-99E0-75C8E2BC2D0B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9139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784402" y="7005156"/>
            <a:ext cx="22706410" cy="14902051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C4DBA-23C8-4F25-9A9B-FE444AE67008}" type="datetimeFigureOut">
              <a:rPr lang="zh-CN" altLang="en-US" smtClean="0"/>
              <a:t>2018/5/16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96D63-36EF-475A-8FC6-05F1450AE84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1372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C4DBA-23C8-4F25-9A9B-FE444AE67008}" type="datetimeFigureOut">
              <a:rPr lang="zh-CN" altLang="en-US" smtClean="0"/>
              <a:t>2018/5/16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96D63-36EF-475A-8FC6-05F1450AE84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1103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53801576" y="14228288"/>
            <a:ext cx="16209854" cy="22639425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168076" y="14228288"/>
            <a:ext cx="48255062" cy="22639425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C4DBA-23C8-4F25-9A9B-FE444AE67008}" type="datetimeFigureOut">
              <a:rPr lang="zh-CN" altLang="en-US" smtClean="0"/>
              <a:t>2018/5/16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96D63-36EF-475A-8FC6-05F1450AE84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5142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C4DBA-23C8-4F25-9A9B-FE444AE67008}" type="datetimeFigureOut">
              <a:rPr lang="zh-CN" altLang="en-US" smtClean="0"/>
              <a:t>2018/5/16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96D63-36EF-475A-8FC6-05F1450AE84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9668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065653" y="10671222"/>
            <a:ext cx="26112371" cy="1780517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065653" y="28644839"/>
            <a:ext cx="26112371" cy="936332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C4DBA-23C8-4F25-9A9B-FE444AE67008}" type="datetimeFigureOut">
              <a:rPr lang="zh-CN" altLang="en-US" smtClean="0"/>
              <a:t>2018/5/16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96D63-36EF-475A-8FC6-05F1450AE84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6529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168075" y="71121626"/>
            <a:ext cx="32230487" cy="16950092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7777003" y="71121626"/>
            <a:ext cx="32234428" cy="16950092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C4DBA-23C8-4F25-9A9B-FE444AE67008}" type="datetimeFigureOut">
              <a:rPr lang="zh-CN" altLang="en-US" smtClean="0"/>
              <a:t>2018/5/16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96D63-36EF-475A-8FC6-05F1450AE84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7649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085364" y="2278907"/>
            <a:ext cx="26112371" cy="8273416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085365" y="10492870"/>
            <a:ext cx="12807833" cy="514239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2085365" y="15635264"/>
            <a:ext cx="12807833" cy="2299711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5326827" y="10492870"/>
            <a:ext cx="12870909" cy="514239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5326827" y="15635264"/>
            <a:ext cx="12870909" cy="2299711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C4DBA-23C8-4F25-9A9B-FE444AE67008}" type="datetimeFigureOut">
              <a:rPr lang="zh-CN" altLang="en-US" smtClean="0"/>
              <a:t>2018/5/16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96D63-36EF-475A-8FC6-05F1450AE84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0793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C4DBA-23C8-4F25-9A9B-FE444AE67008}" type="datetimeFigureOut">
              <a:rPr lang="zh-CN" altLang="en-US" smtClean="0"/>
              <a:t>2018/5/16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96D63-36EF-475A-8FC6-05F1450AE84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7985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C4DBA-23C8-4F25-9A9B-FE444AE67008}" type="datetimeFigureOut">
              <a:rPr lang="zh-CN" altLang="en-US" smtClean="0"/>
              <a:t>2018/5/16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96D63-36EF-475A-8FC6-05F1450AE84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0701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085366" y="2853584"/>
            <a:ext cx="9764543" cy="998754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870909" y="6162952"/>
            <a:ext cx="15326827" cy="3041841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085366" y="12841129"/>
            <a:ext cx="9764543" cy="237897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C4DBA-23C8-4F25-9A9B-FE444AE67008}" type="datetimeFigureOut">
              <a:rPr lang="zh-CN" altLang="en-US" smtClean="0"/>
              <a:t>2018/5/16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96D63-36EF-475A-8FC6-05F1450AE84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67321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085366" y="2853584"/>
            <a:ext cx="9764543" cy="998754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2870909" y="6162952"/>
            <a:ext cx="15326827" cy="3041841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085366" y="12841129"/>
            <a:ext cx="9764543" cy="237897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C4DBA-23C8-4F25-9A9B-FE444AE67008}" type="datetimeFigureOut">
              <a:rPr lang="zh-CN" altLang="en-US" smtClean="0"/>
              <a:t>2018/5/16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96D63-36EF-475A-8FC6-05F1450AE84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4118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2081421" y="2278907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2081421" y="39672750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C4DBA-23C8-4F25-9A9B-FE444AE67008}" type="datetimeFigureOut">
              <a:rPr lang="zh-CN" altLang="en-US" smtClean="0"/>
              <a:t>2018/5/16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10028665" y="39672750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21381869" y="39672750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96D63-36EF-475A-8FC6-05F1450AE84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06861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9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0" Type="http://schemas.openxmlformats.org/officeDocument/2006/relationships/image" Target="../media/image4.png"/><Relationship Id="rId4" Type="http://schemas.openxmlformats.org/officeDocument/2006/relationships/image" Target="../media/image1.jpeg"/><Relationship Id="rId9" Type="http://schemas.openxmlformats.org/officeDocument/2006/relationships/image" Target="../media/image7.png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7000">
              <a:schemeClr val="accent1">
                <a:lumMod val="0"/>
                <a:lumOff val="100000"/>
              </a:schemeClr>
            </a:gs>
            <a:gs pos="67000">
              <a:schemeClr val="accent1">
                <a:lumMod val="5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561974" y="266701"/>
            <a:ext cx="29196948" cy="483691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  <a:effectLst>
            <a:outerShdw blurRad="1092200" dist="50800" dir="5400000" algn="ctr" rotWithShape="0">
              <a:srgbClr val="000000">
                <a:alpha val="43137"/>
              </a:srgb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7165606" y="288921"/>
            <a:ext cx="16263082" cy="175432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5400" dirty="0">
                <a:solidFill>
                  <a:schemeClr val="bg1"/>
                </a:solidFill>
              </a:rPr>
              <a:t>Galactic core-collapse supernova burst rate from </a:t>
            </a:r>
            <a:r>
              <a:rPr lang="en-US" altLang="zh-CN" sz="5400" dirty="0" smtClean="0">
                <a:solidFill>
                  <a:schemeClr val="bg1"/>
                </a:solidFill>
              </a:rPr>
              <a:t>different estimation </a:t>
            </a:r>
            <a:r>
              <a:rPr lang="en-US" altLang="zh-CN" sz="5400" dirty="0">
                <a:solidFill>
                  <a:schemeClr val="bg1"/>
                </a:solidFill>
              </a:rPr>
              <a:t>methods</a:t>
            </a:r>
            <a:endParaRPr lang="zh-CN" altLang="en-US" sz="54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/>
              <p:cNvSpPr txBox="1"/>
              <p:nvPr/>
            </p:nvSpPr>
            <p:spPr>
              <a:xfrm>
                <a:off x="992608" y="3240868"/>
                <a:ext cx="28162749" cy="1862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800" dirty="0" smtClean="0">
                    <a:solidFill>
                      <a:schemeClr val="bg1"/>
                    </a:solidFill>
                  </a:rPr>
                  <a:t>Supernova neutrino is one of the focal points in the field of neutrino research in recent years, many experiments </a:t>
                </a:r>
                <a:r>
                  <a:rPr lang="en-US" altLang="zh-CN" sz="2800" dirty="0">
                    <a:solidFill>
                      <a:schemeClr val="bg1"/>
                    </a:solidFill>
                  </a:rPr>
                  <a:t>hope to detect neutrino burst once again caused by core-collapse </a:t>
                </a:r>
                <a:r>
                  <a:rPr lang="en-US" altLang="zh-CN" sz="2800" dirty="0" smtClean="0">
                    <a:solidFill>
                      <a:schemeClr val="bg1"/>
                    </a:solidFill>
                  </a:rPr>
                  <a:t>supernova (</a:t>
                </a:r>
                <a:r>
                  <a:rPr lang="en-US" altLang="zh-CN" sz="2800" dirty="0">
                    <a:solidFill>
                      <a:schemeClr val="bg1"/>
                    </a:solidFill>
                  </a:rPr>
                  <a:t>i.e. </a:t>
                </a:r>
                <a:r>
                  <a:rPr lang="en-US" altLang="zh-CN" sz="2800" dirty="0" smtClean="0">
                    <a:solidFill>
                      <a:schemeClr val="bg1"/>
                    </a:solidFill>
                  </a:rPr>
                  <a:t>type </a:t>
                </a:r>
                <a:r>
                  <a:rPr lang="en-US" altLang="zh-CN" sz="2800" dirty="0" err="1" smtClean="0">
                    <a:solidFill>
                      <a:schemeClr val="bg1"/>
                    </a:solidFill>
                  </a:rPr>
                  <a:t>Ib</a:t>
                </a:r>
                <a:r>
                  <a:rPr lang="en-US" altLang="zh-CN" sz="2800" dirty="0" smtClean="0">
                    <a:solidFill>
                      <a:schemeClr val="bg1"/>
                    </a:solidFill>
                  </a:rPr>
                  <a:t>/c </a:t>
                </a:r>
                <a:r>
                  <a:rPr lang="en-US" altLang="zh-CN" sz="2800" dirty="0">
                    <a:solidFill>
                      <a:schemeClr val="bg1"/>
                    </a:solidFill>
                  </a:rPr>
                  <a:t>and type II). Many methods have been applied to estimate galactic core-collapse </a:t>
                </a:r>
                <a:r>
                  <a:rPr lang="en-US" altLang="zh-CN" sz="2800" dirty="0" smtClean="0">
                    <a:solidFill>
                      <a:schemeClr val="bg1"/>
                    </a:solidFill>
                  </a:rPr>
                  <a:t>supernova rate</a:t>
                </a:r>
                <a:r>
                  <a:rPr lang="en-US" altLang="zh-CN" sz="2800" dirty="0">
                    <a:solidFill>
                      <a:schemeClr val="bg1"/>
                    </a:solidFill>
                  </a:rPr>
                  <a:t>, this </a:t>
                </a:r>
                <a:r>
                  <a:rPr lang="en-US" altLang="zh-CN" sz="2800" dirty="0" smtClean="0">
                    <a:solidFill>
                      <a:schemeClr val="bg1"/>
                    </a:solidFill>
                  </a:rPr>
                  <a:t>work discusses </a:t>
                </a:r>
                <a:r>
                  <a:rPr lang="en-US" altLang="zh-CN" sz="2800" dirty="0">
                    <a:solidFill>
                      <a:schemeClr val="bg1"/>
                    </a:solidFill>
                  </a:rPr>
                  <a:t>four kinds of reliable </a:t>
                </a:r>
                <a:r>
                  <a:rPr lang="en-US" altLang="zh-CN" sz="2800" dirty="0" smtClean="0">
                    <a:solidFill>
                      <a:schemeClr val="bg1"/>
                    </a:solidFill>
                  </a:rPr>
                  <a:t>methods: </a:t>
                </a:r>
                <a:r>
                  <a:rPr lang="en-US" altLang="zh-CN" sz="2800" dirty="0">
                    <a:solidFill>
                      <a:schemeClr val="bg1"/>
                    </a:solidFill>
                  </a:rPr>
                  <a:t>detection of supernova neutrinos, </a:t>
                </a:r>
                <a:r>
                  <a:rPr lang="en-US" altLang="zh-CN" sz="2800" dirty="0" smtClean="0">
                    <a:solidFill>
                      <a:schemeClr val="bg1"/>
                    </a:solidFill>
                  </a:rPr>
                  <a:t>SN statistics</a:t>
                </a:r>
                <a:r>
                  <a:rPr lang="en-US" altLang="zh-CN" sz="2800" dirty="0">
                    <a:solidFill>
                      <a:schemeClr val="bg1"/>
                    </a:solidFill>
                  </a:rPr>
                  <a:t>, historical galactic SN </a:t>
                </a:r>
                <a:r>
                  <a:rPr lang="en-US" altLang="zh-CN" sz="2800" dirty="0" smtClean="0">
                    <a:solidFill>
                      <a:schemeClr val="bg1"/>
                    </a:solidFill>
                  </a:rPr>
                  <a:t>and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mr-IN" altLang="zh-CN" sz="28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PrePr>
                      <m:sub/>
                      <m:sup>
                        <m:r>
                          <a:rPr lang="en-US" altLang="zh-CN" sz="2800" i="1">
                            <a:solidFill>
                              <a:schemeClr val="bg1"/>
                            </a:solidFill>
                            <a:latin typeface="Cambria Math" charset="0"/>
                          </a:rPr>
                          <m:t>26</m:t>
                        </m:r>
                      </m:sup>
                      <m:e>
                        <m:r>
                          <a:rPr lang="en-US" altLang="zh-CN" sz="2800" i="1">
                            <a:solidFill>
                              <a:schemeClr val="bg1"/>
                            </a:solidFill>
                            <a:latin typeface="Cambria Math" charset="0"/>
                          </a:rPr>
                          <m:t>𝐴𝑙</m:t>
                        </m:r>
                      </m:e>
                    </m:sPre>
                  </m:oMath>
                </a14:m>
                <a:r>
                  <a:rPr lang="en-US" altLang="zh-CN" sz="2800" dirty="0" smtClean="0">
                    <a:solidFill>
                      <a:schemeClr val="bg1"/>
                    </a:solidFill>
                  </a:rPr>
                  <a:t> gamma </a:t>
                </a:r>
                <a:r>
                  <a:rPr lang="en-US" altLang="zh-CN" sz="2800" dirty="0">
                    <a:solidFill>
                      <a:schemeClr val="bg1"/>
                    </a:solidFill>
                  </a:rPr>
                  <a:t>rays detection methods. Combination of </a:t>
                </a:r>
                <a:r>
                  <a:rPr lang="en-US" altLang="zh-CN" sz="2800" dirty="0" smtClean="0">
                    <a:solidFill>
                      <a:schemeClr val="bg1"/>
                    </a:solidFill>
                  </a:rPr>
                  <a:t>four different </a:t>
                </a:r>
                <a:r>
                  <a:rPr lang="en-US" altLang="zh-CN" sz="2800" dirty="0">
                    <a:solidFill>
                      <a:schemeClr val="bg1"/>
                    </a:solidFill>
                  </a:rPr>
                  <a:t>calculating methods we estimate that the frequency of core-collapse supernovae to be </a:t>
                </a:r>
                <a:r>
                  <a:rPr lang="en-US" altLang="zh-CN" sz="2800" dirty="0" smtClean="0">
                    <a:solidFill>
                      <a:schemeClr val="bg1"/>
                    </a:solidFill>
                  </a:rPr>
                  <a:t>1.98 events </a:t>
                </a:r>
                <a:r>
                  <a:rPr lang="en-US" altLang="zh-CN" sz="2800" dirty="0">
                    <a:solidFill>
                      <a:schemeClr val="bg1"/>
                    </a:solidFill>
                  </a:rPr>
                  <a:t>per century.</a:t>
                </a:r>
                <a:endParaRPr lang="en-US" altLang="zh-CN" sz="2800" dirty="0" smtClean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" name="文本框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2608" y="3240868"/>
                <a:ext cx="28162749" cy="1862498"/>
              </a:xfrm>
              <a:prstGeom prst="rect">
                <a:avLst/>
              </a:prstGeom>
              <a:blipFill rotWithShape="0">
                <a:blip r:embed="rId3"/>
                <a:stretch>
                  <a:fillRect l="-455" t="-3279" r="-433" b="-852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图片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699" y="0"/>
            <a:ext cx="3942641" cy="265471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  <a:softEdge rad="8001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矩形 8"/>
          <p:cNvSpPr/>
          <p:nvPr/>
        </p:nvSpPr>
        <p:spPr>
          <a:xfrm>
            <a:off x="556837" y="6439609"/>
            <a:ext cx="29202084" cy="2055525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561974" y="5299762"/>
            <a:ext cx="29196948" cy="87400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5000">
                <a:schemeClr val="accent1">
                  <a:lumMod val="0"/>
                  <a:lumOff val="100000"/>
                </a:schemeClr>
              </a:gs>
              <a:gs pos="68000">
                <a:schemeClr val="accent1">
                  <a:lumMod val="5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6600" dirty="0" smtClean="0"/>
              <a:t> </a:t>
            </a:r>
            <a:r>
              <a:rPr lang="en-US" altLang="zh-CN" sz="6600" dirty="0"/>
              <a:t>I</a:t>
            </a:r>
            <a:r>
              <a:rPr lang="en-US" altLang="zh-CN" sz="6600" dirty="0" smtClean="0"/>
              <a:t>ntroduction</a:t>
            </a:r>
            <a:endParaRPr lang="zh-CN" altLang="en-US" sz="6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本框 10"/>
              <p:cNvSpPr txBox="1"/>
              <p:nvPr/>
            </p:nvSpPr>
            <p:spPr>
              <a:xfrm>
                <a:off x="992608" y="6637986"/>
                <a:ext cx="27903949" cy="143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800" dirty="0" smtClean="0"/>
                  <a:t>     Different </a:t>
                </a:r>
                <a:r>
                  <a:rPr lang="en-US" altLang="zh-CN" sz="2800" dirty="0"/>
                  <a:t>methods have been used to estimate the core-collapse supernova rate in </a:t>
                </a:r>
                <a:r>
                  <a:rPr lang="en-US" altLang="zh-CN" sz="2800" dirty="0" smtClean="0"/>
                  <a:t>the Galaxy</a:t>
                </a:r>
                <a:r>
                  <a:rPr lang="en-US" altLang="zh-CN" sz="2800" dirty="0"/>
                  <a:t>. For example, supernova neutrinos detection, observations of extragalactic </a:t>
                </a:r>
                <a:r>
                  <a:rPr lang="en-US" altLang="zh-CN" sz="2800" dirty="0" smtClean="0"/>
                  <a:t>galaxies supernova</a:t>
                </a:r>
                <a:r>
                  <a:rPr lang="en-US" altLang="zh-CN" sz="2800" dirty="0"/>
                  <a:t>, historical supernova records, measuring the mass of </a:t>
                </a:r>
                <a:r>
                  <a:rPr lang="en-US" altLang="zh-CN" sz="2800" dirty="0" smtClean="0"/>
                  <a:t>galactic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mr-IN" altLang="zh-CN" sz="2800" i="1" smtClean="0">
                            <a:latin typeface="Cambria Math" panose="02040503050406030204" pitchFamily="18" charset="0"/>
                          </a:rPr>
                        </m:ctrlPr>
                      </m:sPrePr>
                      <m:sub/>
                      <m:sup>
                        <m:r>
                          <a:rPr lang="en-US" altLang="zh-CN" sz="2800" b="0" i="1" smtClean="0">
                            <a:latin typeface="Cambria Math" charset="0"/>
                          </a:rPr>
                          <m:t>26</m:t>
                        </m:r>
                      </m:sup>
                      <m:e>
                        <m:r>
                          <a:rPr lang="en-US" altLang="zh-CN" sz="2800" b="0" i="1" smtClean="0">
                            <a:latin typeface="Cambria Math" charset="0"/>
                          </a:rPr>
                          <m:t>𝐴𝑙</m:t>
                        </m:r>
                      </m:e>
                    </m:sPre>
                  </m:oMath>
                </a14:m>
                <a:r>
                  <a:rPr lang="en-US" altLang="zh-CN" sz="2800" dirty="0" smtClean="0"/>
                  <a:t>, </a:t>
                </a:r>
                <a:r>
                  <a:rPr lang="en-US" altLang="zh-CN" sz="2800" dirty="0"/>
                  <a:t>Pulsars, </a:t>
                </a:r>
                <a:r>
                  <a:rPr lang="en-US" altLang="zh-CN" sz="2800" dirty="0" smtClean="0"/>
                  <a:t>supernova </a:t>
                </a:r>
                <a:r>
                  <a:rPr lang="en-US" altLang="zh-CN" sz="2800" dirty="0"/>
                  <a:t>remnants, etc. In comparison with the other methods, the previous four </a:t>
                </a:r>
                <a:r>
                  <a:rPr lang="en-US" altLang="zh-CN" sz="2800" dirty="0" smtClean="0"/>
                  <a:t>methods have </a:t>
                </a:r>
                <a:r>
                  <a:rPr lang="en-US" altLang="zh-CN" sz="2800" dirty="0"/>
                  <a:t>more reliable data support. This </a:t>
                </a:r>
                <a:r>
                  <a:rPr lang="en-US" altLang="zh-CN" sz="2800" dirty="0" smtClean="0"/>
                  <a:t>work </a:t>
                </a:r>
                <a:r>
                  <a:rPr lang="en-US" altLang="zh-CN" sz="2800" dirty="0"/>
                  <a:t>selects four most reliable methods to introduce the galactic core-collapse supernova rate </a:t>
                </a:r>
                <a:r>
                  <a:rPr lang="en-US" altLang="zh-CN" sz="2800" dirty="0" smtClean="0"/>
                  <a:t>estimation and combines </a:t>
                </a:r>
                <a:r>
                  <a:rPr lang="en-US" altLang="zh-CN" sz="2800" dirty="0"/>
                  <a:t>these methods </a:t>
                </a:r>
                <a:r>
                  <a:rPr lang="en-US" altLang="zh-CN" sz="2800" dirty="0" smtClean="0"/>
                  <a:t>to </a:t>
                </a:r>
                <a:r>
                  <a:rPr lang="en-US" altLang="zh-CN" sz="2800" dirty="0"/>
                  <a:t>obtain </a:t>
                </a:r>
                <a:r>
                  <a:rPr lang="en-US" altLang="zh-CN" sz="2800" dirty="0" smtClean="0"/>
                  <a:t>more accurate </a:t>
                </a:r>
                <a:r>
                  <a:rPr lang="en-US" altLang="zh-CN" sz="2800" dirty="0"/>
                  <a:t>estimation. </a:t>
                </a:r>
                <a:endParaRPr lang="zh-CN" altLang="en-US" sz="2800" dirty="0"/>
              </a:p>
            </p:txBody>
          </p:sp>
        </mc:Choice>
        <mc:Fallback xmlns="">
          <p:sp>
            <p:nvSpPr>
              <p:cNvPr id="11" name="文本框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2608" y="6637986"/>
                <a:ext cx="27903949" cy="1431610"/>
              </a:xfrm>
              <a:prstGeom prst="rect">
                <a:avLst/>
              </a:prstGeom>
              <a:blipFill rotWithShape="0">
                <a:blip r:embed="rId5"/>
                <a:stretch>
                  <a:fillRect l="-459" t="-4255" r="-284" b="-1106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矩形 29"/>
          <p:cNvSpPr/>
          <p:nvPr/>
        </p:nvSpPr>
        <p:spPr>
          <a:xfrm>
            <a:off x="556836" y="9947522"/>
            <a:ext cx="29202085" cy="16553910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矩形 31"/>
          <p:cNvSpPr/>
          <p:nvPr/>
        </p:nvSpPr>
        <p:spPr>
          <a:xfrm>
            <a:off x="682255" y="8687732"/>
            <a:ext cx="29076666" cy="986136"/>
          </a:xfrm>
          <a:prstGeom prst="rect">
            <a:avLst/>
          </a:prstGeom>
          <a:gradFill>
            <a:gsLst>
              <a:gs pos="0">
                <a:schemeClr val="accent1">
                  <a:lumMod val="0"/>
                  <a:lumOff val="100000"/>
                </a:schemeClr>
              </a:gs>
              <a:gs pos="4000">
                <a:schemeClr val="accent1">
                  <a:lumMod val="0"/>
                  <a:lumOff val="100000"/>
                </a:schemeClr>
              </a:gs>
              <a:gs pos="66000">
                <a:schemeClr val="accent1">
                  <a:lumMod val="50000"/>
                </a:schemeClr>
              </a:gs>
            </a:gsLst>
            <a:lin ang="108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6600" dirty="0" smtClean="0"/>
              <a:t>Four Estimation methods</a:t>
            </a:r>
            <a:endParaRPr lang="zh-CN" altLang="en-US" sz="6600" dirty="0"/>
          </a:p>
        </p:txBody>
      </p:sp>
      <p:sp>
        <p:nvSpPr>
          <p:cNvPr id="45" name="矩形 44"/>
          <p:cNvSpPr/>
          <p:nvPr/>
        </p:nvSpPr>
        <p:spPr>
          <a:xfrm>
            <a:off x="594428" y="27984471"/>
            <a:ext cx="29164494" cy="3449656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6" name="矩形 45"/>
          <p:cNvSpPr/>
          <p:nvPr/>
        </p:nvSpPr>
        <p:spPr>
          <a:xfrm>
            <a:off x="536574" y="26701058"/>
            <a:ext cx="29222347" cy="986136"/>
          </a:xfrm>
          <a:prstGeom prst="rect">
            <a:avLst/>
          </a:prstGeom>
          <a:gradFill>
            <a:gsLst>
              <a:gs pos="0">
                <a:schemeClr val="accent1">
                  <a:lumMod val="0"/>
                  <a:lumOff val="100000"/>
                </a:schemeClr>
              </a:gs>
              <a:gs pos="4000">
                <a:schemeClr val="accent1">
                  <a:lumMod val="0"/>
                  <a:lumOff val="100000"/>
                </a:schemeClr>
              </a:gs>
              <a:gs pos="66000">
                <a:schemeClr val="accent1">
                  <a:lumMod val="50000"/>
                </a:schemeClr>
              </a:gs>
            </a:gsLst>
            <a:lin ang="108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6600" dirty="0" smtClean="0"/>
              <a:t>Numerical result</a:t>
            </a:r>
            <a:endParaRPr lang="zh-CN" altLang="en-US" sz="6600" dirty="0"/>
          </a:p>
        </p:txBody>
      </p:sp>
      <p:sp>
        <p:nvSpPr>
          <p:cNvPr id="47" name="文本框 46"/>
          <p:cNvSpPr txBox="1"/>
          <p:nvPr/>
        </p:nvSpPr>
        <p:spPr>
          <a:xfrm>
            <a:off x="865678" y="28259317"/>
            <a:ext cx="978667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    In </a:t>
            </a:r>
            <a:r>
              <a:rPr lang="en-US" altLang="zh-CN" sz="2800" dirty="0"/>
              <a:t>order to </a:t>
            </a:r>
            <a:r>
              <a:rPr lang="en-US" altLang="zh-CN" sz="2800" dirty="0" smtClean="0"/>
              <a:t>merge these </a:t>
            </a:r>
            <a:r>
              <a:rPr lang="en-US" altLang="zh-CN" sz="2800" dirty="0"/>
              <a:t>several methods, a basic assumption is that the supernova </a:t>
            </a:r>
            <a:r>
              <a:rPr lang="en-US" altLang="zh-CN" sz="2800" dirty="0" smtClean="0"/>
              <a:t>explosion followed </a:t>
            </a:r>
            <a:r>
              <a:rPr lang="en-US" altLang="zh-CN" sz="2800" dirty="0"/>
              <a:t>a Poisson distribution in a period of time, so we can establish the likelihood </a:t>
            </a:r>
            <a:r>
              <a:rPr lang="en-US" altLang="zh-CN" sz="2800" dirty="0" smtClean="0"/>
              <a:t>function corresponding </a:t>
            </a:r>
            <a:r>
              <a:rPr lang="en-US" altLang="zh-CN" sz="2800" dirty="0"/>
              <a:t>to the Poisson distribution for different observation methods. </a:t>
            </a:r>
            <a:endParaRPr lang="en-US" altLang="zh-CN" sz="2800" dirty="0" smtClean="0"/>
          </a:p>
          <a:p>
            <a:r>
              <a:rPr lang="en-US" altLang="zh-CN" sz="2800" dirty="0"/>
              <a:t> </a:t>
            </a:r>
            <a:r>
              <a:rPr lang="en-US" altLang="zh-CN" sz="2800" dirty="0" smtClean="0"/>
              <a:t>   </a:t>
            </a:r>
            <a:r>
              <a:rPr lang="en-US" altLang="zh-CN" sz="2800" dirty="0"/>
              <a:t>Summarize the above four likelihood functions, we obtain </a:t>
            </a:r>
            <a:r>
              <a:rPr lang="en-US" altLang="zh-CN" sz="2800" dirty="0" smtClean="0"/>
              <a:t>the</a:t>
            </a:r>
            <a:endParaRPr lang="en-US" altLang="zh-CN" sz="2800" dirty="0"/>
          </a:p>
        </p:txBody>
      </p:sp>
      <p:sp>
        <p:nvSpPr>
          <p:cNvPr id="64" name="矩形 63"/>
          <p:cNvSpPr/>
          <p:nvPr/>
        </p:nvSpPr>
        <p:spPr>
          <a:xfrm>
            <a:off x="556836" y="41322254"/>
            <a:ext cx="29202086" cy="1104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/>
              <a:t>XXVIII International Conference on Neutrino Physics and Astrophysics</a:t>
            </a:r>
            <a:endParaRPr lang="zh-CN" altLang="en-US" dirty="0"/>
          </a:p>
        </p:txBody>
      </p:sp>
      <p:sp>
        <p:nvSpPr>
          <p:cNvPr id="44" name="矩形 43"/>
          <p:cNvSpPr/>
          <p:nvPr/>
        </p:nvSpPr>
        <p:spPr>
          <a:xfrm>
            <a:off x="566206" y="38076373"/>
            <a:ext cx="14279232" cy="2914637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800" dirty="0" smtClean="0"/>
              <a:t>work </a:t>
            </a:r>
            <a:r>
              <a:rPr lang="en-US" altLang="zh-CN" sz="2800" dirty="0"/>
              <a:t>was in part by the National Natural Science Foundation of China under Grant</a:t>
            </a:r>
            <a:br>
              <a:rPr lang="en-US" altLang="zh-CN" sz="2800" dirty="0"/>
            </a:br>
            <a:r>
              <a:rPr lang="en-US" altLang="zh-CN" sz="2800" dirty="0" smtClean="0"/>
              <a:t>Academy </a:t>
            </a:r>
            <a:r>
              <a:rPr lang="en-US" altLang="zh-CN" sz="2800" dirty="0"/>
              <a:t>of Sciences under Grant No. XDA10010100, by the National Recruitment Program</a:t>
            </a:r>
            <a:br>
              <a:rPr lang="en-US" altLang="zh-CN" sz="2800" dirty="0"/>
            </a:br>
            <a:r>
              <a:rPr lang="en-US" altLang="zh-CN" sz="2800" dirty="0"/>
              <a:t>for Young Professionals and the CAS Center for Excellence in Particle Physics (CCEPP). </a:t>
            </a:r>
            <a:br>
              <a:rPr lang="en-US" altLang="zh-CN" sz="2800" dirty="0"/>
            </a:br>
            <a:endParaRPr lang="zh-CN" altLang="en-US" sz="2800" dirty="0">
              <a:solidFill>
                <a:schemeClr val="tx1"/>
              </a:solidFill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556836" y="36888530"/>
            <a:ext cx="14288602" cy="91439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11000">
                <a:schemeClr val="accent1">
                  <a:lumMod val="0"/>
                  <a:lumOff val="100000"/>
                </a:schemeClr>
              </a:gs>
              <a:gs pos="67000">
                <a:schemeClr val="accent1">
                  <a:lumMod val="5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6600" dirty="0" smtClean="0"/>
              <a:t>Acknowledgement</a:t>
            </a:r>
            <a:endParaRPr lang="zh-CN" altLang="en-US" sz="6600" dirty="0"/>
          </a:p>
        </p:txBody>
      </p:sp>
      <p:sp>
        <p:nvSpPr>
          <p:cNvPr id="54" name="矩形 53"/>
          <p:cNvSpPr/>
          <p:nvPr/>
        </p:nvSpPr>
        <p:spPr>
          <a:xfrm>
            <a:off x="14983195" y="33140180"/>
            <a:ext cx="14825481" cy="7825993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 sz="3200" dirty="0">
              <a:solidFill>
                <a:schemeClr val="tx1"/>
              </a:solidFill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15073983" y="31732719"/>
            <a:ext cx="14734694" cy="91288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11000">
                <a:schemeClr val="accent1">
                  <a:lumMod val="0"/>
                  <a:lumOff val="100000"/>
                </a:schemeClr>
              </a:gs>
              <a:gs pos="67000">
                <a:schemeClr val="accent1">
                  <a:lumMod val="5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6600" dirty="0" smtClean="0"/>
              <a:t>Reference</a:t>
            </a:r>
            <a:endParaRPr lang="zh-CN" altLang="en-US" sz="6600" dirty="0"/>
          </a:p>
        </p:txBody>
      </p:sp>
      <p:sp>
        <p:nvSpPr>
          <p:cNvPr id="2" name="文本框 1"/>
          <p:cNvSpPr txBox="1"/>
          <p:nvPr/>
        </p:nvSpPr>
        <p:spPr>
          <a:xfrm>
            <a:off x="4236009" y="2094929"/>
            <a:ext cx="221222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 smtClean="0">
                <a:solidFill>
                  <a:schemeClr val="bg1"/>
                </a:solidFill>
              </a:rPr>
              <a:t>Yan Zhang</a:t>
            </a:r>
            <a:r>
              <a:rPr lang="en-US" altLang="zh-CN" sz="2000" baseline="30000" dirty="0" smtClean="0">
                <a:solidFill>
                  <a:schemeClr val="bg1"/>
                </a:solidFill>
              </a:rPr>
              <a:t>1,2</a:t>
            </a:r>
            <a:r>
              <a:rPr lang="en-US" altLang="zh-CN" sz="2000" dirty="0" smtClean="0">
                <a:solidFill>
                  <a:schemeClr val="bg1"/>
                </a:solidFill>
              </a:rPr>
              <a:t>, </a:t>
            </a:r>
            <a:r>
              <a:rPr lang="en-US" altLang="zh-CN" sz="2000" dirty="0" err="1" smtClean="0">
                <a:solidFill>
                  <a:schemeClr val="bg1"/>
                </a:solidFill>
              </a:rPr>
              <a:t>Yufeng</a:t>
            </a:r>
            <a:r>
              <a:rPr lang="en-US" altLang="zh-CN" sz="2000" dirty="0" smtClean="0">
                <a:solidFill>
                  <a:schemeClr val="bg1"/>
                </a:solidFill>
              </a:rPr>
              <a:t> Li</a:t>
            </a:r>
            <a:r>
              <a:rPr lang="en-US" altLang="zh-CN" sz="2000" baseline="30000" dirty="0" smtClean="0">
                <a:solidFill>
                  <a:schemeClr val="bg1"/>
                </a:solidFill>
              </a:rPr>
              <a:t>1</a:t>
            </a:r>
            <a:r>
              <a:rPr lang="en-US" altLang="zh-CN" sz="2000" dirty="0" smtClean="0">
                <a:solidFill>
                  <a:schemeClr val="bg1"/>
                </a:solidFill>
              </a:rPr>
              <a:t>, </a:t>
            </a:r>
            <a:r>
              <a:rPr lang="en-US" altLang="zh-CN" sz="2000" dirty="0" err="1" smtClean="0">
                <a:solidFill>
                  <a:schemeClr val="bg1"/>
                </a:solidFill>
              </a:rPr>
              <a:t>Liangjian</a:t>
            </a:r>
            <a:r>
              <a:rPr lang="en-US" altLang="zh-CN" sz="2000" dirty="0" smtClean="0">
                <a:solidFill>
                  <a:schemeClr val="bg1"/>
                </a:solidFill>
              </a:rPr>
              <a:t> Wen</a:t>
            </a:r>
            <a:r>
              <a:rPr lang="en-US" altLang="zh-CN" sz="2000" baseline="30000" dirty="0" smtClean="0">
                <a:solidFill>
                  <a:schemeClr val="bg1"/>
                </a:solidFill>
              </a:rPr>
              <a:t>1</a:t>
            </a:r>
            <a:r>
              <a:rPr lang="en-US" altLang="zh-CN" sz="2000" dirty="0" smtClean="0">
                <a:solidFill>
                  <a:schemeClr val="bg1"/>
                </a:solidFill>
              </a:rPr>
              <a:t>, Shun Zhou</a:t>
            </a:r>
            <a:r>
              <a:rPr lang="en-US" altLang="zh-CN" sz="2000" baseline="30000" dirty="0" smtClean="0">
                <a:solidFill>
                  <a:schemeClr val="bg1"/>
                </a:solidFill>
              </a:rPr>
              <a:t>1 </a:t>
            </a:r>
            <a:endParaRPr lang="en-US" altLang="zh-CN" sz="2000" baseline="30000" dirty="0">
              <a:solidFill>
                <a:schemeClr val="bg1"/>
              </a:solidFill>
            </a:endParaRPr>
          </a:p>
          <a:p>
            <a:pPr algn="ctr"/>
            <a:r>
              <a:rPr lang="en-US" altLang="zh-CN" sz="2000" dirty="0" smtClean="0">
                <a:solidFill>
                  <a:schemeClr val="bg1"/>
                </a:solidFill>
              </a:rPr>
              <a:t>1. Institute </a:t>
            </a:r>
            <a:r>
              <a:rPr lang="en-US" altLang="zh-CN" sz="2000" dirty="0">
                <a:solidFill>
                  <a:schemeClr val="bg1"/>
                </a:solidFill>
              </a:rPr>
              <a:t>of High Energy Physics, </a:t>
            </a:r>
            <a:r>
              <a:rPr lang="en-US" altLang="zh-CN" sz="2000" dirty="0" smtClean="0">
                <a:solidFill>
                  <a:schemeClr val="bg1"/>
                </a:solidFill>
              </a:rPr>
              <a:t>CAS, Beijing </a:t>
            </a:r>
            <a:r>
              <a:rPr lang="en-US" altLang="zh-CN" sz="2000" dirty="0">
                <a:solidFill>
                  <a:schemeClr val="bg1"/>
                </a:solidFill>
              </a:rPr>
              <a:t>100049</a:t>
            </a:r>
          </a:p>
          <a:p>
            <a:pPr algn="ctr"/>
            <a:r>
              <a:rPr lang="en-US" altLang="zh-CN" sz="2000" dirty="0" smtClean="0">
                <a:solidFill>
                  <a:schemeClr val="bg1"/>
                </a:solidFill>
              </a:rPr>
              <a:t>2. University </a:t>
            </a:r>
            <a:r>
              <a:rPr lang="en-US" altLang="zh-CN" sz="2000" dirty="0">
                <a:solidFill>
                  <a:schemeClr val="bg1"/>
                </a:solidFill>
              </a:rPr>
              <a:t>of Chinese Academy of </a:t>
            </a:r>
            <a:r>
              <a:rPr lang="en-US" altLang="zh-CN" sz="2000" dirty="0" smtClean="0">
                <a:solidFill>
                  <a:schemeClr val="bg1"/>
                </a:solidFill>
              </a:rPr>
              <a:t>Science, </a:t>
            </a:r>
            <a:r>
              <a:rPr lang="en-US" altLang="zh-CN" sz="2000" dirty="0">
                <a:solidFill>
                  <a:schemeClr val="bg1"/>
                </a:solidFill>
              </a:rPr>
              <a:t>Beijing 100049, China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5109470" y="33403609"/>
            <a:ext cx="14649451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[1</a:t>
            </a:r>
            <a:r>
              <a:rPr lang="en-US" altLang="zh-CN" sz="2400" dirty="0" smtClean="0"/>
              <a:t>]</a:t>
            </a:r>
            <a:r>
              <a:rPr lang="en-US" altLang="zh-CN" sz="2400" dirty="0"/>
              <a:t> </a:t>
            </a:r>
            <a:r>
              <a:rPr lang="en-US" altLang="zh-CN" sz="2400" dirty="0" err="1" smtClean="0"/>
              <a:t>Novoseltseva</a:t>
            </a:r>
            <a:r>
              <a:rPr lang="en-US" altLang="zh-CN" sz="2400" dirty="0" smtClean="0"/>
              <a:t>, etc. </a:t>
            </a:r>
            <a:r>
              <a:rPr lang="en-US" altLang="zh-CN" sz="2400" dirty="0"/>
              <a:t>"The search </a:t>
            </a:r>
            <a:r>
              <a:rPr lang="en-US" altLang="zh-CN" sz="2400" dirty="0" smtClean="0"/>
              <a:t>for neutrino </a:t>
            </a:r>
            <a:r>
              <a:rPr lang="en-US" altLang="zh-CN" sz="2400" dirty="0"/>
              <a:t>bursts from supernovae with </a:t>
            </a:r>
            <a:r>
              <a:rPr lang="en-US" altLang="zh-CN" sz="2400" dirty="0" err="1"/>
              <a:t>Baksan</a:t>
            </a:r>
            <a:r>
              <a:rPr lang="en-US" altLang="zh-CN" sz="2400" dirty="0"/>
              <a:t> underground scintillation telescope." Physics </a:t>
            </a:r>
            <a:r>
              <a:rPr lang="en-US" altLang="zh-CN" sz="2400" dirty="0" smtClean="0"/>
              <a:t>of Particles </a:t>
            </a:r>
            <a:r>
              <a:rPr lang="en-US" altLang="zh-CN" sz="2400" dirty="0"/>
              <a:t>and Nuclei, </a:t>
            </a:r>
            <a:r>
              <a:rPr lang="en-US" altLang="zh-CN" sz="2400" b="1" dirty="0"/>
              <a:t>47</a:t>
            </a:r>
            <a:r>
              <a:rPr lang="en-US" altLang="zh-CN" sz="2400" dirty="0"/>
              <a:t>, 968 (2016). </a:t>
            </a:r>
            <a:br>
              <a:rPr lang="en-US" altLang="zh-CN" sz="2400" dirty="0"/>
            </a:br>
            <a:r>
              <a:rPr lang="en-US" altLang="zh-CN" sz="2400" dirty="0" smtClean="0"/>
              <a:t>[2] Bruno</a:t>
            </a:r>
            <a:r>
              <a:rPr lang="en-US" altLang="zh-CN" sz="2400" dirty="0"/>
              <a:t>, G and </a:t>
            </a:r>
            <a:r>
              <a:rPr lang="en-US" altLang="zh-CN" sz="2400" dirty="0" err="1"/>
              <a:t>Molinario</a:t>
            </a:r>
            <a:r>
              <a:rPr lang="en-US" altLang="zh-CN" sz="2400" dirty="0"/>
              <a:t>, A and </a:t>
            </a:r>
            <a:r>
              <a:rPr lang="en-US" altLang="zh-CN" sz="2400" dirty="0" err="1"/>
              <a:t>Fulgione</a:t>
            </a:r>
            <a:r>
              <a:rPr lang="en-US" altLang="zh-CN" sz="2400" dirty="0"/>
              <a:t>, W and Collaboration, C. "The core collapse supernova rate from 24 years of data of the Large Volume Detector." arXiv:1701.06765 (2017). </a:t>
            </a:r>
            <a:br>
              <a:rPr lang="en-US" altLang="zh-CN" sz="2400" dirty="0"/>
            </a:br>
            <a:r>
              <a:rPr lang="en-US" altLang="zh-CN" sz="2400" dirty="0" smtClean="0"/>
              <a:t>[3] Ikeda and </a:t>
            </a:r>
            <a:r>
              <a:rPr lang="en-US" altLang="zh-CN" sz="2400" dirty="0"/>
              <a:t>others. "</a:t>
            </a:r>
            <a:r>
              <a:rPr lang="en-US" altLang="zh-CN" sz="2400" dirty="0" smtClean="0"/>
              <a:t>Search for </a:t>
            </a:r>
            <a:r>
              <a:rPr lang="en-US" altLang="zh-CN" sz="2400" dirty="0"/>
              <a:t>supernova neutrino bursts at Super-</a:t>
            </a:r>
            <a:r>
              <a:rPr lang="en-US" altLang="zh-CN" sz="2400" dirty="0" err="1"/>
              <a:t>Kamiokande</a:t>
            </a:r>
            <a:r>
              <a:rPr lang="en-US" altLang="zh-CN" sz="2400" dirty="0"/>
              <a:t>." The Astrophysical Journal, </a:t>
            </a:r>
            <a:r>
              <a:rPr lang="en-US" altLang="zh-CN" sz="2400" b="1" dirty="0"/>
              <a:t>669</a:t>
            </a:r>
            <a:r>
              <a:rPr lang="en-US" altLang="zh-CN" sz="2400" dirty="0"/>
              <a:t>, </a:t>
            </a:r>
            <a:r>
              <a:rPr lang="en-US" altLang="zh-CN" sz="2400" dirty="0" smtClean="0"/>
              <a:t>519 (2007</a:t>
            </a:r>
            <a:r>
              <a:rPr lang="en-US" altLang="zh-CN" sz="2400" dirty="0"/>
              <a:t>) </a:t>
            </a:r>
            <a:endParaRPr lang="en-US" altLang="zh-CN" sz="2400" dirty="0" smtClean="0"/>
          </a:p>
          <a:p>
            <a:r>
              <a:rPr lang="en-US" altLang="zh-CN" sz="2400" dirty="0" smtClean="0"/>
              <a:t>[4] </a:t>
            </a:r>
            <a:r>
              <a:rPr lang="en-US" altLang="zh-CN" sz="2400" dirty="0" err="1"/>
              <a:t>Cappellaro</a:t>
            </a:r>
            <a:r>
              <a:rPr lang="en-US" altLang="zh-CN" sz="2400" dirty="0"/>
              <a:t>, E and </a:t>
            </a:r>
            <a:r>
              <a:rPr lang="en-US" altLang="zh-CN" sz="2400" dirty="0" err="1"/>
              <a:t>Turatto</a:t>
            </a:r>
            <a:r>
              <a:rPr lang="en-US" altLang="zh-CN" sz="2400" dirty="0"/>
              <a:t>, M and </a:t>
            </a:r>
            <a:r>
              <a:rPr lang="en-US" altLang="zh-CN" sz="2400" dirty="0" err="1"/>
              <a:t>Tsvetkov</a:t>
            </a:r>
            <a:r>
              <a:rPr lang="en-US" altLang="zh-CN" sz="2400" dirty="0"/>
              <a:t>, D Yu and </a:t>
            </a:r>
            <a:r>
              <a:rPr lang="en-US" altLang="zh-CN" sz="2400" dirty="0" err="1"/>
              <a:t>Bartunov</a:t>
            </a:r>
            <a:r>
              <a:rPr lang="en-US" altLang="zh-CN" sz="2400" dirty="0"/>
              <a:t>, OS and </a:t>
            </a:r>
            <a:r>
              <a:rPr lang="en-US" altLang="zh-CN" sz="2400" dirty="0" err="1"/>
              <a:t>Pollas</a:t>
            </a:r>
            <a:r>
              <a:rPr lang="en-US" altLang="zh-CN" sz="2400" dirty="0"/>
              <a:t>, C and</a:t>
            </a:r>
            <a:br>
              <a:rPr lang="en-US" altLang="zh-CN" sz="2400" dirty="0"/>
            </a:br>
            <a:r>
              <a:rPr lang="en-US" altLang="zh-CN" sz="2400" dirty="0"/>
              <a:t>Evans, R and </a:t>
            </a:r>
            <a:r>
              <a:rPr lang="en-US" altLang="zh-CN" sz="2400" dirty="0" err="1"/>
              <a:t>Hamuy</a:t>
            </a:r>
            <a:r>
              <a:rPr lang="en-US" altLang="zh-CN" sz="2400" dirty="0"/>
              <a:t>, M. "The rate of supernovae from the combined sample of five searches."</a:t>
            </a:r>
            <a:br>
              <a:rPr lang="en-US" altLang="zh-CN" sz="2400" dirty="0"/>
            </a:br>
            <a:r>
              <a:rPr lang="en-US" altLang="zh-CN" sz="2400" dirty="0" smtClean="0"/>
              <a:t>[5] Astronomy </a:t>
            </a:r>
            <a:r>
              <a:rPr lang="en-US" altLang="zh-CN" sz="2400" dirty="0"/>
              <a:t>and Astrophysics, </a:t>
            </a:r>
            <a:r>
              <a:rPr lang="en-US" altLang="zh-CN" sz="2400" b="1" dirty="0"/>
              <a:t>322</a:t>
            </a:r>
            <a:r>
              <a:rPr lang="en-US" altLang="zh-CN" sz="2400" dirty="0"/>
              <a:t>, 431 (1997). Clark, D. H.,&amp; Stephenson, F. R. 1977, The Historical Supernovae (Oxford: </a:t>
            </a:r>
            <a:r>
              <a:rPr lang="en-US" altLang="zh-CN" sz="2400" dirty="0" err="1"/>
              <a:t>Pergamon</a:t>
            </a:r>
            <a:r>
              <a:rPr lang="en-US" altLang="zh-CN" sz="2400" dirty="0"/>
              <a:t>) </a:t>
            </a:r>
            <a:br>
              <a:rPr lang="en-US" altLang="zh-CN" sz="2400" dirty="0"/>
            </a:br>
            <a:r>
              <a:rPr lang="en-US" altLang="zh-CN" sz="2400" dirty="0" smtClean="0"/>
              <a:t>[6] </a:t>
            </a:r>
            <a:r>
              <a:rPr lang="en-US" altLang="zh-CN" sz="2400" dirty="0" err="1"/>
              <a:t>Tammann</a:t>
            </a:r>
            <a:r>
              <a:rPr lang="en-US" altLang="zh-CN" sz="2400" dirty="0"/>
              <a:t>, GA and </a:t>
            </a:r>
            <a:r>
              <a:rPr lang="en-US" altLang="zh-CN" sz="2400" dirty="0" err="1"/>
              <a:t>Loeffler</a:t>
            </a:r>
            <a:r>
              <a:rPr lang="en-US" altLang="zh-CN" sz="2400" dirty="0"/>
              <a:t>, W and Schroeder, A. "The Galactic supernova rate." </a:t>
            </a:r>
            <a:r>
              <a:rPr lang="en-US" altLang="zh-CN" sz="2400" dirty="0" smtClean="0"/>
              <a:t>The Astrophysical </a:t>
            </a:r>
            <a:r>
              <a:rPr lang="en-US" altLang="zh-CN" sz="2400" dirty="0"/>
              <a:t>Journal Supplement Series </a:t>
            </a:r>
            <a:r>
              <a:rPr lang="en-US" altLang="zh-CN" sz="2400" b="1" dirty="0"/>
              <a:t>92</a:t>
            </a:r>
            <a:r>
              <a:rPr lang="en-US" altLang="zh-CN" sz="2400" dirty="0"/>
              <a:t>, 487 (1994) </a:t>
            </a:r>
            <a:endParaRPr lang="en-US" altLang="zh-CN" sz="2400" dirty="0" smtClean="0"/>
          </a:p>
          <a:p>
            <a:r>
              <a:rPr lang="en-US" altLang="zh-CN" sz="2400" dirty="0" smtClean="0"/>
              <a:t>[7] </a:t>
            </a:r>
            <a:r>
              <a:rPr lang="en-US" altLang="zh-CN" sz="2400" dirty="0"/>
              <a:t>Mahoney, WA and Ling, JC and Jacobson, AS and </a:t>
            </a:r>
            <a:r>
              <a:rPr lang="en-US" altLang="zh-CN" sz="2400" dirty="0" err="1"/>
              <a:t>Lingenfelter</a:t>
            </a:r>
            <a:r>
              <a:rPr lang="en-US" altLang="zh-CN" sz="2400" dirty="0"/>
              <a:t>, RE. "Diffuse galactic </a:t>
            </a:r>
            <a:r>
              <a:rPr lang="en-US" altLang="zh-CN" sz="2400" dirty="0" err="1"/>
              <a:t>gammaray</a:t>
            </a:r>
            <a:r>
              <a:rPr lang="en-US" altLang="zh-CN" sz="2400" dirty="0"/>
              <a:t> line emission from </a:t>
            </a:r>
            <a:r>
              <a:rPr lang="en-US" altLang="zh-CN" sz="2400" dirty="0" err="1"/>
              <a:t>nucleosynthetic</a:t>
            </a:r>
            <a:r>
              <a:rPr lang="en-US" altLang="zh-CN" sz="2400" dirty="0"/>
              <a:t> Fe-60, Al-26, and Na-22-Preliminary limits from </a:t>
            </a:r>
            <a:r>
              <a:rPr lang="en-US" altLang="zh-CN" sz="2400" dirty="0" smtClean="0"/>
              <a:t>HEAO 3</a:t>
            </a:r>
            <a:r>
              <a:rPr lang="en-US" altLang="zh-CN" sz="2400" dirty="0"/>
              <a:t>." The Astrophysical Journal, </a:t>
            </a:r>
            <a:r>
              <a:rPr lang="en-US" altLang="zh-CN" sz="2400" b="1" dirty="0"/>
              <a:t>262</a:t>
            </a:r>
            <a:r>
              <a:rPr lang="en-US" altLang="zh-CN" sz="2400" dirty="0"/>
              <a:t>, 742 (1982). </a:t>
            </a:r>
            <a:endParaRPr lang="en-US" altLang="zh-CN" sz="2400" dirty="0" smtClean="0"/>
          </a:p>
          <a:p>
            <a:r>
              <a:rPr lang="en-US" altLang="zh-CN" sz="2400" dirty="0" smtClean="0"/>
              <a:t>[8]</a:t>
            </a:r>
            <a:r>
              <a:rPr lang="en-US" altLang="zh-CN" sz="2400" dirty="0"/>
              <a:t> Diehl, Roland </a:t>
            </a:r>
            <a:r>
              <a:rPr lang="en-US" altLang="zh-CN" sz="2400" dirty="0" smtClean="0"/>
              <a:t>and </a:t>
            </a:r>
            <a:r>
              <a:rPr lang="en-US" altLang="zh-CN" sz="2400" dirty="0"/>
              <a:t>others. "Radioactive 26Al from massive stars in </a:t>
            </a:r>
            <a:r>
              <a:rPr lang="en-US" altLang="zh-CN" sz="2400" dirty="0" smtClean="0"/>
              <a:t>the Galaxy</a:t>
            </a:r>
            <a:r>
              <a:rPr lang="en-US" altLang="zh-CN" sz="2400" dirty="0"/>
              <a:t>." Nature, </a:t>
            </a:r>
            <a:r>
              <a:rPr lang="en-US" altLang="zh-CN" sz="2400" b="1" dirty="0"/>
              <a:t>439</a:t>
            </a:r>
            <a:r>
              <a:rPr lang="en-US" altLang="zh-CN" sz="2400" dirty="0"/>
              <a:t>, 45 (2006</a:t>
            </a:r>
            <a:r>
              <a:rPr lang="en-US" altLang="zh-CN" sz="2400" dirty="0" smtClean="0"/>
              <a:t>).</a:t>
            </a:r>
          </a:p>
          <a:p>
            <a:r>
              <a:rPr lang="en-US" altLang="zh-CN" sz="2400" dirty="0" smtClean="0"/>
              <a:t>[9] </a:t>
            </a:r>
            <a:r>
              <a:rPr lang="en-US" altLang="zh-CN" sz="2400" dirty="0" err="1" smtClean="0"/>
              <a:t>Timmes</a:t>
            </a:r>
            <a:r>
              <a:rPr lang="en-US" altLang="zh-CN" sz="2400" dirty="0"/>
              <a:t>, FX and Diehl, R and Hartmann, Dieter H. "Constraints from 26Al Measurements</a:t>
            </a:r>
            <a:br>
              <a:rPr lang="en-US" altLang="zh-CN" sz="2400" dirty="0"/>
            </a:br>
            <a:r>
              <a:rPr lang="en-US" altLang="zh-CN" sz="2400" dirty="0"/>
              <a:t>on the Galaxy’s Recent Global Star Formation Rate and Core-Collapse Supernovae Rate."</a:t>
            </a:r>
            <a:br>
              <a:rPr lang="en-US" altLang="zh-CN" sz="2400" dirty="0"/>
            </a:br>
            <a:r>
              <a:rPr lang="en-US" altLang="zh-CN" sz="2400" dirty="0"/>
              <a:t>The Astrophysical Journal, </a:t>
            </a:r>
            <a:r>
              <a:rPr lang="en-US" altLang="zh-CN" sz="2400" b="1" dirty="0"/>
              <a:t>479</a:t>
            </a:r>
            <a:r>
              <a:rPr lang="en-US" altLang="zh-CN" sz="2400" dirty="0"/>
              <a:t>, 760 (1997) </a:t>
            </a:r>
            <a:br>
              <a:rPr lang="en-US" altLang="zh-CN" sz="2400" dirty="0"/>
            </a:br>
            <a:endParaRPr lang="en-US" altLang="zh-CN" sz="2400" dirty="0"/>
          </a:p>
          <a:p>
            <a:endParaRPr lang="en-US" altLang="zh-CN" sz="2400" dirty="0" smtClean="0"/>
          </a:p>
        </p:txBody>
      </p:sp>
      <p:sp>
        <p:nvSpPr>
          <p:cNvPr id="27" name="文本框 26"/>
          <p:cNvSpPr txBox="1"/>
          <p:nvPr/>
        </p:nvSpPr>
        <p:spPr>
          <a:xfrm>
            <a:off x="992608" y="9982632"/>
            <a:ext cx="70548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/>
              <a:t>Ⅰ</a:t>
            </a:r>
            <a:r>
              <a:rPr lang="en-US" altLang="zh-CN" sz="3200" b="1" dirty="0" smtClean="0"/>
              <a:t>. Detection </a:t>
            </a:r>
            <a:r>
              <a:rPr lang="en-US" altLang="zh-CN" sz="3200" b="1" dirty="0"/>
              <a:t>of supernova neutrinos</a:t>
            </a:r>
            <a:endParaRPr lang="zh-CN" altLang="en-US" sz="3200" b="1" dirty="0"/>
          </a:p>
        </p:txBody>
      </p:sp>
      <p:pic>
        <p:nvPicPr>
          <p:cNvPr id="31" name="图片 3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85855" y="12960921"/>
            <a:ext cx="10320797" cy="3226916"/>
          </a:xfrm>
          <a:prstGeom prst="rect">
            <a:avLst/>
          </a:prstGeom>
        </p:spPr>
      </p:pic>
      <p:sp>
        <p:nvSpPr>
          <p:cNvPr id="61" name="文本框 60"/>
          <p:cNvSpPr txBox="1"/>
          <p:nvPr/>
        </p:nvSpPr>
        <p:spPr>
          <a:xfrm>
            <a:off x="960640" y="10529632"/>
            <a:ext cx="1377594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    Through </a:t>
            </a:r>
            <a:r>
              <a:rPr lang="en-US" altLang="zh-CN" sz="2800" dirty="0"/>
              <a:t>the detection of supernova neutrinos </a:t>
            </a:r>
            <a:r>
              <a:rPr lang="en-US" altLang="zh-CN" sz="2800" dirty="0" smtClean="0"/>
              <a:t>in the </a:t>
            </a:r>
            <a:r>
              <a:rPr lang="en-US" altLang="zh-CN" sz="2800" dirty="0"/>
              <a:t>Milky Way over a period of time, we can estimate the frequency of supernovae or </a:t>
            </a:r>
            <a:r>
              <a:rPr lang="en-US" altLang="zh-CN" sz="2800" dirty="0" smtClean="0"/>
              <a:t>give the </a:t>
            </a:r>
            <a:r>
              <a:rPr lang="en-US" altLang="zh-CN" sz="2800" dirty="0"/>
              <a:t>upper limit at a certain of confidence degree. Many running neutrino experiments </a:t>
            </a:r>
            <a:r>
              <a:rPr lang="en-US" altLang="zh-CN" sz="2800" dirty="0" smtClean="0"/>
              <a:t>have the </a:t>
            </a:r>
            <a:r>
              <a:rPr lang="en-US" altLang="zh-CN" sz="2800" dirty="0"/>
              <a:t>ability to detect supernova neutrinos in the Milky Way Galaxy. Up to now, </a:t>
            </a:r>
            <a:r>
              <a:rPr lang="en-US" altLang="zh-CN" sz="2800" dirty="0" smtClean="0"/>
              <a:t>several experiments </a:t>
            </a:r>
            <a:r>
              <a:rPr lang="en-US" altLang="zh-CN" sz="2800" dirty="0"/>
              <a:t>reported the results of galactic supernova neutrino detection, they are </a:t>
            </a:r>
            <a:r>
              <a:rPr lang="en-US" altLang="zh-CN" sz="2800" dirty="0" err="1" smtClean="0"/>
              <a:t>Baksan</a:t>
            </a:r>
            <a:r>
              <a:rPr lang="en-US" altLang="zh-CN" sz="2800" dirty="0" smtClean="0"/>
              <a:t> [1], </a:t>
            </a:r>
            <a:r>
              <a:rPr lang="en-US" altLang="zh-CN" sz="2800" dirty="0"/>
              <a:t>LVD </a:t>
            </a:r>
            <a:r>
              <a:rPr lang="en-US" altLang="zh-CN" sz="2800" dirty="0" smtClean="0"/>
              <a:t>[2], </a:t>
            </a:r>
            <a:r>
              <a:rPr lang="en-US" altLang="zh-CN" sz="2800" dirty="0"/>
              <a:t>SK </a:t>
            </a:r>
            <a:r>
              <a:rPr lang="en-US" altLang="zh-CN" sz="2800" dirty="0" smtClean="0"/>
              <a:t>[3], etc.</a:t>
            </a:r>
            <a:endParaRPr lang="en-US" altLang="zh-CN" sz="2800" dirty="0"/>
          </a:p>
        </p:txBody>
      </p:sp>
      <p:sp>
        <p:nvSpPr>
          <p:cNvPr id="66" name="文本框 65"/>
          <p:cNvSpPr txBox="1"/>
          <p:nvPr/>
        </p:nvSpPr>
        <p:spPr>
          <a:xfrm>
            <a:off x="1094347" y="15975899"/>
            <a:ext cx="7032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/>
              <a:t>Ⅱ. SN statistics in external galaxies</a:t>
            </a:r>
            <a:endParaRPr lang="zh-CN" altLang="en-US" sz="32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文本框 70"/>
              <p:cNvSpPr txBox="1"/>
              <p:nvPr/>
            </p:nvSpPr>
            <p:spPr>
              <a:xfrm>
                <a:off x="1056298" y="16505922"/>
                <a:ext cx="13775945" cy="99869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800" dirty="0" smtClean="0"/>
                  <a:t>   By </a:t>
                </a:r>
                <a:r>
                  <a:rPr lang="en-US" altLang="zh-CN" sz="2800" dirty="0"/>
                  <a:t>scanning external the galaxies near the Milky Way through an astronomical telescope</a:t>
                </a:r>
              </a:p>
              <a:p>
                <a:r>
                  <a:rPr lang="en-US" altLang="zh-CN" sz="2800" dirty="0"/>
                  <a:t>in a period of surveillance, we can take an estimate of the supernovae rate in Milky Way</a:t>
                </a:r>
              </a:p>
              <a:p>
                <a:r>
                  <a:rPr lang="en-US" altLang="zh-CN" sz="2800" dirty="0"/>
                  <a:t>Galaxy by making the basic assumption that the Galaxy has an average SN rate for its</a:t>
                </a:r>
              </a:p>
              <a:p>
                <a:r>
                  <a:rPr lang="en-US" altLang="zh-CN" sz="2800" dirty="0"/>
                  <a:t>morphological type</a:t>
                </a:r>
                <a:r>
                  <a:rPr lang="en-US" altLang="zh-CN" sz="2800" dirty="0" smtClean="0"/>
                  <a:t>. </a:t>
                </a:r>
                <a:r>
                  <a:rPr lang="en-US" altLang="zh-CN" sz="2800" dirty="0"/>
                  <a:t>The best estimate is the 1997 </a:t>
                </a:r>
                <a:r>
                  <a:rPr lang="en-US" altLang="zh-CN" sz="2800" dirty="0" err="1"/>
                  <a:t>E.Cappellaro</a:t>
                </a:r>
                <a:r>
                  <a:rPr lang="en-US" altLang="zh-CN" sz="2800" dirty="0"/>
                  <a:t> et al merger analysis of five experiments (C97) </a:t>
                </a:r>
                <a:r>
                  <a:rPr lang="en-US" altLang="zh-CN" sz="2800" dirty="0" smtClean="0"/>
                  <a:t>[</a:t>
                </a:r>
                <a:r>
                  <a:rPr lang="en-US" altLang="zh-CN" sz="2800" dirty="0"/>
                  <a:t>4</a:t>
                </a:r>
                <a:r>
                  <a:rPr lang="en-US" altLang="zh-CN" sz="2800" dirty="0" smtClean="0"/>
                  <a:t>]. The </a:t>
                </a:r>
                <a:r>
                  <a:rPr lang="en-US" altLang="zh-CN" sz="2800" dirty="0"/>
                  <a:t>estimation method they used was ”the control time method</a:t>
                </a:r>
                <a:r>
                  <a:rPr lang="en-US" altLang="zh-CN" sz="2800" dirty="0" smtClean="0"/>
                  <a:t>”.</a:t>
                </a:r>
              </a:p>
              <a:p>
                <a:r>
                  <a:rPr lang="en-US" altLang="zh-CN" sz="2800" dirty="0"/>
                  <a:t> </a:t>
                </a:r>
                <a:r>
                  <a:rPr lang="en-US" altLang="zh-CN" sz="2800" dirty="0" smtClean="0"/>
                  <a:t>    </a:t>
                </a:r>
                <a:r>
                  <a:rPr lang="en-US" altLang="zh-CN" sz="2800" dirty="0"/>
                  <a:t>For all galaxies samples, first we need to prepare the SN light curves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800" b="0" i="1" smtClean="0">
                            <a:latin typeface="Cambria Math" charset="0"/>
                          </a:rPr>
                          <m:t>𝑚</m:t>
                        </m:r>
                      </m:e>
                      <m:sub>
                        <m:r>
                          <a:rPr lang="en-US" altLang="zh-CN" sz="2800" b="0" i="1" smtClean="0">
                            <a:latin typeface="Cambria Math" charset="0"/>
                          </a:rPr>
                          <m:t>𝑠𝑛</m:t>
                        </m:r>
                      </m:sub>
                    </m:sSub>
                    <m:r>
                      <a:rPr lang="en-US" altLang="zh-CN" sz="2800" b="0" i="1" smtClean="0">
                        <a:latin typeface="Cambria Math" charset="0"/>
                      </a:rPr>
                      <m:t>(</m:t>
                    </m:r>
                    <m:r>
                      <a:rPr lang="en-US" altLang="zh-CN" sz="2800" b="0" i="1" smtClean="0">
                        <a:latin typeface="Cambria Math" charset="0"/>
                      </a:rPr>
                      <m:t>𝑡</m:t>
                    </m:r>
                    <m:r>
                      <a:rPr lang="en-US" altLang="zh-CN" sz="2800" b="0" i="1" smtClean="0">
                        <a:latin typeface="Cambria Math" charset="0"/>
                      </a:rPr>
                      <m:t>)</m:t>
                    </m:r>
                  </m:oMath>
                </a14:m>
                <a:r>
                  <a:rPr lang="en-US" altLang="zh-CN" sz="2800" dirty="0" smtClean="0"/>
                  <a:t> </a:t>
                </a:r>
                <a:r>
                  <a:rPr lang="en-US" altLang="zh-CN" sz="2800" dirty="0"/>
                  <a:t>of all SN types, then we can compute the control time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sz="28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n-US" altLang="zh-CN" sz="2800" i="1" smtClean="0">
                            <a:latin typeface="Cambria Math" charset="0"/>
                          </a:rPr>
                          <m:t>c</m:t>
                        </m:r>
                        <m:r>
                          <a:rPr lang="en-US" altLang="zh-CN" sz="2800" b="0" i="1" smtClean="0">
                            <a:latin typeface="Cambria Math" charset="0"/>
                          </a:rPr>
                          <m:t>𝑡</m:t>
                        </m:r>
                      </m:e>
                      <m:sub>
                        <m:r>
                          <a:rPr lang="en-US" altLang="zh-CN" sz="2800" b="0" i="1" smtClean="0">
                            <a:latin typeface="Cambria Math" charset="0"/>
                          </a:rPr>
                          <m:t>𝑖</m:t>
                        </m:r>
                        <m:r>
                          <a:rPr lang="en-US" altLang="zh-CN" sz="2800" b="0" i="1" smtClean="0">
                            <a:latin typeface="Cambria Math" charset="0"/>
                          </a:rPr>
                          <m:t>,</m:t>
                        </m:r>
                        <m:r>
                          <a:rPr lang="en-US" altLang="zh-CN" sz="2800" b="0" i="1" smtClean="0">
                            <a:latin typeface="Cambria Math" charset="0"/>
                          </a:rPr>
                          <m:t>𝑗</m:t>
                        </m:r>
                      </m:sub>
                      <m:sup>
                        <m:r>
                          <a:rPr lang="en-US" altLang="zh-CN" sz="2800" b="0" i="1" smtClean="0">
                            <a:latin typeface="Cambria Math" charset="0"/>
                          </a:rPr>
                          <m:t>𝑠𝑛</m:t>
                        </m:r>
                      </m:sup>
                    </m:sSubSup>
                  </m:oMath>
                </a14:m>
                <a:r>
                  <a:rPr lang="en-US" altLang="zh-CN" sz="2800" dirty="0" smtClean="0"/>
                  <a:t>, </a:t>
                </a:r>
                <a:r>
                  <a:rPr lang="en-US" altLang="zh-CN" sz="2800" dirty="0"/>
                  <a:t>that is the interval time during which the </a:t>
                </a:r>
                <a:r>
                  <a:rPr lang="en-US" altLang="zh-CN" sz="2800" dirty="0" smtClean="0"/>
                  <a:t> SN </a:t>
                </a:r>
                <a:r>
                  <a:rPr lang="en-US" altLang="zh-CN" sz="2800" dirty="0"/>
                  <a:t>stays in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8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800" b="0" i="1" dirty="0" smtClean="0">
                            <a:latin typeface="Cambria Math" charset="0"/>
                          </a:rPr>
                          <m:t>𝑗</m:t>
                        </m:r>
                      </m:e>
                      <m:sup>
                        <m:r>
                          <a:rPr lang="en-US" altLang="zh-CN" sz="2800" b="0" i="1" dirty="0" smtClean="0">
                            <a:latin typeface="Cambria Math" charset="0"/>
                          </a:rPr>
                          <m:t>𝑡h</m:t>
                        </m:r>
                      </m:sup>
                    </m:sSup>
                    <m:r>
                      <a:rPr lang="en-US" altLang="zh-CN" sz="2800" i="1" dirty="0">
                        <a:latin typeface="Cambria Math" charset="0"/>
                      </a:rPr>
                      <m:t> </m:t>
                    </m:r>
                  </m:oMath>
                </a14:m>
                <a:r>
                  <a:rPr lang="en-US" altLang="zh-CN" sz="2800" dirty="0"/>
                  <a:t>galaxy brighter than the limiting magnitude of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8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800" b="0" i="1" dirty="0" smtClean="0">
                            <a:latin typeface="Cambria Math" charset="0"/>
                          </a:rPr>
                          <m:t>𝑖</m:t>
                        </m:r>
                      </m:e>
                      <m:sup>
                        <m:r>
                          <a:rPr lang="en-US" altLang="zh-CN" sz="2800" i="1" dirty="0">
                            <a:latin typeface="Cambria Math" charset="0"/>
                          </a:rPr>
                          <m:t>𝑡h</m:t>
                        </m:r>
                      </m:sup>
                    </m:sSup>
                  </m:oMath>
                </a14:m>
                <a:r>
                  <a:rPr lang="en-US" altLang="zh-CN" sz="2800" dirty="0" smtClean="0"/>
                  <a:t> </a:t>
                </a:r>
                <a:r>
                  <a:rPr lang="en-US" altLang="zh-CN" sz="2800" dirty="0"/>
                  <a:t>observation. The </a:t>
                </a:r>
              </a:p>
              <a:p>
                <a:r>
                  <a:rPr lang="en-US" altLang="zh-CN" sz="2800" dirty="0"/>
                  <a:t>total control time in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8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800" i="1" dirty="0">
                            <a:latin typeface="Cambria Math" charset="0"/>
                          </a:rPr>
                          <m:t>𝑗</m:t>
                        </m:r>
                      </m:e>
                      <m:sup>
                        <m:r>
                          <a:rPr lang="en-US" altLang="zh-CN" sz="2800" i="1" dirty="0">
                            <a:latin typeface="Cambria Math" charset="0"/>
                          </a:rPr>
                          <m:t>𝑡h</m:t>
                        </m:r>
                      </m:sup>
                    </m:sSup>
                  </m:oMath>
                </a14:m>
                <a:r>
                  <a:rPr lang="en-US" altLang="zh-CN" sz="2800" dirty="0" smtClean="0"/>
                  <a:t> </a:t>
                </a:r>
                <a:r>
                  <a:rPr lang="en-US" altLang="zh-CN" sz="2800" dirty="0"/>
                  <a:t>galaxy with a total of n observations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sz="28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2800" b="0" i="1" smtClean="0">
                            <a:latin typeface="Cambria Math" panose="02040503050406030204" pitchFamily="18" charset="0"/>
                          </a:rPr>
                          <m:t>𝑡𝑐</m:t>
                        </m:r>
                        <m:r>
                          <a:rPr lang="en-US" altLang="zh-CN" sz="2800" i="1">
                            <a:latin typeface="Cambria Math" charset="0"/>
                          </a:rPr>
                          <m:t>𝑡</m:t>
                        </m:r>
                      </m:e>
                      <m:sub>
                        <m:r>
                          <a:rPr lang="en-US" altLang="zh-CN" sz="2800" i="1">
                            <a:latin typeface="Cambria Math" charset="0"/>
                          </a:rPr>
                          <m:t>𝑗</m:t>
                        </m:r>
                      </m:sub>
                      <m:sup>
                        <m:r>
                          <a:rPr lang="en-US" altLang="zh-CN" sz="2800" i="1">
                            <a:latin typeface="Cambria Math" charset="0"/>
                          </a:rPr>
                          <m:t>𝑠𝑛</m:t>
                        </m:r>
                      </m:sup>
                    </m:sSubSup>
                  </m:oMath>
                </a14:m>
                <a:r>
                  <a:rPr lang="en-US" altLang="zh-CN" sz="2800" dirty="0" smtClean="0"/>
                  <a:t> </a:t>
                </a:r>
                <a:r>
                  <a:rPr lang="en-US" altLang="zh-CN" sz="2800" dirty="0"/>
                  <a:t>can be expressed: </a:t>
                </a:r>
                <a:endParaRPr lang="en-US" altLang="zh-CN" sz="2800" dirty="0" smtClean="0"/>
              </a:p>
              <a:p>
                <a:r>
                  <a:rPr lang="hr-HR" altLang="zh-CN" sz="2800" dirty="0" smtClean="0"/>
                  <a:t>                                                    </a:t>
                </a:r>
                <a:r>
                  <a:rPr lang="en-US" altLang="zh-CN" sz="2800" dirty="0" smtClean="0"/>
                  <a:t>   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sz="28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2800" i="1">
                            <a:latin typeface="Cambria Math" panose="02040503050406030204" pitchFamily="18" charset="0"/>
                          </a:rPr>
                          <m:t>𝑡𝑐</m:t>
                        </m:r>
                        <m:r>
                          <a:rPr lang="en-US" altLang="zh-CN" sz="2800" i="1">
                            <a:latin typeface="Cambria Math" charset="0"/>
                          </a:rPr>
                          <m:t>𝑡</m:t>
                        </m:r>
                      </m:e>
                      <m:sub>
                        <m:r>
                          <a:rPr lang="en-US" altLang="zh-CN" sz="2800" i="1">
                            <a:latin typeface="Cambria Math" charset="0"/>
                          </a:rPr>
                          <m:t>𝑗</m:t>
                        </m:r>
                      </m:sub>
                      <m:sup>
                        <m:r>
                          <a:rPr lang="en-US" altLang="zh-CN" sz="2800" i="1">
                            <a:latin typeface="Cambria Math" charset="0"/>
                          </a:rPr>
                          <m:t>𝑠𝑛</m:t>
                        </m:r>
                      </m:sup>
                    </m:sSubSup>
                    <m:r>
                      <a:rPr lang="en-US" altLang="zh-CN" sz="2800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US" altLang="zh-CN" sz="28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zh-CN" sz="2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CN" sz="2800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altLang="zh-CN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r>
                          <m:rPr>
                            <m:sty m:val="p"/>
                          </m:rPr>
                          <a:rPr lang="el-GR" altLang="zh-CN" sz="2800" b="0" i="1" smtClean="0">
                            <a:latin typeface="Cambria Math" panose="02040503050406030204" pitchFamily="18" charset="0"/>
                          </a:rPr>
                          <m:t>Δ</m:t>
                        </m:r>
                      </m:e>
                    </m:nary>
                    <m:sSub>
                      <m:sSubPr>
                        <m:ctrlPr>
                          <a:rPr lang="el-GR" altLang="zh-CN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8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zh-CN" sz="28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el-GR" altLang="zh-CN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8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zh-CN" sz="28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el-GR" altLang="zh-CN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8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altLang="zh-CN" sz="28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CN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  <m:r>
                      <a:rPr lang="en-US" altLang="zh-CN" sz="2800" b="0" i="0" smtClean="0">
                        <a:latin typeface="Cambria Math" panose="02040503050406030204" pitchFamily="18" charset="0"/>
                      </a:rPr>
                      <m:t> ,</m:t>
                    </m:r>
                  </m:oMath>
                </a14:m>
                <a:endParaRPr lang="hr-HR" altLang="zh-CN" sz="2800" dirty="0" smtClean="0">
                  <a:solidFill>
                    <a:srgbClr val="FF0000"/>
                  </a:solidFill>
                </a:endParaRPr>
              </a:p>
              <a:p>
                <a:r>
                  <a:rPr lang="en-US" altLang="zh-CN" sz="2800" dirty="0"/>
                  <a:t>where: </a:t>
                </a:r>
              </a:p>
              <a:p>
                <a:r>
                  <a:rPr lang="en-US" altLang="zh-CN" sz="2800" dirty="0" smtClean="0">
                    <a:solidFill>
                      <a:srgbClr val="FF0000"/>
                    </a:solidFill>
                  </a:rPr>
                  <a:t>         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altLang="zh-CN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altLang="zh-CN" sz="2800" i="1"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n-US" altLang="zh-CN" sz="28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zh-CN" sz="28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 </m:t>
                    </m:r>
                    <m:d>
                      <m:dPr>
                        <m:begChr m:val="{"/>
                        <m:endChr m:val=""/>
                        <m:ctrlPr>
                          <a:rPr lang="en-US" altLang="zh-CN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altLang="zh-CN" sz="28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sSubSup>
                              <m:sSubSupPr>
                                <m:ctrlPr>
                                  <a:rPr lang="en-US" altLang="zh-CN" sz="2800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m:rPr>
                                    <m:sty m:val="p"/>
                                  </m:rPr>
                                  <a:rPr lang="en-US" altLang="zh-CN" sz="2800" i="1">
                                    <a:latin typeface="Cambria Math" charset="0"/>
                                  </a:rPr>
                                  <m:t>c</m:t>
                                </m:r>
                                <m:r>
                                  <a:rPr lang="en-US" altLang="zh-CN" sz="2800" i="1">
                                    <a:latin typeface="Cambria Math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US" altLang="zh-CN" sz="2800" i="1">
                                    <a:latin typeface="Cambria Math" charset="0"/>
                                  </a:rPr>
                                  <m:t>𝑖</m:t>
                                </m:r>
                                <m:r>
                                  <a:rPr lang="en-US" altLang="zh-CN" sz="2800" i="1">
                                    <a:latin typeface="Cambria Math" charset="0"/>
                                  </a:rPr>
                                  <m:t>,</m:t>
                                </m:r>
                                <m:r>
                                  <a:rPr lang="en-US" altLang="zh-CN" sz="2800" i="1">
                                    <a:latin typeface="Cambria Math" charset="0"/>
                                  </a:rPr>
                                  <m:t>𝑗</m:t>
                                </m:r>
                              </m:sub>
                              <m:sup>
                                <m:r>
                                  <a:rPr lang="en-US" altLang="zh-CN" sz="2800" i="1">
                                    <a:latin typeface="Cambria Math" charset="0"/>
                                  </a:rPr>
                                  <m:t>𝑠𝑛</m:t>
                                </m:r>
                              </m:sup>
                            </m:sSubSup>
                            <m:r>
                              <a:rPr lang="en-US" altLang="zh-CN" sz="28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altLang="zh-CN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        </m:t>
                            </m:r>
                            <m:r>
                              <a:rPr lang="en-US" altLang="zh-CN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𝑖𝑓</m:t>
                            </m:r>
                            <m:sSub>
                              <m:sSubPr>
                                <m:ctrlPr>
                                  <a:rPr lang="el-GR" altLang="zh-CN" sz="2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28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altLang="zh-CN" sz="28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US" altLang="zh-CN" sz="28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altLang="zh-CN" sz="28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l-GR" altLang="zh-CN" sz="2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28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US" altLang="zh-CN" sz="28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altLang="zh-CN" sz="28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b>
                            </m:sSub>
                            <m:r>
                              <a:rPr lang="en-US" altLang="zh-CN" sz="28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altLang="zh-CN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≥</m:t>
                            </m:r>
                            <m:sSubSup>
                              <m:sSubSupPr>
                                <m:ctrlPr>
                                  <a:rPr lang="en-US" altLang="zh-CN" sz="2800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altLang="zh-CN" sz="2800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  <m:r>
                                  <a:rPr lang="en-US" altLang="zh-CN" sz="2800" i="1">
                                    <a:latin typeface="Cambria Math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US" altLang="zh-CN" sz="28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altLang="zh-CN" sz="2800" b="0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altLang="zh-CN" sz="2800" i="1">
                                    <a:latin typeface="Cambria Math" charset="0"/>
                                  </a:rPr>
                                  <m:t>𝑗</m:t>
                                </m:r>
                              </m:sub>
                              <m:sup>
                                <m:r>
                                  <a:rPr lang="en-US" altLang="zh-CN" sz="2800" i="1">
                                    <a:latin typeface="Cambria Math" charset="0"/>
                                  </a:rPr>
                                  <m:t>𝑠𝑛</m:t>
                                </m:r>
                              </m:sup>
                            </m:sSubSup>
                            <m:r>
                              <a:rPr lang="en-US" altLang="zh-CN" sz="28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altLang="zh-CN" sz="2800" b="0" i="1" smtClean="0">
                                <a:latin typeface="Cambria Math" panose="02040503050406030204" pitchFamily="18" charset="0"/>
                              </a:rPr>
                              <m:t>𝑜𝑟</m:t>
                            </m:r>
                            <m:r>
                              <a:rPr lang="en-US" altLang="zh-CN" sz="28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altLang="zh-CN" sz="28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altLang="zh-CN" sz="2800" b="0" i="1" smtClean="0">
                                <a:latin typeface="Cambria Math" panose="02040503050406030204" pitchFamily="18" charset="0"/>
                              </a:rPr>
                              <m:t>=1;</m:t>
                            </m:r>
                          </m:e>
                          <m:e>
                            <m:sSub>
                              <m:sSubPr>
                                <m:ctrlPr>
                                  <a:rPr lang="el-GR" altLang="zh-CN" sz="2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2800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altLang="zh-CN" sz="28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US" altLang="zh-CN" sz="28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altLang="zh-CN" sz="28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l-GR" altLang="zh-CN" sz="2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28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US" altLang="zh-CN" sz="28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altLang="zh-CN" sz="2800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b>
                            </m:sSub>
                            <m:r>
                              <a:rPr lang="en-US" altLang="zh-CN" sz="2800" b="0" i="1" smtClean="0">
                                <a:latin typeface="Cambria Math" panose="02040503050406030204" pitchFamily="18" charset="0"/>
                              </a:rPr>
                              <m:t>,                                      </m:t>
                            </m:r>
                            <m:r>
                              <a:rPr lang="en-US" altLang="zh-CN" sz="2800" b="0" i="1" smtClean="0">
                                <a:latin typeface="Cambria Math" panose="02040503050406030204" pitchFamily="18" charset="0"/>
                              </a:rPr>
                              <m:t>𝑜𝑡h𝑒𝑟𝑤𝑖𝑠𝑒</m:t>
                            </m:r>
                            <m:r>
                              <a:rPr lang="en-US" altLang="zh-CN" sz="2800" b="0" i="1" smtClean="0">
                                <a:latin typeface="Cambria Math" panose="02040503050406030204" pitchFamily="18" charset="0"/>
                              </a:rPr>
                              <m:t>.</m:t>
                            </m:r>
                          </m:e>
                        </m:eqArr>
                      </m:e>
                    </m:d>
                  </m:oMath>
                </a14:m>
                <a:endParaRPr lang="en-US" altLang="zh-CN" sz="2800" dirty="0" smtClean="0">
                  <a:solidFill>
                    <a:srgbClr val="FF0000"/>
                  </a:solidFill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l-GR" altLang="zh-CN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8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zh-CN" sz="28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zh-CN" sz="2800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altLang="zh-CN" sz="2800" dirty="0"/>
                  <a:t>is the galaxy luminosity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altLang="zh-CN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8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altLang="zh-CN" sz="28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zh-CN" sz="2800" dirty="0" smtClean="0"/>
                  <a:t> </a:t>
                </a:r>
                <a:r>
                  <a:rPr lang="en-US" altLang="zh-CN" sz="2800" dirty="0"/>
                  <a:t>is a correction factor account for the uncertainty against SN discovery in the nuclear regions of galaxies. Finally, we can obtain the total control time for a galaxy sample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altLang="zh-CN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8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altLang="zh-CN" sz="2800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sub>
                    </m:sSub>
                  </m:oMath>
                </a14:m>
                <a:r>
                  <a:rPr lang="en-US" altLang="zh-CN" sz="2800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altLang="zh-CN" sz="2800" dirty="0"/>
                  <a:t>galaxies as </a:t>
                </a:r>
                <a:endParaRPr lang="en-US" altLang="zh-CN" sz="2800" dirty="0" smtClean="0"/>
              </a:p>
              <a:p>
                <a:r>
                  <a:rPr lang="en-US" altLang="zh-CN" sz="2800" dirty="0" smtClean="0"/>
                  <a:t>                                                            </a:t>
                </a:r>
                <a14:m>
                  <m:oMath xmlns:m="http://schemas.openxmlformats.org/officeDocument/2006/math">
                    <m:r>
                      <a:rPr lang="en-US" altLang="zh-CN" sz="2800" b="0" i="1" dirty="0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altLang="zh-CN" sz="2800" i="1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US" altLang="zh-CN" sz="28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altLang="zh-CN" sz="28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altLang="zh-CN" sz="2800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sSub>
                          <m:sSubPr>
                            <m:ctrlPr>
                              <a:rPr lang="el-GR" altLang="zh-CN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800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altLang="zh-CN" sz="2800" i="1">
                                <a:latin typeface="Cambria Math" panose="02040503050406030204" pitchFamily="18" charset="0"/>
                              </a:rPr>
                              <m:t>𝐺</m:t>
                            </m:r>
                          </m:sub>
                        </m:sSub>
                      </m:sup>
                      <m:e>
                        <m:sSubSup>
                          <m:sSubSupPr>
                            <m:ctrlPr>
                              <a:rPr lang="en-US" altLang="zh-CN" sz="28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zh-CN" sz="2800" i="1">
                                <a:latin typeface="Cambria Math" panose="02040503050406030204" pitchFamily="18" charset="0"/>
                              </a:rPr>
                              <m:t>𝑡𝑐</m:t>
                            </m:r>
                            <m:r>
                              <a:rPr lang="en-US" altLang="zh-CN" sz="2800" i="1">
                                <a:latin typeface="Cambria Math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altLang="zh-CN" sz="2800" i="1">
                                <a:latin typeface="Cambria Math" charset="0"/>
                              </a:rPr>
                              <m:t>𝑗</m:t>
                            </m:r>
                          </m:sub>
                          <m:sup>
                            <m:r>
                              <a:rPr lang="en-US" altLang="zh-CN" sz="2800" i="1">
                                <a:latin typeface="Cambria Math" charset="0"/>
                              </a:rPr>
                              <m:t>𝑠𝑛</m:t>
                            </m:r>
                          </m:sup>
                        </m:sSubSup>
                      </m:e>
                    </m:nary>
                  </m:oMath>
                </a14:m>
                <a:r>
                  <a:rPr lang="en-US" altLang="zh-CN" sz="2800" dirty="0" smtClean="0"/>
                  <a:t> ,</a:t>
                </a:r>
              </a:p>
              <a:p>
                <a:r>
                  <a:rPr lang="en-US" altLang="zh-CN" sz="2800" dirty="0"/>
                  <a:t> </a:t>
                </a:r>
                <a:r>
                  <a:rPr lang="en-US" altLang="zh-CN" sz="2800" dirty="0" smtClean="0"/>
                  <a:t>and </a:t>
                </a:r>
                <a:r>
                  <a:rPr lang="en-US" altLang="zh-CN" sz="2800" dirty="0"/>
                  <a:t>the SN rate as </a:t>
                </a:r>
              </a:p>
              <a:p>
                <a:r>
                  <a:rPr lang="en-US" altLang="zh-CN" sz="2800" dirty="0" smtClean="0"/>
                  <a:t>                                                            </a:t>
                </a:r>
                <a14:m>
                  <m:oMath xmlns:m="http://schemas.openxmlformats.org/officeDocument/2006/math">
                    <m:r>
                      <a:rPr lang="en-US" altLang="zh-CN" sz="2800" b="0" i="1" smtClean="0"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altLang="zh-CN" sz="28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l-GR" altLang="zh-CN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800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altLang="zh-CN" sz="2800" i="1">
                                <a:latin typeface="Cambria Math" panose="02040503050406030204" pitchFamily="18" charset="0"/>
                              </a:rPr>
                              <m:t>𝑠𝑛</m:t>
                            </m:r>
                          </m:sub>
                        </m:sSub>
                      </m:num>
                      <m:den>
                        <m:r>
                          <a:rPr lang="en-US" altLang="zh-CN" sz="28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den>
                    </m:f>
                    <m:r>
                      <a:rPr lang="en-US" altLang="zh-CN" sz="2800" b="0" i="0" smtClean="0">
                        <a:latin typeface="Cambria Math" panose="02040503050406030204" pitchFamily="18" charset="0"/>
                      </a:rPr>
                      <m:t>  ,</m:t>
                    </m:r>
                  </m:oMath>
                </a14:m>
                <a:endParaRPr lang="en-US" altLang="zh-CN" sz="2800" dirty="0">
                  <a:solidFill>
                    <a:srgbClr val="FF0000"/>
                  </a:solidFill>
                </a:endParaRPr>
              </a:p>
              <a:p>
                <a:r>
                  <a:rPr lang="en-US" altLang="zh-CN" sz="2800" dirty="0"/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altLang="zh-CN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800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altLang="zh-CN" sz="2800" b="0" i="1" smtClean="0">
                            <a:latin typeface="Cambria Math" panose="02040503050406030204" pitchFamily="18" charset="0"/>
                          </a:rPr>
                          <m:t>𝑠𝑛</m:t>
                        </m:r>
                      </m:sub>
                    </m:sSub>
                  </m:oMath>
                </a14:m>
                <a:r>
                  <a:rPr lang="en-US" altLang="zh-CN" sz="2800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altLang="zh-CN" sz="2800" dirty="0"/>
                  <a:t>is the number of SN in the galaxy sample with NG galaxies. The unit of rate </a:t>
                </a:r>
                <a14:m>
                  <m:oMath xmlns:m="http://schemas.openxmlformats.org/officeDocument/2006/math">
                    <m:r>
                      <a:rPr lang="en-US" altLang="zh-CN" sz="2800" b="0" i="1" smtClean="0">
                        <a:latin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US" altLang="zh-CN" sz="2800" dirty="0" smtClean="0"/>
                  <a:t> </a:t>
                </a:r>
                <a:r>
                  <a:rPr lang="en-US" altLang="zh-CN" sz="2800" dirty="0"/>
                  <a:t>is </a:t>
                </a:r>
                <a:r>
                  <a:rPr lang="en-US" altLang="zh-CN" sz="2800" dirty="0" err="1"/>
                  <a:t>SNu</a:t>
                </a:r>
                <a:r>
                  <a:rPr lang="en-US" altLang="zh-CN" sz="2800" dirty="0"/>
                  <a:t>, i.e. </a:t>
                </a:r>
                <a:r>
                  <a:rPr lang="en-US" altLang="zh-CN" sz="2800" dirty="0" err="1"/>
                  <a:t>SNe</a:t>
                </a:r>
                <a:r>
                  <a:rPr lang="en-US" altLang="zh-CN" sz="2800" dirty="0"/>
                  <a:t> per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8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altLang="zh-CN" sz="28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sup>
                    </m:sSup>
                    <m:sSub>
                      <m:sSubPr>
                        <m:ctrlPr>
                          <a:rPr lang="en-US" altLang="zh-CN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8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zh-CN" sz="2800" b="0" i="1" smtClean="0">
                            <a:latin typeface="Cambria Math" panose="02040503050406030204" pitchFamily="18" charset="0"/>
                          </a:rPr>
                          <m:t>⨀</m:t>
                        </m:r>
                      </m:sub>
                    </m:sSub>
                  </m:oMath>
                </a14:m>
                <a:r>
                  <a:rPr lang="en-US" altLang="zh-CN" sz="2800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altLang="zh-CN" sz="2800" dirty="0"/>
                  <a:t>per century. </a:t>
                </a:r>
              </a:p>
            </p:txBody>
          </p:sp>
        </mc:Choice>
        <mc:Fallback xmlns="">
          <p:sp>
            <p:nvSpPr>
              <p:cNvPr id="71" name="文本框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6298" y="16505922"/>
                <a:ext cx="13775945" cy="9986901"/>
              </a:xfrm>
              <a:prstGeom prst="rect">
                <a:avLst/>
              </a:prstGeom>
              <a:blipFill rotWithShape="0">
                <a:blip r:embed="rId7"/>
                <a:stretch>
                  <a:fillRect l="-885" t="-611" r="-101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3" name="文本框 72"/>
          <p:cNvSpPr txBox="1"/>
          <p:nvPr/>
        </p:nvSpPr>
        <p:spPr>
          <a:xfrm>
            <a:off x="15133987" y="10051566"/>
            <a:ext cx="703207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/>
              <a:t>Ⅲ. </a:t>
            </a:r>
            <a:r>
              <a:rPr lang="en-US" altLang="zh-CN" sz="3200" b="1" dirty="0"/>
              <a:t>Historical galactic SN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文本框 75"/>
              <p:cNvSpPr txBox="1"/>
              <p:nvPr/>
            </p:nvSpPr>
            <p:spPr>
              <a:xfrm>
                <a:off x="15140389" y="10652336"/>
                <a:ext cx="13775945" cy="48320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800" dirty="0" smtClean="0"/>
                  <a:t>   Another </a:t>
                </a:r>
                <a:r>
                  <a:rPr lang="en-US" altLang="zh-CN" sz="2800" dirty="0"/>
                  <a:t>way to estimate the rate of supernova is through historical supernova </a:t>
                </a:r>
                <a:r>
                  <a:rPr lang="en-US" altLang="zh-CN" sz="2800" dirty="0" smtClean="0"/>
                  <a:t>observations</a:t>
                </a:r>
                <a:r>
                  <a:rPr lang="en-US" altLang="zh-CN" sz="2800" dirty="0"/>
                  <a:t>. Over the past millennium, five supernova explosions have been observed in ancient Chinese, Arab lands, Korean, Europe and Japan (Clark &amp; Stephenson 1977, see table II</a:t>
                </a:r>
                <a:r>
                  <a:rPr lang="en-US" altLang="zh-CN" sz="2800" dirty="0" smtClean="0"/>
                  <a:t>) [</a:t>
                </a:r>
                <a:r>
                  <a:rPr lang="en-US" altLang="zh-CN" sz="2800" dirty="0"/>
                  <a:t>5</a:t>
                </a:r>
                <a:r>
                  <a:rPr lang="en-US" altLang="zh-CN" sz="2800" dirty="0" smtClean="0"/>
                  <a:t>]. </a:t>
                </a:r>
                <a:r>
                  <a:rPr lang="en-US" altLang="zh-CN" sz="2800" dirty="0" err="1" smtClean="0"/>
                  <a:t>Löffler</a:t>
                </a:r>
                <a:r>
                  <a:rPr lang="en-US" altLang="zh-CN" sz="2800" dirty="0" smtClean="0"/>
                  <a:t> </a:t>
                </a:r>
                <a:r>
                  <a:rPr lang="en-US" altLang="zh-CN" sz="2800" dirty="0"/>
                  <a:t>&amp; </a:t>
                </a:r>
                <a:r>
                  <a:rPr lang="en-US" altLang="zh-CN" sz="2800" dirty="0" err="1"/>
                  <a:t>Tammann</a:t>
                </a:r>
                <a:r>
                  <a:rPr lang="en-US" altLang="zh-CN" sz="2800" dirty="0"/>
                  <a:t> adopted Monte Carlo calculations to produce 1500 supernovae, and </a:t>
                </a:r>
                <a:r>
                  <a:rPr lang="en-US" altLang="zh-CN" sz="2800" dirty="0" smtClean="0"/>
                  <a:t>computed </a:t>
                </a:r>
                <a:r>
                  <a:rPr lang="en-US" altLang="zh-CN" sz="2800" dirty="0"/>
                  <a:t>the apparent magnitude distribution by a model which consists of a thin, an old and a thick stellar disk as well as of a halo population, and contained a realistic distribution of </a:t>
                </a:r>
                <a:r>
                  <a:rPr lang="en-US" altLang="zh-CN" sz="2800" dirty="0" smtClean="0"/>
                  <a:t>dust [6]. </a:t>
                </a:r>
                <a:r>
                  <a:rPr lang="en-US" altLang="zh-CN" sz="2800" dirty="0"/>
                  <a:t>In their work, the </a:t>
                </a:r>
                <a:r>
                  <a:rPr lang="en-US" altLang="zh-CN" sz="2800" dirty="0" err="1"/>
                  <a:t>SNe</a:t>
                </a:r>
                <a:r>
                  <a:rPr lang="en-US" altLang="zh-CN" sz="2800" dirty="0"/>
                  <a:t> were assigned as the peak luminosities, the ratio of </a:t>
                </a:r>
                <a:r>
                  <a:rPr lang="en-US" altLang="zh-CN" sz="2800" dirty="0" err="1"/>
                  <a:t>SNe</a:t>
                </a:r>
                <a:r>
                  <a:rPr lang="en-US" altLang="zh-CN" sz="2800" dirty="0"/>
                  <a:t> II and </a:t>
                </a:r>
                <a:r>
                  <a:rPr lang="en-US" altLang="zh-CN" sz="2800" dirty="0" err="1"/>
                  <a:t>lb</a:t>
                </a:r>
                <a:r>
                  <a:rPr lang="en-US" altLang="zh-CN" sz="2800" dirty="0"/>
                  <a:t> to </a:t>
                </a:r>
                <a:r>
                  <a:rPr lang="en-US" altLang="zh-CN" sz="2800" dirty="0" err="1"/>
                  <a:t>SNe</a:t>
                </a:r>
                <a:r>
                  <a:rPr lang="en-US" altLang="zh-CN" sz="2800" dirty="0"/>
                  <a:t> la was assumed to be 9:1. Assumed that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sz="28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28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b>
                        <m:r>
                          <a:rPr lang="en-US" altLang="zh-CN" sz="2800" b="0" i="1" smtClean="0">
                            <a:latin typeface="Cambria Math" panose="02040503050406030204" pitchFamily="18" charset="0"/>
                          </a:rPr>
                          <m:t> .</m:t>
                        </m:r>
                      </m:sub>
                      <m:sup>
                        <m:r>
                          <a:rPr lang="en-US" altLang="zh-CN" sz="28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bSup>
                    <m:r>
                      <a:rPr lang="en-US" altLang="zh-CN" sz="2800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altLang="zh-CN" sz="2800" dirty="0" smtClean="0"/>
                  <a:t> </a:t>
                </a:r>
                <a:r>
                  <a:rPr lang="en-US" altLang="zh-CN" sz="2800" dirty="0"/>
                  <a:t>is the highest observable SN peak apparent magnitude in ancient times. T</a:t>
                </a:r>
                <a:r>
                  <a:rPr lang="en-US" altLang="zh-CN" sz="2800" dirty="0" smtClean="0"/>
                  <a:t>he </a:t>
                </a:r>
                <a:r>
                  <a:rPr lang="en-US" altLang="zh-CN" sz="2800" dirty="0"/>
                  <a:t>result is that 39 Galactic </a:t>
                </a:r>
                <a:r>
                  <a:rPr lang="en-US" altLang="zh-CN" sz="2800" dirty="0" err="1"/>
                  <a:t>SNe</a:t>
                </a:r>
                <a:r>
                  <a:rPr lang="en-US" altLang="zh-CN" sz="2800" dirty="0"/>
                  <a:t> are needed per millennium to explain the five observed events with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sz="28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28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d>
                          <m:dPr>
                            <m:ctrlPr>
                              <a:rPr lang="en-US" altLang="zh-CN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sz="2800" b="0" i="1" smtClean="0">
                                <a:latin typeface="Cambria Math" panose="02040503050406030204" pitchFamily="18" charset="0"/>
                              </a:rPr>
                              <m:t>𝑚𝑎𝑥</m:t>
                            </m:r>
                          </m:e>
                        </m:d>
                        <m:r>
                          <a:rPr lang="en-US" altLang="zh-CN" sz="2800" b="0" i="1" smtClean="0">
                            <a:latin typeface="Cambria Math" panose="02040503050406030204" pitchFamily="18" charset="0"/>
                          </a:rPr>
                          <m:t>&lt;</m:t>
                        </m:r>
                        <m:r>
                          <a:rPr lang="en-US" altLang="zh-CN" sz="2800" i="1"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b>
                        <m:r>
                          <a:rPr lang="en-US" altLang="zh-CN" sz="2800" i="1">
                            <a:latin typeface="Cambria Math" panose="02040503050406030204" pitchFamily="18" charset="0"/>
                          </a:rPr>
                          <m:t> .</m:t>
                        </m:r>
                      </m:sub>
                      <m:sup>
                        <m:r>
                          <a:rPr lang="en-US" altLang="zh-CN" sz="2800" i="1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bSup>
                    <m:r>
                      <a:rPr lang="en-US" altLang="zh-CN" sz="2800" i="1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altLang="zh-CN" sz="2800" dirty="0" smtClean="0"/>
                  <a:t>, that </a:t>
                </a:r>
                <a:r>
                  <a:rPr lang="en-US" altLang="zh-CN" sz="2800" dirty="0"/>
                  <a:t>is about 3.9 supernovae (include </a:t>
                </a:r>
                <a:r>
                  <a:rPr lang="en-US" altLang="zh-CN" sz="2800" dirty="0" err="1"/>
                  <a:t>Ia</a:t>
                </a:r>
                <a:r>
                  <a:rPr lang="en-US" altLang="zh-CN" sz="2800" dirty="0"/>
                  <a:t>, </a:t>
                </a:r>
                <a:r>
                  <a:rPr lang="en-US" altLang="zh-CN" sz="2800" dirty="0" err="1"/>
                  <a:t>Ib</a:t>
                </a:r>
                <a:r>
                  <a:rPr lang="en-US" altLang="zh-CN" sz="2800" dirty="0"/>
                  <a:t> and II) per century. </a:t>
                </a:r>
              </a:p>
            </p:txBody>
          </p:sp>
        </mc:Choice>
        <mc:Fallback xmlns="">
          <p:sp>
            <p:nvSpPr>
              <p:cNvPr id="76" name="文本框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40389" y="10652336"/>
                <a:ext cx="13775945" cy="4832092"/>
              </a:xfrm>
              <a:prstGeom prst="rect">
                <a:avLst/>
              </a:prstGeom>
              <a:blipFill rotWithShape="0">
                <a:blip r:embed="rId8"/>
                <a:stretch>
                  <a:fillRect l="-930" t="-1135" r="-1107" b="-264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7" name="文本框 76"/>
          <p:cNvSpPr txBox="1"/>
          <p:nvPr/>
        </p:nvSpPr>
        <p:spPr>
          <a:xfrm>
            <a:off x="15011403" y="18986351"/>
            <a:ext cx="9891364" cy="1154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/>
              <a:t>Ⅳ. Gamma Rays </a:t>
            </a:r>
            <a:r>
              <a:rPr lang="en-US" altLang="zh-CN" sz="3200" b="1" dirty="0" smtClean="0"/>
              <a:t>from  </a:t>
            </a:r>
            <a:r>
              <a:rPr lang="en-US" altLang="zh-CN" sz="3200" b="1" dirty="0"/>
              <a:t>in Milky Way</a:t>
            </a:r>
            <a:endParaRPr lang="zh-CN" altLang="en-US" sz="32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8" name="文本框 77"/>
              <p:cNvSpPr txBox="1"/>
              <p:nvPr/>
            </p:nvSpPr>
            <p:spPr>
              <a:xfrm>
                <a:off x="15331705" y="19756584"/>
                <a:ext cx="13775945" cy="58337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800" dirty="0" smtClean="0"/>
                  <a:t>   In </a:t>
                </a:r>
                <a:r>
                  <a:rPr lang="en-US" altLang="zh-CN" sz="2800" dirty="0"/>
                  <a:t>1979, Galactic</a:t>
                </a:r>
                <a:r>
                  <a:rPr lang="en-US" altLang="zh-CN" sz="28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mr-IN" altLang="zh-CN" sz="2800" i="1">
                            <a:latin typeface="Cambria Math" panose="02040503050406030204" pitchFamily="18" charset="0"/>
                          </a:rPr>
                        </m:ctrlPr>
                      </m:sPrePr>
                      <m:sub/>
                      <m:sup>
                        <m:r>
                          <a:rPr lang="en-US" altLang="zh-CN" sz="2800" i="1">
                            <a:latin typeface="Cambria Math" charset="0"/>
                          </a:rPr>
                          <m:t>26</m:t>
                        </m:r>
                      </m:sup>
                      <m:e>
                        <m:r>
                          <a:rPr lang="en-US" altLang="zh-CN" sz="2800" i="1">
                            <a:latin typeface="Cambria Math" charset="0"/>
                          </a:rPr>
                          <m:t>𝐴𝑙</m:t>
                        </m:r>
                      </m:e>
                    </m:sPre>
                  </m:oMath>
                </a14:m>
                <a:r>
                  <a:rPr lang="en-US" altLang="zh-CN" sz="2800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altLang="zh-CN" sz="2800" dirty="0"/>
                  <a:t>was discovered with its 1.809 MeV gamma ray by the High Energy Astronomy Observatory C spectrometer (Mahoney et al 1982) </a:t>
                </a:r>
                <a:r>
                  <a:rPr lang="en-US" altLang="zh-CN" sz="2800" dirty="0" smtClean="0"/>
                  <a:t>[7]. </a:t>
                </a:r>
                <a:r>
                  <a:rPr lang="en-US" altLang="zh-CN" sz="2800" dirty="0"/>
                  <a:t>This gamma radiation is mainly produced by nuclear reactions of massive stars in the Milky Way, especially in the stage of core-collapse supernova and the Wolf-</a:t>
                </a:r>
                <a:r>
                  <a:rPr lang="en-US" altLang="zh-CN" sz="2800" dirty="0" err="1"/>
                  <a:t>Rayet</a:t>
                </a:r>
                <a:r>
                  <a:rPr lang="en-US" altLang="zh-CN" sz="2800" dirty="0"/>
                  <a:t> phases. This gamma ray can almost pass through the plane of the Milky way galaxy completely, so we can estimate the rate of core-collapse supernovae by measuring the mass of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mr-IN" altLang="zh-CN" sz="2800" i="1">
                            <a:latin typeface="Cambria Math" panose="02040503050406030204" pitchFamily="18" charset="0"/>
                          </a:rPr>
                        </m:ctrlPr>
                      </m:sPrePr>
                      <m:sub/>
                      <m:sup>
                        <m:r>
                          <a:rPr lang="en-US" altLang="zh-CN" sz="2800" i="1">
                            <a:latin typeface="Cambria Math" charset="0"/>
                          </a:rPr>
                          <m:t>26</m:t>
                        </m:r>
                      </m:sup>
                      <m:e>
                        <m:r>
                          <a:rPr lang="en-US" altLang="zh-CN" sz="2800" i="1">
                            <a:latin typeface="Cambria Math" charset="0"/>
                          </a:rPr>
                          <m:t>𝐴𝑙</m:t>
                        </m:r>
                      </m:e>
                    </m:sPre>
                  </m:oMath>
                </a14:m>
                <a:r>
                  <a:rPr lang="en-US" altLang="zh-CN" sz="2800" dirty="0" smtClean="0"/>
                  <a:t> </a:t>
                </a:r>
                <a:r>
                  <a:rPr lang="en-US" altLang="zh-CN" sz="2800" dirty="0"/>
                  <a:t>which is maintained steadily over time. The </a:t>
                </a:r>
                <a:r>
                  <a:rPr lang="en-US" altLang="zh-CN" sz="2800" dirty="0" smtClean="0"/>
                  <a:t>INTEGRAL experiment </a:t>
                </a:r>
                <a:r>
                  <a:rPr lang="en-US" altLang="zh-CN" sz="2800" dirty="0"/>
                  <a:t>reported their </a:t>
                </a:r>
                <a:r>
                  <a:rPr lang="en-US" altLang="zh-CN" sz="2800" dirty="0" smtClean="0"/>
                  <a:t>result </a:t>
                </a:r>
                <a:r>
                  <a:rPr lang="en-US" altLang="zh-CN" sz="2800" dirty="0"/>
                  <a:t>respectively </a:t>
                </a:r>
                <a:r>
                  <a:rPr lang="en-US" altLang="zh-CN" sz="2800" dirty="0" smtClean="0"/>
                  <a:t>[</a:t>
                </a:r>
                <a:r>
                  <a:rPr lang="en-US" altLang="zh-CN" sz="2800" dirty="0"/>
                  <a:t>8</a:t>
                </a:r>
                <a:r>
                  <a:rPr lang="en-US" altLang="zh-CN" sz="2800" dirty="0" smtClean="0"/>
                  <a:t>]. The </a:t>
                </a:r>
                <a:r>
                  <a:rPr lang="en-US" altLang="zh-CN" sz="2800" dirty="0"/>
                  <a:t>mass of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mr-IN" altLang="zh-CN" sz="2800" i="1">
                            <a:latin typeface="Cambria Math" panose="02040503050406030204" pitchFamily="18" charset="0"/>
                          </a:rPr>
                        </m:ctrlPr>
                      </m:sPrePr>
                      <m:sub/>
                      <m:sup>
                        <m:r>
                          <a:rPr lang="en-US" altLang="zh-CN" sz="2800" i="1">
                            <a:latin typeface="Cambria Math" charset="0"/>
                          </a:rPr>
                          <m:t>26</m:t>
                        </m:r>
                      </m:sup>
                      <m:e>
                        <m:r>
                          <a:rPr lang="en-US" altLang="zh-CN" sz="2800" i="1">
                            <a:latin typeface="Cambria Math" charset="0"/>
                          </a:rPr>
                          <m:t>𝐴𝑙</m:t>
                        </m:r>
                      </m:e>
                    </m:sPre>
                  </m:oMath>
                </a14:m>
                <a:r>
                  <a:rPr lang="en-US" altLang="zh-CN" sz="2800" dirty="0" smtClean="0"/>
                  <a:t>  </a:t>
                </a:r>
                <a:r>
                  <a:rPr lang="en-US" altLang="zh-CN" sz="2800" dirty="0"/>
                  <a:t>maintained in steady state by a core-collapse supernova rate </a:t>
                </a:r>
                <a14:m>
                  <m:oMath xmlns:m="http://schemas.openxmlformats.org/officeDocument/2006/math">
                    <m:r>
                      <a:rPr lang="en-US" altLang="zh-CN" sz="2800" b="0" i="1" smtClean="0">
                        <a:latin typeface="Cambria Math" panose="02040503050406030204" pitchFamily="18" charset="0"/>
                      </a:rPr>
                      <m:t>𝜈</m:t>
                    </m:r>
                  </m:oMath>
                </a14:m>
                <a:r>
                  <a:rPr lang="en-US" altLang="zh-CN" sz="2800" dirty="0" smtClean="0"/>
                  <a:t> via:</a:t>
                </a:r>
              </a:p>
              <a:p>
                <a:r>
                  <a:rPr lang="en-US" altLang="zh-CN" sz="2800" dirty="0" smtClean="0">
                    <a:solidFill>
                      <a:srgbClr val="FF0000"/>
                    </a:solidFill>
                  </a:rPr>
                  <a:t>                                                                     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sz="2800" b="0" i="0" smtClean="0">
                        <a:latin typeface="Cambria Math" panose="02040503050406030204" pitchFamily="18" charset="0"/>
                      </a:rPr>
                      <m:t>M</m:t>
                    </m:r>
                    <m:r>
                      <a:rPr lang="en-US" altLang="zh-CN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2800" b="0" i="1" smtClean="0"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altLang="zh-CN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altLang="zh-CN" sz="2800" b="0" i="1" smtClean="0">
                        <a:latin typeface="Cambria Math" panose="02040503050406030204" pitchFamily="18" charset="0"/>
                      </a:rPr>
                      <m:t>𝜏</m:t>
                    </m:r>
                    <m:r>
                      <a:rPr lang="en-US" altLang="zh-CN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altLang="zh-CN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𝑌</m:t>
                    </m:r>
                    <m:r>
                      <a:rPr lang="en-US" altLang="zh-CN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,</m:t>
                    </m:r>
                  </m:oMath>
                </a14:m>
                <a:endParaRPr lang="el-GR" altLang="zh-CN" sz="2800" dirty="0">
                  <a:solidFill>
                    <a:srgbClr val="FF0000"/>
                  </a:solidFill>
                </a:endParaRPr>
              </a:p>
              <a:p>
                <a:r>
                  <a:rPr lang="en-US" altLang="zh-CN" sz="2800" dirty="0" smtClean="0"/>
                  <a:t>where </a:t>
                </a:r>
                <a:r>
                  <a:rPr lang="en-US" altLang="zh-CN" sz="2800" dirty="0"/>
                  <a:t>the rate </a:t>
                </a:r>
                <a14:m>
                  <m:oMath xmlns:m="http://schemas.openxmlformats.org/officeDocument/2006/math">
                    <m:r>
                      <a:rPr lang="en-US" altLang="zh-CN" sz="2800" b="0" i="1" smtClean="0">
                        <a:latin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US" altLang="zh-CN" sz="2800" dirty="0" smtClean="0"/>
                  <a:t> </a:t>
                </a:r>
                <a:r>
                  <a:rPr lang="en-US" altLang="zh-CN" sz="2800" dirty="0"/>
                  <a:t>is measured in SN number per century, </a:t>
                </a:r>
                <a14:m>
                  <m:oMath xmlns:m="http://schemas.openxmlformats.org/officeDocument/2006/math">
                    <m:r>
                      <a:rPr lang="en-US" altLang="zh-CN" sz="2800" b="0" i="1" smtClean="0">
                        <a:latin typeface="Cambria Math" panose="02040503050406030204" pitchFamily="18" charset="0"/>
                      </a:rPr>
                      <m:t>𝜏</m:t>
                    </m:r>
                  </m:oMath>
                </a14:m>
                <a:r>
                  <a:rPr lang="en-US" altLang="zh-CN" sz="2800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altLang="zh-CN" sz="2800" dirty="0"/>
                  <a:t>is the mean life of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mr-IN" altLang="zh-CN" sz="2800" i="1">
                            <a:latin typeface="Cambria Math" panose="02040503050406030204" pitchFamily="18" charset="0"/>
                          </a:rPr>
                        </m:ctrlPr>
                      </m:sPrePr>
                      <m:sub/>
                      <m:sup>
                        <m:r>
                          <a:rPr lang="en-US" altLang="zh-CN" sz="2800" i="1">
                            <a:latin typeface="Cambria Math" charset="0"/>
                          </a:rPr>
                          <m:t>26</m:t>
                        </m:r>
                      </m:sup>
                      <m:e>
                        <m:r>
                          <a:rPr lang="en-US" altLang="zh-CN" sz="2800" i="1">
                            <a:latin typeface="Cambria Math" charset="0"/>
                          </a:rPr>
                          <m:t>𝐴𝑙</m:t>
                        </m:r>
                      </m:e>
                    </m:sPre>
                  </m:oMath>
                </a14:m>
                <a:r>
                  <a:rPr lang="en-US" altLang="zh-CN" sz="2800" dirty="0" smtClean="0"/>
                  <a:t>, </a:t>
                </a:r>
                <a:r>
                  <a:rPr lang="en-US" altLang="zh-CN" sz="2800" dirty="0"/>
                  <a:t>and </a:t>
                </a:r>
                <a14:m>
                  <m:oMath xmlns:m="http://schemas.openxmlformats.org/officeDocument/2006/math">
                    <m:r>
                      <a:rPr lang="en-US" altLang="zh-CN" sz="2800" b="0" i="1" smtClean="0"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US" altLang="zh-CN" sz="2800" dirty="0" smtClean="0"/>
                  <a:t> </a:t>
                </a:r>
                <a:r>
                  <a:rPr lang="en-US" altLang="zh-CN" sz="2800" dirty="0"/>
                  <a:t>is </a:t>
                </a:r>
                <a:r>
                  <a:rPr lang="en-US" altLang="zh-CN" sz="2800" dirty="0" err="1"/>
                  <a:t>Nucleosynthesis</a:t>
                </a:r>
                <a:r>
                  <a:rPr lang="en-US" altLang="zh-CN" sz="2800" dirty="0"/>
                  <a:t> Yields. In the </a:t>
                </a:r>
                <a:r>
                  <a:rPr lang="en-US" altLang="zh-CN" sz="2800" dirty="0" smtClean="0"/>
                  <a:t>method </a:t>
                </a:r>
                <a:r>
                  <a:rPr lang="en-US" altLang="zh-CN" sz="2800" dirty="0"/>
                  <a:t>from </a:t>
                </a:r>
                <a:r>
                  <a:rPr lang="en-US" altLang="zh-CN" sz="2800" dirty="0" smtClean="0"/>
                  <a:t>[</a:t>
                </a:r>
                <a:r>
                  <a:rPr lang="en-US" altLang="zh-CN" sz="2800" dirty="0"/>
                  <a:t>9</a:t>
                </a:r>
                <a:r>
                  <a:rPr lang="en-US" altLang="zh-CN" sz="2800" dirty="0" smtClean="0"/>
                  <a:t>], </a:t>
                </a:r>
                <a:r>
                  <a:rPr lang="en-US" altLang="zh-CN" sz="2800" dirty="0"/>
                  <a:t>Yields are moderated by the steep initial mass function (IMF), in the relevant mass range </a:t>
                </a:r>
                <a14:m>
                  <m:oMath xmlns:m="http://schemas.openxmlformats.org/officeDocument/2006/math">
                    <m:r>
                      <a:rPr lang="en-US" altLang="zh-CN" sz="2800" b="0" i="0" smtClean="0">
                        <a:latin typeface="Cambria Math" panose="02040503050406030204" pitchFamily="18" charset="0"/>
                      </a:rPr>
                      <m:t>10</m:t>
                    </m:r>
                    <m:r>
                      <a:rPr lang="en-US" altLang="zh-CN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US" altLang="zh-CN" sz="2800" b="0" i="0" smtClean="0">
                        <a:latin typeface="Cambria Math" panose="02040503050406030204" pitchFamily="18" charset="0"/>
                      </a:rPr>
                      <m:t>100 </m:t>
                    </m:r>
                    <m:sSub>
                      <m:sSubPr>
                        <m:ctrlPr>
                          <a:rPr lang="en-US" altLang="zh-CN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8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zh-CN" sz="2800" i="1">
                            <a:latin typeface="Cambria Math" panose="02040503050406030204" pitchFamily="18" charset="0"/>
                          </a:rPr>
                          <m:t>⨀</m:t>
                        </m:r>
                      </m:sub>
                    </m:sSub>
                    <m:r>
                      <a:rPr lang="en-US" altLang="zh-CN" sz="2800" b="0" i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sz="2800" b="0" i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altLang="zh-CN" sz="2800" dirty="0" smtClean="0">
                    <a:solidFill>
                      <a:srgbClr val="FF0000"/>
                    </a:solidFill>
                  </a:rPr>
                  <a:t> </a:t>
                </a:r>
                <a:endParaRPr lang="en-US" altLang="zh-CN" sz="2800" dirty="0">
                  <a:solidFill>
                    <a:srgbClr val="FF0000"/>
                  </a:solidFill>
                </a:endParaRPr>
              </a:p>
              <a:p>
                <a:endParaRPr lang="en-US" altLang="zh-CN" sz="2800" dirty="0"/>
              </a:p>
            </p:txBody>
          </p:sp>
        </mc:Choice>
        <mc:Fallback xmlns="">
          <p:sp>
            <p:nvSpPr>
              <p:cNvPr id="78" name="文本框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31705" y="19756584"/>
                <a:ext cx="13775945" cy="5833713"/>
              </a:xfrm>
              <a:prstGeom prst="rect">
                <a:avLst/>
              </a:prstGeom>
              <a:blipFill rotWithShape="0">
                <a:blip r:embed="rId9"/>
                <a:stretch>
                  <a:fillRect l="-885" t="-418" r="-141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4" name="图片 3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28688" y="28014733"/>
            <a:ext cx="5349007" cy="2761048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7848502" y="15500422"/>
            <a:ext cx="8999579" cy="327769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5" name="文本框 34"/>
              <p:cNvSpPr txBox="1"/>
              <p:nvPr/>
            </p:nvSpPr>
            <p:spPr>
              <a:xfrm>
                <a:off x="10991701" y="28199943"/>
                <a:ext cx="11356589" cy="26888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800" dirty="0"/>
                  <a:t>c</a:t>
                </a:r>
                <a:r>
                  <a:rPr lang="en-US" altLang="zh-CN" sz="2800" dirty="0" smtClean="0"/>
                  <a:t>ombined </a:t>
                </a:r>
                <a:r>
                  <a:rPr lang="en-US" altLang="zh-CN" sz="2800" dirty="0"/>
                  <a:t>likelihood function to estimate supernova rate: </a:t>
                </a:r>
              </a:p>
              <a:p>
                <a:r>
                  <a:rPr lang="en-US" altLang="zh-CN" sz="2800" dirty="0">
                    <a:solidFill>
                      <a:srgbClr val="FF0000"/>
                    </a:solidFill>
                  </a:rPr>
                  <a:t>               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800" i="1">
                            <a:latin typeface="Cambria Math" panose="02040503050406030204" pitchFamily="18" charset="0"/>
                          </a:rPr>
                          <m:t>𝜒</m:t>
                        </m:r>
                      </m:e>
                      <m:sup>
                        <m:r>
                          <a:rPr lang="en-US" altLang="zh-CN" sz="2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d>
                      <m:dPr>
                        <m:ctrlPr>
                          <a:rPr lang="en-US" altLang="zh-CN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800" i="1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</m:d>
                    <m:r>
                      <a:rPr lang="en-US" altLang="zh-CN" sz="2800" i="1">
                        <a:latin typeface="Cambria Math" panose="02040503050406030204" pitchFamily="18" charset="0"/>
                      </a:rPr>
                      <m:t>=−2</m:t>
                    </m:r>
                    <m:func>
                      <m:funcPr>
                        <m:ctrlPr>
                          <a:rPr lang="en-US" altLang="zh-CN" sz="28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zh-CN" sz="280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d>
                          <m:dPr>
                            <m:ctrlPr>
                              <a:rPr lang="en-US" altLang="zh-CN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CN" sz="2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2800" i="1"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</m:e>
                              <m:sub>
                                <m:r>
                                  <a:rPr lang="en-US" altLang="zh-CN" sz="28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altLang="zh-CN" sz="2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2800" i="1"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</m:e>
                              <m:sub>
                                <m:r>
                                  <a:rPr lang="en-US" altLang="zh-CN" sz="28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altLang="zh-CN" sz="2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2800" i="1"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</m:e>
                              <m:sub>
                                <m:r>
                                  <a:rPr lang="en-US" altLang="zh-CN" sz="28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altLang="zh-CN" sz="2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2800" i="1"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</m:e>
                              <m:sub>
                                <m:r>
                                  <a:rPr lang="en-US" altLang="zh-CN" sz="2800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sub>
                            </m:sSub>
                          </m:e>
                        </m:d>
                      </m:e>
                    </m:func>
                    <m:r>
                      <a:rPr lang="en-US" altLang="zh-CN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</m:oMath>
                </a14:m>
                <a:endParaRPr lang="en-US" altLang="zh-CN" sz="2800" dirty="0"/>
              </a:p>
              <a:p>
                <a:r>
                  <a:rPr lang="en-US" altLang="zh-CN" sz="2800" dirty="0" smtClean="0"/>
                  <a:t>Fig. 1 </a:t>
                </a:r>
                <a:r>
                  <a:rPr lang="en-US" altLang="zh-CN" sz="2800" dirty="0"/>
                  <a:t>show the results </a:t>
                </a:r>
                <a:r>
                  <a:rPr lang="en-US" altLang="zh-CN" sz="2800" dirty="0" smtClean="0"/>
                  <a:t>of combined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l-GR" altLang="zh-CN" sz="2800" i="1"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n-US" altLang="zh-CN" sz="2800" i="1">
                            <a:latin typeface="Cambria Math" panose="02040503050406030204" pitchFamily="18" charset="0"/>
                          </a:rPr>
                          <m:t>𝜒</m:t>
                        </m:r>
                      </m:e>
                      <m:sup>
                        <m:r>
                          <a:rPr lang="en-US" altLang="zh-CN" sz="2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2800" dirty="0" smtClean="0"/>
                  <a:t> </a:t>
                </a:r>
                <a:r>
                  <a:rPr lang="en-US" altLang="zh-CN" sz="2800" dirty="0"/>
                  <a:t>calculation of </a:t>
                </a:r>
                <a:r>
                  <a:rPr lang="en-US" altLang="zh-CN" sz="2800" dirty="0" smtClean="0"/>
                  <a:t>four different </a:t>
                </a:r>
                <a:r>
                  <a:rPr lang="en-US" altLang="zh-CN" sz="2800" dirty="0"/>
                  <a:t>methods, and the </a:t>
                </a:r>
                <a:r>
                  <a:rPr lang="en-US" altLang="zh-CN" sz="2800" dirty="0" smtClean="0"/>
                  <a:t>estimation is </a:t>
                </a:r>
                <a:r>
                  <a:rPr lang="en-US" altLang="zh-CN" sz="2800" dirty="0"/>
                  <a:t>painted on the black </a:t>
                </a:r>
                <a:r>
                  <a:rPr lang="en-US" altLang="zh-CN" sz="2800" dirty="0" smtClean="0"/>
                  <a:t>line. After </a:t>
                </a:r>
                <a:r>
                  <a:rPr lang="en-US" altLang="zh-CN" sz="2800" dirty="0"/>
                  <a:t>combination, we estimate that the frequency of core </a:t>
                </a:r>
                <a:r>
                  <a:rPr lang="en-US" altLang="zh-CN" sz="2800" dirty="0" smtClean="0"/>
                  <a:t>collapse </a:t>
                </a:r>
                <a:r>
                  <a:rPr lang="en-US" altLang="zh-CN" sz="2800" dirty="0"/>
                  <a:t>supernovae is </a:t>
                </a:r>
                <a14:m>
                  <m:oMath xmlns:m="http://schemas.openxmlformats.org/officeDocument/2006/math">
                    <m:r>
                      <a:rPr lang="en-US" altLang="zh-CN" sz="2800" i="1"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altLang="zh-CN" sz="2800" b="0" i="1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altLang="zh-CN" sz="28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2800" b="0" i="1" smtClean="0">
                            <a:latin typeface="Cambria Math" panose="02040503050406030204" pitchFamily="18" charset="0"/>
                          </a:rPr>
                          <m:t>1.98</m:t>
                        </m:r>
                      </m:e>
                      <m:sub>
                        <m:r>
                          <a:rPr lang="en-US" altLang="zh-CN" sz="2800" b="0" i="1" smtClean="0">
                            <a:latin typeface="Cambria Math" panose="02040503050406030204" pitchFamily="18" charset="0"/>
                          </a:rPr>
                          <m:t>−0.27</m:t>
                        </m:r>
                      </m:sub>
                      <m:sup>
                        <m:r>
                          <a:rPr lang="en-US" altLang="zh-CN" sz="2800" b="0" i="1" smtClean="0">
                            <a:latin typeface="Cambria Math" panose="02040503050406030204" pitchFamily="18" charset="0"/>
                          </a:rPr>
                          <m:t>+0.32</m:t>
                        </m:r>
                      </m:sup>
                    </m:sSubSup>
                  </m:oMath>
                </a14:m>
                <a:r>
                  <a:rPr lang="en-US" altLang="zh-CN" sz="2800" dirty="0" smtClean="0"/>
                  <a:t> events </a:t>
                </a:r>
                <a:r>
                  <a:rPr lang="en-US" altLang="zh-CN" sz="2800" dirty="0"/>
                  <a:t>per century. </a:t>
                </a:r>
              </a:p>
            </p:txBody>
          </p:sp>
        </mc:Choice>
        <mc:Fallback xmlns="">
          <p:sp>
            <p:nvSpPr>
              <p:cNvPr id="35" name="文本框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91701" y="28199943"/>
                <a:ext cx="11356589" cy="2688813"/>
              </a:xfrm>
              <a:prstGeom prst="rect">
                <a:avLst/>
              </a:prstGeom>
              <a:blipFill rotWithShape="0">
                <a:blip r:embed="rId12"/>
                <a:stretch>
                  <a:fillRect l="-1074" t="-2268" r="-322" b="-544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矩形 32"/>
          <p:cNvSpPr/>
          <p:nvPr/>
        </p:nvSpPr>
        <p:spPr>
          <a:xfrm>
            <a:off x="594427" y="33140181"/>
            <a:ext cx="14218669" cy="3367492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 sz="2800" dirty="0">
              <a:solidFill>
                <a:schemeClr val="tx1"/>
              </a:solidFill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594426" y="31731199"/>
            <a:ext cx="14251011" cy="91439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11000">
                <a:schemeClr val="accent1">
                  <a:lumMod val="0"/>
                  <a:lumOff val="100000"/>
                </a:schemeClr>
              </a:gs>
              <a:gs pos="67000">
                <a:schemeClr val="accent1">
                  <a:lumMod val="5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6600" dirty="0" smtClean="0"/>
              <a:t>Summary</a:t>
            </a:r>
            <a:endParaRPr lang="zh-CN" altLang="en-US" sz="6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7" name="文本框 36"/>
              <p:cNvSpPr txBox="1"/>
              <p:nvPr/>
            </p:nvSpPr>
            <p:spPr>
              <a:xfrm>
                <a:off x="23191669" y="30731789"/>
                <a:ext cx="6038418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/>
                  <a:t>FIG. </a:t>
                </a:r>
                <a:r>
                  <a:rPr lang="en-US" altLang="zh-CN" sz="2000" dirty="0" smtClean="0"/>
                  <a:t>1: </a:t>
                </a:r>
                <a:r>
                  <a:rPr lang="en-US" altLang="zh-CN" sz="2000" dirty="0"/>
                  <a:t>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l-GR" altLang="zh-CN" sz="2000" i="1"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n-US" altLang="zh-CN" sz="2000" i="1">
                            <a:latin typeface="Cambria Math" panose="02040503050406030204" pitchFamily="18" charset="0"/>
                          </a:rPr>
                          <m:t>𝜒</m:t>
                        </m:r>
                      </m:e>
                      <m:sup>
                        <m:r>
                          <a:rPr lang="en-US" altLang="zh-CN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2000" dirty="0" smtClean="0"/>
                  <a:t> distribution </a:t>
                </a:r>
                <a:r>
                  <a:rPr lang="en-US" altLang="zh-CN" sz="2000" dirty="0"/>
                  <a:t>of Milky Way Core-collapse SN rate </a:t>
                </a:r>
                <a:r>
                  <a:rPr lang="en-US" altLang="zh-CN" sz="2000" dirty="0" smtClean="0"/>
                  <a:t>of four </a:t>
                </a:r>
                <a:r>
                  <a:rPr lang="en-US" altLang="zh-CN" sz="2000" dirty="0"/>
                  <a:t>different </a:t>
                </a:r>
                <a:r>
                  <a:rPr lang="en-US" altLang="zh-CN" sz="2000" dirty="0" smtClean="0"/>
                  <a:t>methods.</a:t>
                </a:r>
                <a:endParaRPr lang="en-US" altLang="zh-CN" sz="2000" dirty="0"/>
              </a:p>
            </p:txBody>
          </p:sp>
        </mc:Choice>
        <mc:Fallback>
          <p:sp>
            <p:nvSpPr>
              <p:cNvPr id="37" name="文本框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91669" y="30731789"/>
                <a:ext cx="6038418" cy="707886"/>
              </a:xfrm>
              <a:prstGeom prst="rect">
                <a:avLst/>
              </a:prstGeom>
              <a:blipFill rotWithShape="0">
                <a:blip r:embed="rId13"/>
                <a:stretch>
                  <a:fillRect l="-1009" t="-4310" b="-1465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文本框 37"/>
          <p:cNvSpPr txBox="1"/>
          <p:nvPr/>
        </p:nvSpPr>
        <p:spPr>
          <a:xfrm>
            <a:off x="992607" y="38313215"/>
            <a:ext cx="1382048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   This </a:t>
            </a:r>
            <a:r>
              <a:rPr lang="en-US" altLang="zh-CN" sz="2800" dirty="0"/>
              <a:t>work was in part by the National Natural Science Foundation of China under Grant</a:t>
            </a:r>
            <a:br>
              <a:rPr lang="en-US" altLang="zh-CN" sz="2800" dirty="0"/>
            </a:br>
            <a:r>
              <a:rPr lang="en-US" altLang="zh-CN" sz="2800" dirty="0"/>
              <a:t>Nos. 11135009 and 11305193, by the Strategic Priority Research Program of the Chinese</a:t>
            </a:r>
            <a:br>
              <a:rPr lang="en-US" altLang="zh-CN" sz="2800" dirty="0"/>
            </a:br>
            <a:r>
              <a:rPr lang="en-US" altLang="zh-CN" sz="2800" dirty="0"/>
              <a:t>Academy of Sciences under Grant No. XDA10010100, by the National Recruitment Program</a:t>
            </a:r>
            <a:br>
              <a:rPr lang="en-US" altLang="zh-CN" sz="2800" dirty="0"/>
            </a:br>
            <a:r>
              <a:rPr lang="en-US" altLang="zh-CN" sz="2800" dirty="0"/>
              <a:t>for Young Professionals and the CAS Center for Excellence in Particle Physics (CCEPP). </a:t>
            </a:r>
            <a:br>
              <a:rPr lang="en-US" altLang="zh-CN" sz="2800" dirty="0"/>
            </a:br>
            <a:endParaRPr lang="en-US" altLang="zh-CN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9" name="文本框 38"/>
              <p:cNvSpPr txBox="1"/>
              <p:nvPr/>
            </p:nvSpPr>
            <p:spPr>
              <a:xfrm>
                <a:off x="960640" y="33484645"/>
                <a:ext cx="13680287" cy="27242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800" dirty="0" smtClean="0"/>
                  <a:t>    This </a:t>
                </a:r>
                <a:r>
                  <a:rPr lang="en-US" altLang="zh-CN" sz="2800" dirty="0"/>
                  <a:t>work investigates the method of estimating the generation rate </a:t>
                </a:r>
                <a:r>
                  <a:rPr lang="en-US" altLang="zh-CN" sz="2800" dirty="0" smtClean="0"/>
                  <a:t>of </a:t>
                </a:r>
                <a:r>
                  <a:rPr lang="en-US" altLang="zh-CN" sz="2800" dirty="0"/>
                  <a:t>collapse supernovae. Four methods are selected for merging analysis to get a more accurate </a:t>
                </a:r>
                <a:r>
                  <a:rPr lang="en-US" altLang="zh-CN" sz="2800" dirty="0" smtClean="0"/>
                  <a:t>estimate, including </a:t>
                </a:r>
                <a:r>
                  <a:rPr lang="en-US" altLang="zh-CN" sz="2800" dirty="0"/>
                  <a:t>supernova neutrinos detection, observations of extragalactic galaxies supernova, historical supernova records, measuring the </a:t>
                </a:r>
                <a:r>
                  <a:rPr lang="en-US" altLang="zh-CN" sz="2800" dirty="0" smtClean="0"/>
                  <a:t>mass of galactic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mr-IN" altLang="zh-CN" sz="2800" i="1">
                            <a:latin typeface="Cambria Math" panose="02040503050406030204" pitchFamily="18" charset="0"/>
                          </a:rPr>
                        </m:ctrlPr>
                      </m:sPrePr>
                      <m:sub/>
                      <m:sup>
                        <m:r>
                          <a:rPr lang="en-US" altLang="zh-CN" sz="2800" i="1">
                            <a:latin typeface="Cambria Math" charset="0"/>
                          </a:rPr>
                          <m:t>26</m:t>
                        </m:r>
                      </m:sup>
                      <m:e>
                        <m:r>
                          <a:rPr lang="en-US" altLang="zh-CN" sz="2800" i="1">
                            <a:latin typeface="Cambria Math" charset="0"/>
                          </a:rPr>
                          <m:t>𝐴𝑙</m:t>
                        </m:r>
                      </m:e>
                    </m:sPre>
                  </m:oMath>
                </a14:m>
                <a:r>
                  <a:rPr lang="en-US" altLang="zh-CN" sz="2800" dirty="0"/>
                  <a:t>. It is estimated that the galaxy will have a</a:t>
                </a:r>
                <a:r>
                  <a:rPr lang="en-US" altLang="zh-CN" sz="2800" dirty="0" smtClean="0"/>
                  <a:t> </a:t>
                </a:r>
                <a:r>
                  <a:rPr lang="en-US" altLang="zh-CN" sz="2800" dirty="0"/>
                  <a:t>collapse supernova </a:t>
                </a:r>
                <a:r>
                  <a:rPr lang="en-US" altLang="zh-CN" sz="2800" dirty="0" smtClean="0"/>
                  <a:t>about every </a:t>
                </a:r>
                <a:r>
                  <a:rPr lang="en-US" altLang="zh-CN" sz="2800" dirty="0"/>
                  <a:t>fifty years, which means we have a great chance to detect supernova neutrinos </a:t>
                </a:r>
                <a:r>
                  <a:rPr lang="en-US" altLang="zh-CN" sz="2800"/>
                  <a:t>again</a:t>
                </a:r>
                <a:r>
                  <a:rPr lang="en-US" altLang="zh-CN" sz="2800" smtClean="0"/>
                  <a:t>.</a:t>
                </a:r>
                <a:endParaRPr lang="en-US" altLang="zh-CN" sz="2800" dirty="0"/>
              </a:p>
            </p:txBody>
          </p:sp>
        </mc:Choice>
        <mc:Fallback>
          <p:sp>
            <p:nvSpPr>
              <p:cNvPr id="39" name="文本框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0640" y="33484645"/>
                <a:ext cx="13680287" cy="2724272"/>
              </a:xfrm>
              <a:prstGeom prst="rect">
                <a:avLst/>
              </a:prstGeom>
              <a:blipFill rotWithShape="0">
                <a:blip r:embed="rId14"/>
                <a:stretch>
                  <a:fillRect l="-936" t="-2237" r="-2139" b="-536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5698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9437</TotalTime>
  <Words>703</Words>
  <Application>Microsoft Office PowerPoint</Application>
  <PresentationFormat>自定义</PresentationFormat>
  <Paragraphs>51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Mangal</vt:lpstr>
      <vt:lpstr>宋体</vt:lpstr>
      <vt:lpstr>Arial</vt:lpstr>
      <vt:lpstr>Calibri</vt:lpstr>
      <vt:lpstr>Calibri Light</vt:lpstr>
      <vt:lpstr>Cambria Math</vt:lpstr>
      <vt:lpstr>Office 主题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wzg</dc:creator>
  <cp:lastModifiedBy>张岩</cp:lastModifiedBy>
  <cp:revision>519</cp:revision>
  <dcterms:created xsi:type="dcterms:W3CDTF">2017-10-26T02:56:57Z</dcterms:created>
  <dcterms:modified xsi:type="dcterms:W3CDTF">2018-05-16T07:58:12Z</dcterms:modified>
</cp:coreProperties>
</file>