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zh-CN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801" autoAdjust="0"/>
  </p:normalViewPr>
  <p:slideViewPr>
    <p:cSldViewPr snapToGrid="0">
      <p:cViewPr>
        <p:scale>
          <a:sx n="50" d="100"/>
          <a:sy n="50" d="100"/>
        </p:scale>
        <p:origin x="654" y="-8574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BA598-E3FD-4A7A-9C9D-643EC6E5A35E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0EF5D-536E-472D-99E0-75C8E2BC2D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8175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0EF5D-536E-472D-99E0-75C8E2BC2D0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13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784402" y="7005156"/>
            <a:ext cx="22706410" cy="149020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37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10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3801576" y="14228288"/>
            <a:ext cx="16209854" cy="22639425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68076" y="14228288"/>
            <a:ext cx="48255062" cy="22639425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14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66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65653" y="10671222"/>
            <a:ext cx="26112371" cy="1780517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065653" y="28644839"/>
            <a:ext cx="26112371" cy="936332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52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68075" y="71121626"/>
            <a:ext cx="32230487" cy="1695009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777003" y="71121626"/>
            <a:ext cx="32234428" cy="1695009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64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85364" y="2278907"/>
            <a:ext cx="26112371" cy="827341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085365" y="10492870"/>
            <a:ext cx="12807833" cy="51423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085365" y="15635264"/>
            <a:ext cx="12807833" cy="229971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26827" y="10492870"/>
            <a:ext cx="12870909" cy="514239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26827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79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98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70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732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85366" y="2853584"/>
            <a:ext cx="9764543" cy="998754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2870909" y="6162952"/>
            <a:ext cx="15326827" cy="304184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85366" y="12841129"/>
            <a:ext cx="9764543" cy="237897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411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081421" y="2278907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081421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C4DBA-23C8-4F25-9A9B-FE444AE67008}" type="datetimeFigureOut">
              <a:rPr lang="zh-CN" altLang="en-US" smtClean="0"/>
              <a:t>2018/5/16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028665" y="39672750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381869" y="39672750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96D63-36EF-475A-8FC6-05F1450AE8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86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4.png"/><Relationship Id="rId4" Type="http://schemas.openxmlformats.org/officeDocument/2006/relationships/image" Target="../media/image1.jpe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7000">
              <a:schemeClr val="accent1">
                <a:lumMod val="0"/>
                <a:lumOff val="100000"/>
              </a:schemeClr>
            </a:gs>
            <a:gs pos="67000">
              <a:schemeClr val="accent1">
                <a:lumMod val="5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61974" y="266701"/>
            <a:ext cx="29196948" cy="483691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1092200" dist="50800" dir="5400000" algn="ctr" rotWithShape="0">
              <a:srgbClr val="000000">
                <a:alpha val="43137"/>
              </a:srgb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165606" y="288921"/>
            <a:ext cx="16263082" cy="175432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</a:rPr>
              <a:t>Galactic core-collapse supernova burst rate from </a:t>
            </a:r>
            <a:r>
              <a:rPr lang="en-US" altLang="zh-CN" sz="5400" dirty="0" smtClean="0">
                <a:solidFill>
                  <a:schemeClr val="bg1"/>
                </a:solidFill>
              </a:rPr>
              <a:t>different estimation </a:t>
            </a:r>
            <a:r>
              <a:rPr lang="en-US" altLang="zh-CN" sz="5400" dirty="0">
                <a:solidFill>
                  <a:schemeClr val="bg1"/>
                </a:solidFill>
              </a:rPr>
              <a:t>methods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992608" y="3240868"/>
                <a:ext cx="28162749" cy="1862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 smtClean="0">
                    <a:solidFill>
                      <a:schemeClr val="bg1"/>
                    </a:solidFill>
                  </a:rPr>
                  <a:t>Supernova neutrino is one of the focal points in the field of neutrino research in recent years, many experiments 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hope to detect neutrino burst once again caused by core-collapse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supernova (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i.e.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type </a:t>
                </a:r>
                <a:r>
                  <a:rPr lang="en-US" altLang="zh-CN" sz="2800" dirty="0" err="1" smtClean="0">
                    <a:solidFill>
                      <a:schemeClr val="bg1"/>
                    </a:solidFill>
                  </a:rPr>
                  <a:t>Ib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/c 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and type II). Many methods have been applied to estimate galactic core-collapse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supernova rate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, this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work discusses 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four kinds of reliable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methods: 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detection of supernova neutrinos,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SN statistics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, historical galactic SN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and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mr-IN" altLang="zh-CN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zh-CN" sz="2800" i="1">
                            <a:solidFill>
                              <a:schemeClr val="bg1"/>
                            </a:solidFill>
                            <a:latin typeface="Cambria Math" charset="0"/>
                          </a:rPr>
                          <m:t>26</m:t>
                        </m:r>
                      </m:sup>
                      <m:e>
                        <m:r>
                          <a:rPr lang="en-US" altLang="zh-CN" sz="2800" i="1">
                            <a:solidFill>
                              <a:schemeClr val="bg1"/>
                            </a:solidFill>
                            <a:latin typeface="Cambria Math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en-US" altLang="zh-CN" sz="2800" dirty="0" smtClean="0">
                    <a:solidFill>
                      <a:schemeClr val="bg1"/>
                    </a:solidFill>
                  </a:rPr>
                  <a:t> gamma 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rays detection methods. Combination of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four different 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calculating methods we estimate that the frequency of core-collapse supernovae to be </a:t>
                </a:r>
                <a:r>
                  <a:rPr lang="en-US" altLang="zh-CN" sz="2800" dirty="0" smtClean="0">
                    <a:solidFill>
                      <a:schemeClr val="bg1"/>
                    </a:solidFill>
                  </a:rPr>
                  <a:t>1.98 events </a:t>
                </a:r>
                <a:r>
                  <a:rPr lang="en-US" altLang="zh-CN" sz="2800" dirty="0">
                    <a:solidFill>
                      <a:schemeClr val="bg1"/>
                    </a:solidFill>
                  </a:rPr>
                  <a:t>per century.</a:t>
                </a:r>
                <a:endParaRPr lang="en-US" altLang="zh-CN" sz="2800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608" y="3240868"/>
                <a:ext cx="28162749" cy="1862498"/>
              </a:xfrm>
              <a:prstGeom prst="rect">
                <a:avLst/>
              </a:prstGeom>
              <a:blipFill rotWithShape="0">
                <a:blip r:embed="rId3"/>
                <a:stretch>
                  <a:fillRect l="-455" t="-3279" r="-433" b="-85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9" y="0"/>
            <a:ext cx="3942641" cy="265471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  <a:softEdge rad="8001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556837" y="6439609"/>
            <a:ext cx="29202084" cy="2055525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61974" y="5299762"/>
            <a:ext cx="29196948" cy="87400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5000">
                <a:schemeClr val="accent1">
                  <a:lumMod val="0"/>
                  <a:lumOff val="100000"/>
                </a:schemeClr>
              </a:gs>
              <a:gs pos="68000">
                <a:schemeClr val="accent1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6600" dirty="0" smtClean="0"/>
              <a:t> </a:t>
            </a:r>
            <a:r>
              <a:rPr lang="en-US" altLang="zh-CN" sz="6600" dirty="0"/>
              <a:t>I</a:t>
            </a:r>
            <a:r>
              <a:rPr lang="en-US" altLang="zh-CN" sz="6600" dirty="0" smtClean="0"/>
              <a:t>ntroduction</a:t>
            </a:r>
            <a:endParaRPr lang="zh-CN" altLang="en-US" sz="6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992608" y="6637986"/>
                <a:ext cx="27903949" cy="143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 smtClean="0"/>
                  <a:t>     Different </a:t>
                </a:r>
                <a:r>
                  <a:rPr lang="en-US" altLang="zh-CN" sz="2800" dirty="0"/>
                  <a:t>methods have been used to estimate the core-collapse supernova rate in </a:t>
                </a:r>
                <a:r>
                  <a:rPr lang="en-US" altLang="zh-CN" sz="2800" dirty="0" smtClean="0"/>
                  <a:t>the Galaxy</a:t>
                </a:r>
                <a:r>
                  <a:rPr lang="en-US" altLang="zh-CN" sz="2800" dirty="0"/>
                  <a:t>. For example, supernova neutrinos detection, observations of extragalactic </a:t>
                </a:r>
                <a:r>
                  <a:rPr lang="en-US" altLang="zh-CN" sz="2800" dirty="0" smtClean="0"/>
                  <a:t>galaxies supernova</a:t>
                </a:r>
                <a:r>
                  <a:rPr lang="en-US" altLang="zh-CN" sz="2800" dirty="0"/>
                  <a:t>, historical supernova records, measuring the mass of </a:t>
                </a:r>
                <a:r>
                  <a:rPr lang="en-US" altLang="zh-CN" sz="2800" dirty="0" smtClean="0"/>
                  <a:t>galactic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mr-IN" altLang="zh-CN" sz="2800" i="1" smtClean="0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zh-CN" sz="2800" b="0" i="1" smtClean="0">
                            <a:latin typeface="Cambria Math" charset="0"/>
                          </a:rPr>
                          <m:t>26</m:t>
                        </m:r>
                      </m:sup>
                      <m:e>
                        <m:r>
                          <a:rPr lang="en-US" altLang="zh-CN" sz="2800" b="0" i="1" smtClean="0">
                            <a:latin typeface="Cambria Math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en-US" altLang="zh-CN" sz="2800" dirty="0" smtClean="0"/>
                  <a:t>, </a:t>
                </a:r>
                <a:r>
                  <a:rPr lang="en-US" altLang="zh-CN" sz="2800" dirty="0"/>
                  <a:t>Pulsars, </a:t>
                </a:r>
                <a:r>
                  <a:rPr lang="en-US" altLang="zh-CN" sz="2800" dirty="0" smtClean="0"/>
                  <a:t>supernova </a:t>
                </a:r>
                <a:r>
                  <a:rPr lang="en-US" altLang="zh-CN" sz="2800" dirty="0"/>
                  <a:t>remnants, etc. In comparison with the other methods, the previous four </a:t>
                </a:r>
                <a:r>
                  <a:rPr lang="en-US" altLang="zh-CN" sz="2800" dirty="0" smtClean="0"/>
                  <a:t>methods have </a:t>
                </a:r>
                <a:r>
                  <a:rPr lang="en-US" altLang="zh-CN" sz="2800" dirty="0"/>
                  <a:t>more reliable data support. This </a:t>
                </a:r>
                <a:r>
                  <a:rPr lang="en-US" altLang="zh-CN" sz="2800" dirty="0" smtClean="0"/>
                  <a:t>work </a:t>
                </a:r>
                <a:r>
                  <a:rPr lang="en-US" altLang="zh-CN" sz="2800" dirty="0"/>
                  <a:t>selects four most reliable methods to introduce the galactic core-collapse supernova rate </a:t>
                </a:r>
                <a:r>
                  <a:rPr lang="en-US" altLang="zh-CN" sz="2800" dirty="0" smtClean="0"/>
                  <a:t>estimation and combines </a:t>
                </a:r>
                <a:r>
                  <a:rPr lang="en-US" altLang="zh-CN" sz="2800" dirty="0"/>
                  <a:t>these methods </a:t>
                </a:r>
                <a:r>
                  <a:rPr lang="en-US" altLang="zh-CN" sz="2800" dirty="0" smtClean="0"/>
                  <a:t>to </a:t>
                </a:r>
                <a:r>
                  <a:rPr lang="en-US" altLang="zh-CN" sz="2800" dirty="0"/>
                  <a:t>obtain </a:t>
                </a:r>
                <a:r>
                  <a:rPr lang="en-US" altLang="zh-CN" sz="2800" dirty="0" smtClean="0"/>
                  <a:t>more accurate </a:t>
                </a:r>
                <a:r>
                  <a:rPr lang="en-US" altLang="zh-CN" sz="2800" dirty="0"/>
                  <a:t>estimation. 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608" y="6637986"/>
                <a:ext cx="27903949" cy="1431610"/>
              </a:xfrm>
              <a:prstGeom prst="rect">
                <a:avLst/>
              </a:prstGeom>
              <a:blipFill rotWithShape="0">
                <a:blip r:embed="rId5"/>
                <a:stretch>
                  <a:fillRect l="-459" t="-4255" r="-284" b="-110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矩形 29"/>
          <p:cNvSpPr/>
          <p:nvPr/>
        </p:nvSpPr>
        <p:spPr>
          <a:xfrm>
            <a:off x="556836" y="9947522"/>
            <a:ext cx="29202085" cy="1655391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682255" y="8687732"/>
            <a:ext cx="29076666" cy="986136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4000">
                <a:schemeClr val="accent1">
                  <a:lumMod val="0"/>
                  <a:lumOff val="100000"/>
                </a:schemeClr>
              </a:gs>
              <a:gs pos="66000">
                <a:schemeClr val="accent1">
                  <a:lumMod val="50000"/>
                </a:schemeClr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6600" dirty="0" smtClean="0"/>
              <a:t>Four Estimation methods</a:t>
            </a:r>
            <a:endParaRPr lang="zh-CN" altLang="en-US" sz="6600" dirty="0"/>
          </a:p>
        </p:txBody>
      </p:sp>
      <p:sp>
        <p:nvSpPr>
          <p:cNvPr id="45" name="矩形 44"/>
          <p:cNvSpPr/>
          <p:nvPr/>
        </p:nvSpPr>
        <p:spPr>
          <a:xfrm>
            <a:off x="594428" y="27984471"/>
            <a:ext cx="29164494" cy="3449656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" name="矩形 45"/>
          <p:cNvSpPr/>
          <p:nvPr/>
        </p:nvSpPr>
        <p:spPr>
          <a:xfrm>
            <a:off x="536574" y="26701058"/>
            <a:ext cx="29222347" cy="986136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4000">
                <a:schemeClr val="accent1">
                  <a:lumMod val="0"/>
                  <a:lumOff val="100000"/>
                </a:schemeClr>
              </a:gs>
              <a:gs pos="66000">
                <a:schemeClr val="accent1">
                  <a:lumMod val="50000"/>
                </a:schemeClr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6600" dirty="0" smtClean="0"/>
              <a:t>Numerical result</a:t>
            </a:r>
            <a:endParaRPr lang="zh-CN" altLang="en-US" sz="6600" dirty="0"/>
          </a:p>
        </p:txBody>
      </p:sp>
      <p:sp>
        <p:nvSpPr>
          <p:cNvPr id="47" name="文本框 46"/>
          <p:cNvSpPr txBox="1"/>
          <p:nvPr/>
        </p:nvSpPr>
        <p:spPr>
          <a:xfrm>
            <a:off x="865678" y="28259317"/>
            <a:ext cx="97866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    In </a:t>
            </a:r>
            <a:r>
              <a:rPr lang="en-US" altLang="zh-CN" sz="2800" dirty="0"/>
              <a:t>order to </a:t>
            </a:r>
            <a:r>
              <a:rPr lang="en-US" altLang="zh-CN" sz="2800" dirty="0" smtClean="0"/>
              <a:t>merge these </a:t>
            </a:r>
            <a:r>
              <a:rPr lang="en-US" altLang="zh-CN" sz="2800" dirty="0"/>
              <a:t>several methods, a basic assumption is that the supernova </a:t>
            </a:r>
            <a:r>
              <a:rPr lang="en-US" altLang="zh-CN" sz="2800" dirty="0" smtClean="0"/>
              <a:t>explosion followed </a:t>
            </a:r>
            <a:r>
              <a:rPr lang="en-US" altLang="zh-CN" sz="2800" dirty="0"/>
              <a:t>a Poisson distribution in a period of time, so we can establish the likelihood </a:t>
            </a:r>
            <a:r>
              <a:rPr lang="en-US" altLang="zh-CN" sz="2800" dirty="0" smtClean="0"/>
              <a:t>function corresponding </a:t>
            </a:r>
            <a:r>
              <a:rPr lang="en-US" altLang="zh-CN" sz="2800" dirty="0"/>
              <a:t>to the Poisson distribution for different observation methods. 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</a:t>
            </a:r>
            <a:r>
              <a:rPr lang="en-US" altLang="zh-CN" sz="2800" dirty="0"/>
              <a:t>Summarize the above four likelihood functions, we obtain </a:t>
            </a:r>
            <a:r>
              <a:rPr lang="en-US" altLang="zh-CN" sz="2800" dirty="0" smtClean="0"/>
              <a:t>the</a:t>
            </a:r>
            <a:endParaRPr lang="en-US" altLang="zh-CN" sz="2800" dirty="0"/>
          </a:p>
        </p:txBody>
      </p:sp>
      <p:sp>
        <p:nvSpPr>
          <p:cNvPr id="64" name="矩形 63"/>
          <p:cNvSpPr/>
          <p:nvPr/>
        </p:nvSpPr>
        <p:spPr>
          <a:xfrm>
            <a:off x="556836" y="41322254"/>
            <a:ext cx="29202086" cy="1104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/>
              <a:t>XXVIII International Conference on Neutrino Physics and Astrophysics</a:t>
            </a:r>
            <a:endParaRPr lang="zh-CN" altLang="en-US" dirty="0"/>
          </a:p>
        </p:txBody>
      </p:sp>
      <p:sp>
        <p:nvSpPr>
          <p:cNvPr id="44" name="矩形 43"/>
          <p:cNvSpPr/>
          <p:nvPr/>
        </p:nvSpPr>
        <p:spPr>
          <a:xfrm>
            <a:off x="566206" y="38076373"/>
            <a:ext cx="14279232" cy="291463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 smtClean="0"/>
              <a:t>work </a:t>
            </a:r>
            <a:r>
              <a:rPr lang="en-US" altLang="zh-CN" sz="2800" dirty="0"/>
              <a:t>was in part by the National Natural Science Foundation of China under Grant</a:t>
            </a:r>
            <a:br>
              <a:rPr lang="en-US" altLang="zh-CN" sz="2800" dirty="0"/>
            </a:br>
            <a:r>
              <a:rPr lang="en-US" altLang="zh-CN" sz="2800" dirty="0" smtClean="0"/>
              <a:t>Academy </a:t>
            </a:r>
            <a:r>
              <a:rPr lang="en-US" altLang="zh-CN" sz="2800" dirty="0"/>
              <a:t>of Sciences under Grant No. XDA10010100, by the National Recruitment Program</a:t>
            </a:r>
            <a:br>
              <a:rPr lang="en-US" altLang="zh-CN" sz="2800" dirty="0"/>
            </a:br>
            <a:r>
              <a:rPr lang="en-US" altLang="zh-CN" sz="2800" dirty="0"/>
              <a:t>for Young Professionals and the CAS Center for Excellence in Particle Physics (CCEPP). </a:t>
            </a:r>
            <a:br>
              <a:rPr lang="en-US" altLang="zh-CN" sz="2800" dirty="0"/>
            </a:b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56836" y="36888530"/>
            <a:ext cx="14288602" cy="91439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11000">
                <a:schemeClr val="accent1">
                  <a:lumMod val="0"/>
                  <a:lumOff val="100000"/>
                </a:schemeClr>
              </a:gs>
              <a:gs pos="67000">
                <a:schemeClr val="accent1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6600" dirty="0" smtClean="0"/>
              <a:t>Acknowledgement</a:t>
            </a:r>
            <a:endParaRPr lang="zh-CN" altLang="en-US" sz="6600" dirty="0"/>
          </a:p>
        </p:txBody>
      </p:sp>
      <p:sp>
        <p:nvSpPr>
          <p:cNvPr id="54" name="矩形 53"/>
          <p:cNvSpPr/>
          <p:nvPr/>
        </p:nvSpPr>
        <p:spPr>
          <a:xfrm>
            <a:off x="14983195" y="33140180"/>
            <a:ext cx="14825481" cy="782599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32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5073983" y="31732719"/>
            <a:ext cx="14734694" cy="91288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11000">
                <a:schemeClr val="accent1">
                  <a:lumMod val="0"/>
                  <a:lumOff val="100000"/>
                </a:schemeClr>
              </a:gs>
              <a:gs pos="67000">
                <a:schemeClr val="accent1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6600" dirty="0" smtClean="0"/>
              <a:t>Reference</a:t>
            </a:r>
            <a:endParaRPr lang="zh-CN" altLang="en-US" sz="6600" dirty="0"/>
          </a:p>
        </p:txBody>
      </p:sp>
      <p:sp>
        <p:nvSpPr>
          <p:cNvPr id="2" name="文本框 1"/>
          <p:cNvSpPr txBox="1"/>
          <p:nvPr/>
        </p:nvSpPr>
        <p:spPr>
          <a:xfrm>
            <a:off x="4236009" y="2094929"/>
            <a:ext cx="22122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Yan Zhang</a:t>
            </a:r>
            <a:r>
              <a:rPr lang="en-US" altLang="zh-CN" sz="2000" baseline="30000" dirty="0" smtClean="0">
                <a:solidFill>
                  <a:schemeClr val="bg1"/>
                </a:solidFill>
              </a:rPr>
              <a:t>1,2</a:t>
            </a:r>
            <a:r>
              <a:rPr lang="en-US" altLang="zh-CN" sz="2000" dirty="0" smtClean="0">
                <a:solidFill>
                  <a:schemeClr val="bg1"/>
                </a:solidFill>
              </a:rPr>
              <a:t>, </a:t>
            </a:r>
            <a:r>
              <a:rPr lang="en-US" altLang="zh-CN" sz="2000" dirty="0" err="1" smtClean="0">
                <a:solidFill>
                  <a:schemeClr val="bg1"/>
                </a:solidFill>
              </a:rPr>
              <a:t>Yufeng</a:t>
            </a:r>
            <a:r>
              <a:rPr lang="en-US" altLang="zh-CN" sz="2000" dirty="0" smtClean="0">
                <a:solidFill>
                  <a:schemeClr val="bg1"/>
                </a:solidFill>
              </a:rPr>
              <a:t> Li</a:t>
            </a:r>
            <a:r>
              <a:rPr lang="en-US" altLang="zh-CN" sz="2000" baseline="30000" dirty="0" smtClean="0">
                <a:solidFill>
                  <a:schemeClr val="bg1"/>
                </a:solidFill>
              </a:rPr>
              <a:t>1</a:t>
            </a:r>
            <a:r>
              <a:rPr lang="en-US" altLang="zh-CN" sz="2000" dirty="0" smtClean="0">
                <a:solidFill>
                  <a:schemeClr val="bg1"/>
                </a:solidFill>
              </a:rPr>
              <a:t>, </a:t>
            </a:r>
            <a:r>
              <a:rPr lang="en-US" altLang="zh-CN" sz="2000" dirty="0" err="1" smtClean="0">
                <a:solidFill>
                  <a:schemeClr val="bg1"/>
                </a:solidFill>
              </a:rPr>
              <a:t>Liangjian</a:t>
            </a:r>
            <a:r>
              <a:rPr lang="en-US" altLang="zh-CN" sz="2000" dirty="0" smtClean="0">
                <a:solidFill>
                  <a:schemeClr val="bg1"/>
                </a:solidFill>
              </a:rPr>
              <a:t> Wen</a:t>
            </a:r>
            <a:r>
              <a:rPr lang="en-US" altLang="zh-CN" sz="2000" baseline="30000" dirty="0" smtClean="0">
                <a:solidFill>
                  <a:schemeClr val="bg1"/>
                </a:solidFill>
              </a:rPr>
              <a:t>1</a:t>
            </a:r>
            <a:r>
              <a:rPr lang="en-US" altLang="zh-CN" sz="2000" dirty="0" smtClean="0">
                <a:solidFill>
                  <a:schemeClr val="bg1"/>
                </a:solidFill>
              </a:rPr>
              <a:t>, Shun Zhou</a:t>
            </a:r>
            <a:r>
              <a:rPr lang="en-US" altLang="zh-CN" sz="2000" baseline="30000" dirty="0" smtClean="0">
                <a:solidFill>
                  <a:schemeClr val="bg1"/>
                </a:solidFill>
              </a:rPr>
              <a:t>1 </a:t>
            </a:r>
            <a:endParaRPr lang="en-US" altLang="zh-CN" sz="2000" baseline="30000" dirty="0">
              <a:solidFill>
                <a:schemeClr val="bg1"/>
              </a:solidFill>
            </a:endParaRPr>
          </a:p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1. Institute </a:t>
            </a:r>
            <a:r>
              <a:rPr lang="en-US" altLang="zh-CN" sz="2000" dirty="0">
                <a:solidFill>
                  <a:schemeClr val="bg1"/>
                </a:solidFill>
              </a:rPr>
              <a:t>of High Energy Physics, </a:t>
            </a:r>
            <a:r>
              <a:rPr lang="en-US" altLang="zh-CN" sz="2000" dirty="0" smtClean="0">
                <a:solidFill>
                  <a:schemeClr val="bg1"/>
                </a:solidFill>
              </a:rPr>
              <a:t>CAS, Beijing </a:t>
            </a:r>
            <a:r>
              <a:rPr lang="en-US" altLang="zh-CN" sz="2000" dirty="0">
                <a:solidFill>
                  <a:schemeClr val="bg1"/>
                </a:solidFill>
              </a:rPr>
              <a:t>100049</a:t>
            </a:r>
          </a:p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2. University </a:t>
            </a:r>
            <a:r>
              <a:rPr lang="en-US" altLang="zh-CN" sz="2000" dirty="0">
                <a:solidFill>
                  <a:schemeClr val="bg1"/>
                </a:solidFill>
              </a:rPr>
              <a:t>of Chinese Academy of </a:t>
            </a:r>
            <a:r>
              <a:rPr lang="en-US" altLang="zh-CN" sz="2000" dirty="0" smtClean="0">
                <a:solidFill>
                  <a:schemeClr val="bg1"/>
                </a:solidFill>
              </a:rPr>
              <a:t>Science, </a:t>
            </a:r>
            <a:r>
              <a:rPr lang="en-US" altLang="zh-CN" sz="2000" dirty="0">
                <a:solidFill>
                  <a:schemeClr val="bg1"/>
                </a:solidFill>
              </a:rPr>
              <a:t>Beijing 100049, China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109470" y="33403609"/>
            <a:ext cx="1464945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[1</a:t>
            </a:r>
            <a:r>
              <a:rPr lang="en-US" altLang="zh-CN" sz="2400" dirty="0" smtClean="0"/>
              <a:t>]</a:t>
            </a:r>
            <a:r>
              <a:rPr lang="en-US" altLang="zh-CN" sz="2400" dirty="0"/>
              <a:t> </a:t>
            </a:r>
            <a:r>
              <a:rPr lang="en-US" altLang="zh-CN" sz="2400" dirty="0" err="1" smtClean="0"/>
              <a:t>Novoseltseva</a:t>
            </a:r>
            <a:r>
              <a:rPr lang="en-US" altLang="zh-CN" sz="2400" dirty="0" smtClean="0"/>
              <a:t>, etc. </a:t>
            </a:r>
            <a:r>
              <a:rPr lang="en-US" altLang="zh-CN" sz="2400" dirty="0"/>
              <a:t>"The search </a:t>
            </a:r>
            <a:r>
              <a:rPr lang="en-US" altLang="zh-CN" sz="2400" dirty="0" smtClean="0"/>
              <a:t>for neutrino </a:t>
            </a:r>
            <a:r>
              <a:rPr lang="en-US" altLang="zh-CN" sz="2400" dirty="0"/>
              <a:t>bursts from supernovae with </a:t>
            </a:r>
            <a:r>
              <a:rPr lang="en-US" altLang="zh-CN" sz="2400" dirty="0" err="1"/>
              <a:t>Baksan</a:t>
            </a:r>
            <a:r>
              <a:rPr lang="en-US" altLang="zh-CN" sz="2400" dirty="0"/>
              <a:t> underground scintillation telescope." Physics </a:t>
            </a:r>
            <a:r>
              <a:rPr lang="en-US" altLang="zh-CN" sz="2400" dirty="0" smtClean="0"/>
              <a:t>of Particles </a:t>
            </a:r>
            <a:r>
              <a:rPr lang="en-US" altLang="zh-CN" sz="2400" dirty="0"/>
              <a:t>and Nuclei, </a:t>
            </a:r>
            <a:r>
              <a:rPr lang="en-US" altLang="zh-CN" sz="2400" b="1" dirty="0"/>
              <a:t>47</a:t>
            </a:r>
            <a:r>
              <a:rPr lang="en-US" altLang="zh-CN" sz="2400" dirty="0"/>
              <a:t>, 968 (2016). </a:t>
            </a:r>
            <a:br>
              <a:rPr lang="en-US" altLang="zh-CN" sz="2400" dirty="0"/>
            </a:br>
            <a:r>
              <a:rPr lang="en-US" altLang="zh-CN" sz="2400" dirty="0" smtClean="0"/>
              <a:t>[2] Bruno</a:t>
            </a:r>
            <a:r>
              <a:rPr lang="en-US" altLang="zh-CN" sz="2400" dirty="0"/>
              <a:t>, G and </a:t>
            </a:r>
            <a:r>
              <a:rPr lang="en-US" altLang="zh-CN" sz="2400" dirty="0" err="1"/>
              <a:t>Molinario</a:t>
            </a:r>
            <a:r>
              <a:rPr lang="en-US" altLang="zh-CN" sz="2400" dirty="0"/>
              <a:t>, A and </a:t>
            </a:r>
            <a:r>
              <a:rPr lang="en-US" altLang="zh-CN" sz="2400" dirty="0" err="1"/>
              <a:t>Fulgione</a:t>
            </a:r>
            <a:r>
              <a:rPr lang="en-US" altLang="zh-CN" sz="2400" dirty="0"/>
              <a:t>, W and Collaboration, C. "The core collapse supernova rate from 24 years of data of the Large Volume Detector." arXiv:1701.06765 (2017). </a:t>
            </a:r>
            <a:br>
              <a:rPr lang="en-US" altLang="zh-CN" sz="2400" dirty="0"/>
            </a:br>
            <a:r>
              <a:rPr lang="en-US" altLang="zh-CN" sz="2400" dirty="0" smtClean="0"/>
              <a:t>[3] Ikeda and </a:t>
            </a:r>
            <a:r>
              <a:rPr lang="en-US" altLang="zh-CN" sz="2400" dirty="0"/>
              <a:t>others. "</a:t>
            </a:r>
            <a:r>
              <a:rPr lang="en-US" altLang="zh-CN" sz="2400" dirty="0" smtClean="0"/>
              <a:t>Search for </a:t>
            </a:r>
            <a:r>
              <a:rPr lang="en-US" altLang="zh-CN" sz="2400" dirty="0"/>
              <a:t>supernova neutrino bursts at Super-</a:t>
            </a:r>
            <a:r>
              <a:rPr lang="en-US" altLang="zh-CN" sz="2400" dirty="0" err="1"/>
              <a:t>Kamiokande</a:t>
            </a:r>
            <a:r>
              <a:rPr lang="en-US" altLang="zh-CN" sz="2400" dirty="0"/>
              <a:t>." The Astrophysical Journal, </a:t>
            </a:r>
            <a:r>
              <a:rPr lang="en-US" altLang="zh-CN" sz="2400" b="1" dirty="0"/>
              <a:t>669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519 (2007</a:t>
            </a:r>
            <a:r>
              <a:rPr lang="en-US" altLang="zh-CN" sz="2400" dirty="0"/>
              <a:t>) </a:t>
            </a:r>
            <a:endParaRPr lang="en-US" altLang="zh-CN" sz="2400" dirty="0" smtClean="0"/>
          </a:p>
          <a:p>
            <a:r>
              <a:rPr lang="en-US" altLang="zh-CN" sz="2400" dirty="0" smtClean="0"/>
              <a:t>[4] </a:t>
            </a:r>
            <a:r>
              <a:rPr lang="en-US" altLang="zh-CN" sz="2400" dirty="0" err="1"/>
              <a:t>Cappellaro</a:t>
            </a:r>
            <a:r>
              <a:rPr lang="en-US" altLang="zh-CN" sz="2400" dirty="0"/>
              <a:t>, E and </a:t>
            </a:r>
            <a:r>
              <a:rPr lang="en-US" altLang="zh-CN" sz="2400" dirty="0" err="1"/>
              <a:t>Turatto</a:t>
            </a:r>
            <a:r>
              <a:rPr lang="en-US" altLang="zh-CN" sz="2400" dirty="0"/>
              <a:t>, M and </a:t>
            </a:r>
            <a:r>
              <a:rPr lang="en-US" altLang="zh-CN" sz="2400" dirty="0" err="1"/>
              <a:t>Tsvetkov</a:t>
            </a:r>
            <a:r>
              <a:rPr lang="en-US" altLang="zh-CN" sz="2400" dirty="0"/>
              <a:t>, D Yu and </a:t>
            </a:r>
            <a:r>
              <a:rPr lang="en-US" altLang="zh-CN" sz="2400" dirty="0" err="1"/>
              <a:t>Bartunov</a:t>
            </a:r>
            <a:r>
              <a:rPr lang="en-US" altLang="zh-CN" sz="2400" dirty="0"/>
              <a:t>, OS and </a:t>
            </a:r>
            <a:r>
              <a:rPr lang="en-US" altLang="zh-CN" sz="2400" dirty="0" err="1"/>
              <a:t>Pollas</a:t>
            </a:r>
            <a:r>
              <a:rPr lang="en-US" altLang="zh-CN" sz="2400" dirty="0"/>
              <a:t>, C and</a:t>
            </a:r>
            <a:br>
              <a:rPr lang="en-US" altLang="zh-CN" sz="2400" dirty="0"/>
            </a:br>
            <a:r>
              <a:rPr lang="en-US" altLang="zh-CN" sz="2400" dirty="0"/>
              <a:t>Evans, R and </a:t>
            </a:r>
            <a:r>
              <a:rPr lang="en-US" altLang="zh-CN" sz="2400" dirty="0" err="1"/>
              <a:t>Hamuy</a:t>
            </a:r>
            <a:r>
              <a:rPr lang="en-US" altLang="zh-CN" sz="2400" dirty="0"/>
              <a:t>, M. "The rate of supernovae from the combined sample of five searches."</a:t>
            </a:r>
            <a:br>
              <a:rPr lang="en-US" altLang="zh-CN" sz="2400" dirty="0"/>
            </a:br>
            <a:r>
              <a:rPr lang="en-US" altLang="zh-CN" sz="2400" dirty="0" smtClean="0"/>
              <a:t>[5] Astronomy </a:t>
            </a:r>
            <a:r>
              <a:rPr lang="en-US" altLang="zh-CN" sz="2400" dirty="0"/>
              <a:t>and Astrophysics, </a:t>
            </a:r>
            <a:r>
              <a:rPr lang="en-US" altLang="zh-CN" sz="2400" b="1" dirty="0"/>
              <a:t>322</a:t>
            </a:r>
            <a:r>
              <a:rPr lang="en-US" altLang="zh-CN" sz="2400" dirty="0"/>
              <a:t>, 431 (1997). Clark, D. H.,&amp; Stephenson, F. R. 1977, The Historical Supernovae (Oxford: </a:t>
            </a:r>
            <a:r>
              <a:rPr lang="en-US" altLang="zh-CN" sz="2400" dirty="0" err="1"/>
              <a:t>Pergamon</a:t>
            </a:r>
            <a:r>
              <a:rPr lang="en-US" altLang="zh-CN" sz="2400" dirty="0"/>
              <a:t>) </a:t>
            </a:r>
            <a:br>
              <a:rPr lang="en-US" altLang="zh-CN" sz="2400" dirty="0"/>
            </a:br>
            <a:r>
              <a:rPr lang="en-US" altLang="zh-CN" sz="2400" dirty="0" smtClean="0"/>
              <a:t>[6] </a:t>
            </a:r>
            <a:r>
              <a:rPr lang="en-US" altLang="zh-CN" sz="2400" dirty="0" err="1"/>
              <a:t>Tammann</a:t>
            </a:r>
            <a:r>
              <a:rPr lang="en-US" altLang="zh-CN" sz="2400" dirty="0"/>
              <a:t>, GA and </a:t>
            </a:r>
            <a:r>
              <a:rPr lang="en-US" altLang="zh-CN" sz="2400" dirty="0" err="1"/>
              <a:t>Loeffler</a:t>
            </a:r>
            <a:r>
              <a:rPr lang="en-US" altLang="zh-CN" sz="2400" dirty="0"/>
              <a:t>, W and Schroeder, A. "The Galactic supernova rate." </a:t>
            </a:r>
            <a:r>
              <a:rPr lang="en-US" altLang="zh-CN" sz="2400" dirty="0" smtClean="0"/>
              <a:t>The Astrophysical </a:t>
            </a:r>
            <a:r>
              <a:rPr lang="en-US" altLang="zh-CN" sz="2400" dirty="0"/>
              <a:t>Journal Supplement Series </a:t>
            </a:r>
            <a:r>
              <a:rPr lang="en-US" altLang="zh-CN" sz="2400" b="1" dirty="0"/>
              <a:t>92</a:t>
            </a:r>
            <a:r>
              <a:rPr lang="en-US" altLang="zh-CN" sz="2400" dirty="0"/>
              <a:t>, 487 (1994) </a:t>
            </a:r>
            <a:endParaRPr lang="en-US" altLang="zh-CN" sz="2400" dirty="0" smtClean="0"/>
          </a:p>
          <a:p>
            <a:r>
              <a:rPr lang="en-US" altLang="zh-CN" sz="2400" dirty="0" smtClean="0"/>
              <a:t>[7] </a:t>
            </a:r>
            <a:r>
              <a:rPr lang="en-US" altLang="zh-CN" sz="2400" dirty="0"/>
              <a:t>Mahoney, WA and Ling, JC and Jacobson, AS and </a:t>
            </a:r>
            <a:r>
              <a:rPr lang="en-US" altLang="zh-CN" sz="2400" dirty="0" err="1"/>
              <a:t>Lingenfelter</a:t>
            </a:r>
            <a:r>
              <a:rPr lang="en-US" altLang="zh-CN" sz="2400" dirty="0"/>
              <a:t>, RE. "Diffuse galactic </a:t>
            </a:r>
            <a:r>
              <a:rPr lang="en-US" altLang="zh-CN" sz="2400" dirty="0" err="1"/>
              <a:t>gammaray</a:t>
            </a:r>
            <a:r>
              <a:rPr lang="en-US" altLang="zh-CN" sz="2400" dirty="0"/>
              <a:t> line emission from </a:t>
            </a:r>
            <a:r>
              <a:rPr lang="en-US" altLang="zh-CN" sz="2400" dirty="0" err="1"/>
              <a:t>nucleosynthetic</a:t>
            </a:r>
            <a:r>
              <a:rPr lang="en-US" altLang="zh-CN" sz="2400" dirty="0"/>
              <a:t> Fe-60, Al-26, and Na-22-Preliminary limits from </a:t>
            </a:r>
            <a:r>
              <a:rPr lang="en-US" altLang="zh-CN" sz="2400" dirty="0" smtClean="0"/>
              <a:t>HEAO 3</a:t>
            </a:r>
            <a:r>
              <a:rPr lang="en-US" altLang="zh-CN" sz="2400" dirty="0"/>
              <a:t>." The Astrophysical Journal, </a:t>
            </a:r>
            <a:r>
              <a:rPr lang="en-US" altLang="zh-CN" sz="2400" b="1" dirty="0"/>
              <a:t>262</a:t>
            </a:r>
            <a:r>
              <a:rPr lang="en-US" altLang="zh-CN" sz="2400" dirty="0"/>
              <a:t>, 742 (1982). </a:t>
            </a:r>
            <a:endParaRPr lang="en-US" altLang="zh-CN" sz="2400" dirty="0" smtClean="0"/>
          </a:p>
          <a:p>
            <a:r>
              <a:rPr lang="en-US" altLang="zh-CN" sz="2400" dirty="0" smtClean="0"/>
              <a:t>[8]</a:t>
            </a:r>
            <a:r>
              <a:rPr lang="en-US" altLang="zh-CN" sz="2400" dirty="0"/>
              <a:t> Diehl, Roland </a:t>
            </a:r>
            <a:r>
              <a:rPr lang="en-US" altLang="zh-CN" sz="2400" dirty="0" smtClean="0"/>
              <a:t>and </a:t>
            </a:r>
            <a:r>
              <a:rPr lang="en-US" altLang="zh-CN" sz="2400" dirty="0"/>
              <a:t>others. "Radioactive 26Al from massive stars in </a:t>
            </a:r>
            <a:r>
              <a:rPr lang="en-US" altLang="zh-CN" sz="2400" dirty="0" smtClean="0"/>
              <a:t>the Galaxy</a:t>
            </a:r>
            <a:r>
              <a:rPr lang="en-US" altLang="zh-CN" sz="2400" dirty="0"/>
              <a:t>." Nature, </a:t>
            </a:r>
            <a:r>
              <a:rPr lang="en-US" altLang="zh-CN" sz="2400" b="1" dirty="0"/>
              <a:t>439</a:t>
            </a:r>
            <a:r>
              <a:rPr lang="en-US" altLang="zh-CN" sz="2400" dirty="0"/>
              <a:t>, 45 (2006</a:t>
            </a:r>
            <a:r>
              <a:rPr lang="en-US" altLang="zh-CN" sz="2400" dirty="0" smtClean="0"/>
              <a:t>).</a:t>
            </a:r>
          </a:p>
          <a:p>
            <a:r>
              <a:rPr lang="en-US" altLang="zh-CN" sz="2400" dirty="0" smtClean="0"/>
              <a:t>[9] </a:t>
            </a:r>
            <a:r>
              <a:rPr lang="en-US" altLang="zh-CN" sz="2400" dirty="0" err="1" smtClean="0"/>
              <a:t>Timmes</a:t>
            </a:r>
            <a:r>
              <a:rPr lang="en-US" altLang="zh-CN" sz="2400" dirty="0"/>
              <a:t>, FX and Diehl, R and Hartmann, Dieter H. "Constraints from 26Al Measurements</a:t>
            </a:r>
            <a:br>
              <a:rPr lang="en-US" altLang="zh-CN" sz="2400" dirty="0"/>
            </a:br>
            <a:r>
              <a:rPr lang="en-US" altLang="zh-CN" sz="2400" dirty="0"/>
              <a:t>on the Galaxy’s Recent Global Star Formation Rate and Core-Collapse Supernovae Rate."</a:t>
            </a:r>
            <a:br>
              <a:rPr lang="en-US" altLang="zh-CN" sz="2400" dirty="0"/>
            </a:br>
            <a:r>
              <a:rPr lang="en-US" altLang="zh-CN" sz="2400" dirty="0"/>
              <a:t>The Astrophysical Journal, </a:t>
            </a:r>
            <a:r>
              <a:rPr lang="en-US" altLang="zh-CN" sz="2400" b="1" dirty="0"/>
              <a:t>479</a:t>
            </a:r>
            <a:r>
              <a:rPr lang="en-US" altLang="zh-CN" sz="2400" dirty="0"/>
              <a:t>, 760 (1997) </a:t>
            </a:r>
            <a:br>
              <a:rPr lang="en-US" altLang="zh-CN" sz="2400" dirty="0"/>
            </a:br>
            <a:endParaRPr lang="en-US" altLang="zh-CN" sz="2400" dirty="0"/>
          </a:p>
          <a:p>
            <a:endParaRPr lang="en-US" altLang="zh-CN" sz="2400" dirty="0" smtClean="0"/>
          </a:p>
        </p:txBody>
      </p:sp>
      <p:sp>
        <p:nvSpPr>
          <p:cNvPr id="27" name="文本框 26"/>
          <p:cNvSpPr txBox="1"/>
          <p:nvPr/>
        </p:nvSpPr>
        <p:spPr>
          <a:xfrm>
            <a:off x="992608" y="9982632"/>
            <a:ext cx="7054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Ⅰ</a:t>
            </a:r>
            <a:r>
              <a:rPr lang="en-US" altLang="zh-CN" sz="3200" b="1" dirty="0" smtClean="0"/>
              <a:t>. Detection </a:t>
            </a:r>
            <a:r>
              <a:rPr lang="en-US" altLang="zh-CN" sz="3200" b="1" dirty="0"/>
              <a:t>of supernova neutrinos</a:t>
            </a:r>
            <a:endParaRPr lang="zh-CN" altLang="en-US" sz="3200" b="1" dirty="0"/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5855" y="12960921"/>
            <a:ext cx="10320797" cy="3226916"/>
          </a:xfrm>
          <a:prstGeom prst="rect">
            <a:avLst/>
          </a:prstGeom>
        </p:spPr>
      </p:pic>
      <p:sp>
        <p:nvSpPr>
          <p:cNvPr id="61" name="文本框 60"/>
          <p:cNvSpPr txBox="1"/>
          <p:nvPr/>
        </p:nvSpPr>
        <p:spPr>
          <a:xfrm>
            <a:off x="960640" y="10529632"/>
            <a:ext cx="137759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    Through </a:t>
            </a:r>
            <a:r>
              <a:rPr lang="en-US" altLang="zh-CN" sz="2800" dirty="0"/>
              <a:t>the detection of supernova neutrinos </a:t>
            </a:r>
            <a:r>
              <a:rPr lang="en-US" altLang="zh-CN" sz="2800" dirty="0" smtClean="0"/>
              <a:t>in the </a:t>
            </a:r>
            <a:r>
              <a:rPr lang="en-US" altLang="zh-CN" sz="2800" dirty="0"/>
              <a:t>Milky Way over a period of time, we can estimate the frequency of supernovae or </a:t>
            </a:r>
            <a:r>
              <a:rPr lang="en-US" altLang="zh-CN" sz="2800" dirty="0" smtClean="0"/>
              <a:t>give the </a:t>
            </a:r>
            <a:r>
              <a:rPr lang="en-US" altLang="zh-CN" sz="2800" dirty="0"/>
              <a:t>upper limit at a certain of confidence degree. Many running neutrino experiments </a:t>
            </a:r>
            <a:r>
              <a:rPr lang="en-US" altLang="zh-CN" sz="2800" dirty="0" smtClean="0"/>
              <a:t>have the </a:t>
            </a:r>
            <a:r>
              <a:rPr lang="en-US" altLang="zh-CN" sz="2800" dirty="0"/>
              <a:t>ability to detect supernova neutrinos in the Milky Way Galaxy. Up to now, </a:t>
            </a:r>
            <a:r>
              <a:rPr lang="en-US" altLang="zh-CN" sz="2800" dirty="0" smtClean="0"/>
              <a:t>several experiments </a:t>
            </a:r>
            <a:r>
              <a:rPr lang="en-US" altLang="zh-CN" sz="2800" dirty="0"/>
              <a:t>reported the results of galactic supernova neutrino detection, they are </a:t>
            </a:r>
            <a:r>
              <a:rPr lang="en-US" altLang="zh-CN" sz="2800" dirty="0" err="1" smtClean="0"/>
              <a:t>Baksan</a:t>
            </a:r>
            <a:r>
              <a:rPr lang="en-US" altLang="zh-CN" sz="2800" dirty="0" smtClean="0"/>
              <a:t> [1], </a:t>
            </a:r>
            <a:r>
              <a:rPr lang="en-US" altLang="zh-CN" sz="2800" dirty="0"/>
              <a:t>LVD </a:t>
            </a:r>
            <a:r>
              <a:rPr lang="en-US" altLang="zh-CN" sz="2800" dirty="0" smtClean="0"/>
              <a:t>[2], </a:t>
            </a:r>
            <a:r>
              <a:rPr lang="en-US" altLang="zh-CN" sz="2800" dirty="0"/>
              <a:t>SK </a:t>
            </a:r>
            <a:r>
              <a:rPr lang="en-US" altLang="zh-CN" sz="2800" dirty="0" smtClean="0"/>
              <a:t>[3], etc.</a:t>
            </a:r>
            <a:endParaRPr lang="en-US" altLang="zh-CN" sz="2800" dirty="0"/>
          </a:p>
        </p:txBody>
      </p:sp>
      <p:sp>
        <p:nvSpPr>
          <p:cNvPr id="66" name="文本框 65"/>
          <p:cNvSpPr txBox="1"/>
          <p:nvPr/>
        </p:nvSpPr>
        <p:spPr>
          <a:xfrm>
            <a:off x="1094347" y="15975899"/>
            <a:ext cx="7032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Ⅱ. SN statistics in external galaxies</a:t>
            </a:r>
            <a:endParaRPr lang="zh-CN" alt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本框 70"/>
              <p:cNvSpPr txBox="1"/>
              <p:nvPr/>
            </p:nvSpPr>
            <p:spPr>
              <a:xfrm>
                <a:off x="1056298" y="16505922"/>
                <a:ext cx="13775945" cy="9986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 smtClean="0"/>
                  <a:t>   By </a:t>
                </a:r>
                <a:r>
                  <a:rPr lang="en-US" altLang="zh-CN" sz="2800" dirty="0"/>
                  <a:t>scanning external the galaxies near the Milky Way through an astronomical telescope</a:t>
                </a:r>
              </a:p>
              <a:p>
                <a:r>
                  <a:rPr lang="en-US" altLang="zh-CN" sz="2800" dirty="0"/>
                  <a:t>in a period of surveillance, we can take an estimate of the supernovae rate in Milky Way</a:t>
                </a:r>
              </a:p>
              <a:p>
                <a:r>
                  <a:rPr lang="en-US" altLang="zh-CN" sz="2800" dirty="0"/>
                  <a:t>Galaxy by making the basic assumption that the Galaxy has an average SN rate for its</a:t>
                </a:r>
              </a:p>
              <a:p>
                <a:r>
                  <a:rPr lang="en-US" altLang="zh-CN" sz="2800" dirty="0"/>
                  <a:t>morphological type</a:t>
                </a:r>
                <a:r>
                  <a:rPr lang="en-US" altLang="zh-CN" sz="2800" dirty="0" smtClean="0"/>
                  <a:t>. </a:t>
                </a:r>
                <a:r>
                  <a:rPr lang="en-US" altLang="zh-CN" sz="2800" dirty="0"/>
                  <a:t>The best estimate is the 1997 </a:t>
                </a:r>
                <a:r>
                  <a:rPr lang="en-US" altLang="zh-CN" sz="2800" dirty="0" err="1"/>
                  <a:t>E.Cappellaro</a:t>
                </a:r>
                <a:r>
                  <a:rPr lang="en-US" altLang="zh-CN" sz="2800" dirty="0"/>
                  <a:t> et al merger analysis of five experiments (C97) </a:t>
                </a:r>
                <a:r>
                  <a:rPr lang="en-US" altLang="zh-CN" sz="2800" dirty="0" smtClean="0"/>
                  <a:t>[</a:t>
                </a:r>
                <a:r>
                  <a:rPr lang="en-US" altLang="zh-CN" sz="2800" dirty="0"/>
                  <a:t>4</a:t>
                </a:r>
                <a:r>
                  <a:rPr lang="en-US" altLang="zh-CN" sz="2800" dirty="0" smtClean="0"/>
                  <a:t>]. The </a:t>
                </a:r>
                <a:r>
                  <a:rPr lang="en-US" altLang="zh-CN" sz="2800" dirty="0"/>
                  <a:t>estimation method they used was ”the control time method</a:t>
                </a:r>
                <a:r>
                  <a:rPr lang="en-US" altLang="zh-CN" sz="2800" dirty="0" smtClean="0"/>
                  <a:t>”.</a:t>
                </a:r>
              </a:p>
              <a:p>
                <a:r>
                  <a:rPr lang="en-US" altLang="zh-CN" sz="2800" dirty="0"/>
                  <a:t> </a:t>
                </a:r>
                <a:r>
                  <a:rPr lang="en-US" altLang="zh-CN" sz="2800" dirty="0" smtClean="0"/>
                  <a:t>    </a:t>
                </a:r>
                <a:r>
                  <a:rPr lang="en-US" altLang="zh-CN" sz="2800" dirty="0"/>
                  <a:t>For all galaxies samples, first we need to prepare the SN light curves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charset="0"/>
                          </a:rPr>
                          <m:t>𝑚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charset="0"/>
                          </a:rPr>
                          <m:t>𝑠𝑛</m:t>
                        </m:r>
                      </m:sub>
                    </m:sSub>
                    <m:r>
                      <a:rPr lang="en-US" altLang="zh-CN" sz="2800" b="0" i="1" smtClean="0">
                        <a:latin typeface="Cambria Math" charset="0"/>
                      </a:rPr>
                      <m:t>(</m:t>
                    </m:r>
                    <m:r>
                      <a:rPr lang="en-US" altLang="zh-CN" sz="2800" b="0" i="1" smtClean="0">
                        <a:latin typeface="Cambria Math" charset="0"/>
                      </a:rPr>
                      <m:t>𝑡</m:t>
                    </m:r>
                    <m:r>
                      <a:rPr lang="en-US" altLang="zh-CN" sz="2800" b="0" i="1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of all SN types, then we can compute the control time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zh-CN" sz="2800" i="1" smtClean="0">
                            <a:latin typeface="Cambria Math" charset="0"/>
                          </a:rPr>
                          <m:t>c</m:t>
                        </m:r>
                        <m:r>
                          <a:rPr lang="en-US" altLang="zh-CN" sz="2800" b="0" i="1" smtClean="0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charset="0"/>
                          </a:rPr>
                          <m:t>𝑖</m:t>
                        </m:r>
                        <m:r>
                          <a:rPr lang="en-US" altLang="zh-CN" sz="2800" b="0" i="1" smtClean="0">
                            <a:latin typeface="Cambria Math" charset="0"/>
                          </a:rPr>
                          <m:t>,</m:t>
                        </m:r>
                        <m:r>
                          <a:rPr lang="en-US" altLang="zh-CN" sz="2800" b="0" i="1" smtClean="0">
                            <a:latin typeface="Cambria Math" charset="0"/>
                          </a:rPr>
                          <m:t>𝑗</m:t>
                        </m:r>
                      </m:sub>
                      <m:sup>
                        <m:r>
                          <a:rPr lang="en-US" altLang="zh-CN" sz="2800" b="0" i="1" smtClean="0">
                            <a:latin typeface="Cambria Math" charset="0"/>
                          </a:rPr>
                          <m:t>𝑠𝑛</m:t>
                        </m:r>
                      </m:sup>
                    </m:sSubSup>
                  </m:oMath>
                </a14:m>
                <a:r>
                  <a:rPr lang="en-US" altLang="zh-CN" sz="2800" dirty="0" smtClean="0"/>
                  <a:t>, </a:t>
                </a:r>
                <a:r>
                  <a:rPr lang="en-US" altLang="zh-CN" sz="2800" dirty="0"/>
                  <a:t>that is the interval time during which the </a:t>
                </a:r>
                <a:r>
                  <a:rPr lang="en-US" altLang="zh-CN" sz="2800" dirty="0" smtClean="0"/>
                  <a:t> SN </a:t>
                </a:r>
                <a:r>
                  <a:rPr lang="en-US" altLang="zh-CN" sz="2800" dirty="0"/>
                  <a:t>stays in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dirty="0" smtClean="0">
                            <a:latin typeface="Cambria Math" charset="0"/>
                          </a:rPr>
                          <m:t>𝑗</m:t>
                        </m:r>
                      </m:e>
                      <m:sup>
                        <m:r>
                          <a:rPr lang="en-US" altLang="zh-CN" sz="2800" b="0" i="1" dirty="0" smtClean="0">
                            <a:latin typeface="Cambria Math" charset="0"/>
                          </a:rPr>
                          <m:t>𝑡h</m:t>
                        </m:r>
                      </m:sup>
                    </m:sSup>
                    <m:r>
                      <a:rPr lang="en-US" altLang="zh-CN" sz="2800" i="1" dirty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altLang="zh-CN" sz="2800" dirty="0"/>
                  <a:t>galaxy brighter than the limiting magnitude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dirty="0" smtClean="0">
                            <a:latin typeface="Cambria Math" charset="0"/>
                          </a:rPr>
                          <m:t>𝑖</m:t>
                        </m:r>
                      </m:e>
                      <m:sup>
                        <m:r>
                          <a:rPr lang="en-US" altLang="zh-CN" sz="2800" i="1" dirty="0">
                            <a:latin typeface="Cambria Math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observation. The </a:t>
                </a:r>
              </a:p>
              <a:p>
                <a:r>
                  <a:rPr lang="en-US" altLang="zh-CN" sz="2800" dirty="0"/>
                  <a:t>total control time in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i="1" dirty="0">
                            <a:latin typeface="Cambria Math" charset="0"/>
                          </a:rPr>
                          <m:t>𝑗</m:t>
                        </m:r>
                      </m:e>
                      <m:sup>
                        <m:r>
                          <a:rPr lang="en-US" altLang="zh-CN" sz="2800" i="1" dirty="0">
                            <a:latin typeface="Cambria Math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galaxy with a total of n observations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𝑡𝑐</m:t>
                        </m:r>
                        <m:r>
                          <a:rPr lang="en-US" altLang="zh-CN" sz="2800" i="1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800" i="1">
                            <a:latin typeface="Cambria Math" charset="0"/>
                          </a:rPr>
                          <m:t>𝑗</m:t>
                        </m:r>
                      </m:sub>
                      <m:sup>
                        <m:r>
                          <a:rPr lang="en-US" altLang="zh-CN" sz="2800" i="1">
                            <a:latin typeface="Cambria Math" charset="0"/>
                          </a:rPr>
                          <m:t>𝑠𝑛</m:t>
                        </m:r>
                      </m:sup>
                    </m:sSubSup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can be expressed: </a:t>
                </a:r>
                <a:endParaRPr lang="en-US" altLang="zh-CN" sz="2800" dirty="0" smtClean="0"/>
              </a:p>
              <a:p>
                <a:r>
                  <a:rPr lang="hr-HR" altLang="zh-CN" sz="2800" dirty="0" smtClean="0"/>
                  <a:t>                                                    </a:t>
                </a:r>
                <a:r>
                  <a:rPr lang="en-US" altLang="zh-CN" sz="2800" dirty="0" smtClean="0"/>
                  <a:t>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𝑡𝑐</m:t>
                        </m:r>
                        <m:r>
                          <a:rPr lang="en-US" altLang="zh-CN" sz="2800" i="1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800" i="1">
                            <a:latin typeface="Cambria Math" charset="0"/>
                          </a:rPr>
                          <m:t>𝑗</m:t>
                        </m:r>
                      </m:sub>
                      <m:sup>
                        <m:r>
                          <a:rPr lang="en-US" altLang="zh-CN" sz="2800" i="1">
                            <a:latin typeface="Cambria Math" charset="0"/>
                          </a:rPr>
                          <m:t>𝑠𝑛</m:t>
                        </m:r>
                      </m:sup>
                    </m:sSubSup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l-GR" altLang="zh-CN" sz="2800" b="0" i="1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</m:nary>
                    <m:sSub>
                      <m:sSubPr>
                        <m:ctrlPr>
                          <a:rPr lang="el-GR" altLang="zh-CN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l-GR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l-GR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altLang="zh-CN" sz="2800" b="0" i="0" smtClean="0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endParaRPr lang="hr-HR" altLang="zh-CN" sz="2800" dirty="0" smtClean="0">
                  <a:solidFill>
                    <a:srgbClr val="FF0000"/>
                  </a:solidFill>
                </a:endParaRPr>
              </a:p>
              <a:p>
                <a:r>
                  <a:rPr lang="en-US" altLang="zh-CN" sz="2800" dirty="0"/>
                  <a:t>where: </a:t>
                </a:r>
              </a:p>
              <a:p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sz="2800" i="1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Sup>
                              <m:sSubSupPr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800" i="1">
                                    <a:latin typeface="Cambria Math" charset="0"/>
                                  </a:rPr>
                                  <m:t>c</m:t>
                                </m:r>
                                <m:r>
                                  <a:rPr lang="en-US" altLang="zh-CN" sz="2800" i="1">
                                    <a:latin typeface="Cambria Math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charset="0"/>
                                  </a:rPr>
                                  <m:t>𝑖</m:t>
                                </m:r>
                                <m:r>
                                  <a:rPr lang="en-US" altLang="zh-CN" sz="2800" i="1">
                                    <a:latin typeface="Cambria Math" charset="0"/>
                                  </a:rPr>
                                  <m:t>,</m:t>
                                </m:r>
                                <m:r>
                                  <a:rPr lang="en-US" altLang="zh-CN" sz="2800" i="1">
                                    <a:latin typeface="Cambria Math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altLang="zh-CN" sz="2800" i="1">
                                    <a:latin typeface="Cambria Math" charset="0"/>
                                  </a:rPr>
                                  <m:t>𝑠𝑛</m:t>
                                </m:r>
                              </m:sup>
                            </m:sSubSup>
                            <m:r>
                              <a:rPr lang="en-US" altLang="zh-CN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CN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     </m:t>
                            </m:r>
                            <m:r>
                              <a:rPr lang="en-US" altLang="zh-CN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sSub>
                              <m:sSubPr>
                                <m:ctrlPr>
                                  <a:rPr lang="el-GR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l-GR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sSubSup>
                              <m:sSubSupPr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altLang="zh-CN" sz="2800" i="1">
                                    <a:latin typeface="Cambria Math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2800" i="1">
                                    <a:latin typeface="Cambria Math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altLang="zh-CN" sz="2800" i="1">
                                    <a:latin typeface="Cambria Math" charset="0"/>
                                  </a:rPr>
                                  <m:t>𝑠𝑛</m:t>
                                </m:r>
                              </m:sup>
                            </m:sSubSup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𝑜𝑟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=1;</m:t>
                            </m:r>
                          </m:e>
                          <m:e>
                            <m:sSub>
                              <m:sSubPr>
                                <m:ctrlPr>
                                  <a:rPr lang="el-GR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l-GR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,                                      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en-US" altLang="zh-CN" sz="2800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sz="2800" dirty="0"/>
                  <a:t>is the galaxy luminosity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is a correction factor account for the uncertainty against SN discovery in the nuclear regions of galaxies. Finally, we can obtain the total control time for a galaxy sample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sz="2800" dirty="0"/>
                  <a:t>galaxies as </a:t>
                </a:r>
                <a:endParaRPr lang="en-US" altLang="zh-CN" sz="2800" dirty="0" smtClean="0"/>
              </a:p>
              <a:p>
                <a:r>
                  <a:rPr lang="en-US" altLang="zh-CN" sz="2800" dirty="0" smtClean="0"/>
                  <a:t>                                                            </a:t>
                </a:r>
                <a14:m>
                  <m:oMath xmlns:m="http://schemas.openxmlformats.org/officeDocument/2006/math">
                    <m:r>
                      <a:rPr lang="en-US" altLang="zh-CN" sz="2800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zh-CN" sz="28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l-GR" altLang="zh-CN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</m:sup>
                      <m:e>
                        <m:sSubSup>
                          <m:sSubSup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𝑡𝑐</m:t>
                            </m:r>
                            <m:r>
                              <a:rPr lang="en-US" altLang="zh-CN" sz="2800" i="1">
                                <a:latin typeface="Cambria Math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CN" sz="2800" i="1">
                                <a:latin typeface="Cambria Math" charset="0"/>
                              </a:rPr>
                              <m:t>𝑠𝑛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altLang="zh-CN" sz="2800" dirty="0" smtClean="0"/>
                  <a:t> ,</a:t>
                </a:r>
              </a:p>
              <a:p>
                <a:r>
                  <a:rPr lang="en-US" altLang="zh-CN" sz="2800" dirty="0"/>
                  <a:t> </a:t>
                </a:r>
                <a:r>
                  <a:rPr lang="en-US" altLang="zh-CN" sz="2800" dirty="0" smtClean="0"/>
                  <a:t>and </a:t>
                </a:r>
                <a:r>
                  <a:rPr lang="en-US" altLang="zh-CN" sz="2800" dirty="0"/>
                  <a:t>the SN rate as </a:t>
                </a:r>
              </a:p>
              <a:p>
                <a:r>
                  <a:rPr lang="en-US" altLang="zh-CN" sz="2800" dirty="0" smtClean="0"/>
                  <a:t>                                                           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altLang="zh-CN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panose="02040503050406030204" pitchFamily="18" charset="0"/>
                              </a:rPr>
                              <m:t>𝑠𝑛</m:t>
                            </m:r>
                          </m:sub>
                        </m:sSub>
                      </m:num>
                      <m:den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  <m:r>
                      <a:rPr lang="en-US" altLang="zh-CN" sz="2800" b="0" i="0" smtClean="0">
                        <a:latin typeface="Cambria Math" panose="02040503050406030204" pitchFamily="18" charset="0"/>
                      </a:rPr>
                      <m:t>  ,</m:t>
                    </m:r>
                  </m:oMath>
                </a14:m>
                <a:endParaRPr lang="en-US" altLang="zh-CN" sz="2800" dirty="0">
                  <a:solidFill>
                    <a:srgbClr val="FF0000"/>
                  </a:solidFill>
                </a:endParaRPr>
              </a:p>
              <a:p>
                <a:r>
                  <a:rPr lang="en-US" altLang="zh-CN" sz="28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𝑠𝑛</m:t>
                        </m:r>
                      </m:sub>
                    </m:sSub>
                  </m:oMath>
                </a14:m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sz="2800" dirty="0"/>
                  <a:t>is the number of SN in the galaxy sample with NG galaxies. The unit of rate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is </a:t>
                </a:r>
                <a:r>
                  <a:rPr lang="en-US" altLang="zh-CN" sz="2800" dirty="0" err="1"/>
                  <a:t>SNu</a:t>
                </a:r>
                <a:r>
                  <a:rPr lang="en-US" altLang="zh-CN" sz="2800" dirty="0"/>
                  <a:t>, i.e. </a:t>
                </a:r>
                <a:r>
                  <a:rPr lang="en-US" altLang="zh-CN" sz="2800" dirty="0" err="1"/>
                  <a:t>SNe</a:t>
                </a:r>
                <a:r>
                  <a:rPr lang="en-US" altLang="zh-CN" sz="2800" dirty="0"/>
                  <a:t> per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sSub>
                      <m:sSub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⨀</m:t>
                        </m:r>
                      </m:sub>
                    </m:sSub>
                  </m:oMath>
                </a14:m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sz="2800" dirty="0"/>
                  <a:t>per century. </a:t>
                </a:r>
              </a:p>
            </p:txBody>
          </p:sp>
        </mc:Choice>
        <mc:Fallback xmlns="">
          <p:sp>
            <p:nvSpPr>
              <p:cNvPr id="71" name="文本框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298" y="16505922"/>
                <a:ext cx="13775945" cy="9986901"/>
              </a:xfrm>
              <a:prstGeom prst="rect">
                <a:avLst/>
              </a:prstGeom>
              <a:blipFill rotWithShape="0">
                <a:blip r:embed="rId7"/>
                <a:stretch>
                  <a:fillRect l="-885" t="-611" r="-10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文本框 72"/>
          <p:cNvSpPr txBox="1"/>
          <p:nvPr/>
        </p:nvSpPr>
        <p:spPr>
          <a:xfrm>
            <a:off x="15133987" y="10051566"/>
            <a:ext cx="70320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Ⅲ. </a:t>
            </a:r>
            <a:r>
              <a:rPr lang="en-US" altLang="zh-CN" sz="3200" b="1" dirty="0"/>
              <a:t>Historical galactic SN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本框 75"/>
              <p:cNvSpPr txBox="1"/>
              <p:nvPr/>
            </p:nvSpPr>
            <p:spPr>
              <a:xfrm>
                <a:off x="15140389" y="10652336"/>
                <a:ext cx="13775945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 smtClean="0"/>
                  <a:t>   Another </a:t>
                </a:r>
                <a:r>
                  <a:rPr lang="en-US" altLang="zh-CN" sz="2800" dirty="0"/>
                  <a:t>way to estimate the rate of supernova is through historical supernova </a:t>
                </a:r>
                <a:r>
                  <a:rPr lang="en-US" altLang="zh-CN" sz="2800" dirty="0" smtClean="0"/>
                  <a:t>observations</a:t>
                </a:r>
                <a:r>
                  <a:rPr lang="en-US" altLang="zh-CN" sz="2800" dirty="0"/>
                  <a:t>. Over the past millennium, five supernova explosions have been observed in ancient Chinese, Arab lands, Korean, Europe and Japan (Clark &amp; Stephenson 1977, see table II</a:t>
                </a:r>
                <a:r>
                  <a:rPr lang="en-US" altLang="zh-CN" sz="2800" dirty="0" smtClean="0"/>
                  <a:t>) [</a:t>
                </a:r>
                <a:r>
                  <a:rPr lang="en-US" altLang="zh-CN" sz="2800" dirty="0"/>
                  <a:t>5</a:t>
                </a:r>
                <a:r>
                  <a:rPr lang="en-US" altLang="zh-CN" sz="2800" dirty="0" smtClean="0"/>
                  <a:t>]. </a:t>
                </a:r>
                <a:r>
                  <a:rPr lang="en-US" altLang="zh-CN" sz="2800" dirty="0" err="1" smtClean="0"/>
                  <a:t>Löffler</a:t>
                </a:r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&amp; </a:t>
                </a:r>
                <a:r>
                  <a:rPr lang="en-US" altLang="zh-CN" sz="2800" dirty="0" err="1"/>
                  <a:t>Tammann</a:t>
                </a:r>
                <a:r>
                  <a:rPr lang="en-US" altLang="zh-CN" sz="2800" dirty="0"/>
                  <a:t> adopted Monte Carlo calculations to produce 1500 supernovae, and </a:t>
                </a:r>
                <a:r>
                  <a:rPr lang="en-US" altLang="zh-CN" sz="2800" dirty="0" smtClean="0"/>
                  <a:t>computed </a:t>
                </a:r>
                <a:r>
                  <a:rPr lang="en-US" altLang="zh-CN" sz="2800" dirty="0"/>
                  <a:t>the apparent magnitude distribution by a model which consists of a thin, an old and a thick stellar disk as well as of a halo population, and contained a realistic distribution of </a:t>
                </a:r>
                <a:r>
                  <a:rPr lang="en-US" altLang="zh-CN" sz="2800" dirty="0" smtClean="0"/>
                  <a:t>dust [6]. </a:t>
                </a:r>
                <a:r>
                  <a:rPr lang="en-US" altLang="zh-CN" sz="2800" dirty="0"/>
                  <a:t>In their work, the </a:t>
                </a:r>
                <a:r>
                  <a:rPr lang="en-US" altLang="zh-CN" sz="2800" dirty="0" err="1"/>
                  <a:t>SNe</a:t>
                </a:r>
                <a:r>
                  <a:rPr lang="en-US" altLang="zh-CN" sz="2800" dirty="0"/>
                  <a:t> were assigned as the peak luminosities, the ratio of </a:t>
                </a:r>
                <a:r>
                  <a:rPr lang="en-US" altLang="zh-CN" sz="2800" dirty="0" err="1"/>
                  <a:t>SNe</a:t>
                </a:r>
                <a:r>
                  <a:rPr lang="en-US" altLang="zh-CN" sz="2800" dirty="0"/>
                  <a:t> II and </a:t>
                </a:r>
                <a:r>
                  <a:rPr lang="en-US" altLang="zh-CN" sz="2800" dirty="0" err="1"/>
                  <a:t>lb</a:t>
                </a:r>
                <a:r>
                  <a:rPr lang="en-US" altLang="zh-CN" sz="2800" dirty="0"/>
                  <a:t> to </a:t>
                </a:r>
                <a:r>
                  <a:rPr lang="en-US" altLang="zh-CN" sz="2800" dirty="0" err="1"/>
                  <a:t>SNe</a:t>
                </a:r>
                <a:r>
                  <a:rPr lang="en-US" altLang="zh-CN" sz="2800" dirty="0"/>
                  <a:t> la was assumed to be 9:1. Assumed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 .</m:t>
                        </m:r>
                      </m:sub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is the highest observable SN peak apparent magnitude in ancient times. T</a:t>
                </a:r>
                <a:r>
                  <a:rPr lang="en-US" altLang="zh-CN" sz="2800" dirty="0" smtClean="0"/>
                  <a:t>he </a:t>
                </a:r>
                <a:r>
                  <a:rPr lang="en-US" altLang="zh-CN" sz="2800" dirty="0"/>
                  <a:t>result is that 39 Galactic </a:t>
                </a:r>
                <a:r>
                  <a:rPr lang="en-US" altLang="zh-CN" sz="2800" dirty="0" err="1"/>
                  <a:t>SNe</a:t>
                </a:r>
                <a:r>
                  <a:rPr lang="en-US" altLang="zh-CN" sz="2800" dirty="0"/>
                  <a:t> are needed per millennium to explain the five observed events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d>
                          <m:d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e>
                        </m:d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 .</m:t>
                        </m:r>
                      </m:sub>
                      <m:sup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  <m:r>
                      <a:rPr lang="en-US" altLang="zh-CN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zh-CN" sz="2800" dirty="0" smtClean="0"/>
                  <a:t>, that </a:t>
                </a:r>
                <a:r>
                  <a:rPr lang="en-US" altLang="zh-CN" sz="2800" dirty="0"/>
                  <a:t>is about 3.9 supernovae (include </a:t>
                </a:r>
                <a:r>
                  <a:rPr lang="en-US" altLang="zh-CN" sz="2800" dirty="0" err="1"/>
                  <a:t>Ia</a:t>
                </a:r>
                <a:r>
                  <a:rPr lang="en-US" altLang="zh-CN" sz="2800" dirty="0"/>
                  <a:t>, </a:t>
                </a:r>
                <a:r>
                  <a:rPr lang="en-US" altLang="zh-CN" sz="2800" dirty="0" err="1"/>
                  <a:t>Ib</a:t>
                </a:r>
                <a:r>
                  <a:rPr lang="en-US" altLang="zh-CN" sz="2800" dirty="0"/>
                  <a:t> and II) per century. </a:t>
                </a:r>
              </a:p>
            </p:txBody>
          </p:sp>
        </mc:Choice>
        <mc:Fallback xmlns="">
          <p:sp>
            <p:nvSpPr>
              <p:cNvPr id="76" name="文本框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0389" y="10652336"/>
                <a:ext cx="13775945" cy="4832092"/>
              </a:xfrm>
              <a:prstGeom prst="rect">
                <a:avLst/>
              </a:prstGeom>
              <a:blipFill rotWithShape="0">
                <a:blip r:embed="rId8"/>
                <a:stretch>
                  <a:fillRect l="-930" t="-1135" r="-1107" b="-26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文本框 76"/>
          <p:cNvSpPr txBox="1"/>
          <p:nvPr/>
        </p:nvSpPr>
        <p:spPr>
          <a:xfrm>
            <a:off x="15011403" y="18986351"/>
            <a:ext cx="9891364" cy="1154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Ⅳ. Gamma Rays </a:t>
            </a:r>
            <a:r>
              <a:rPr lang="en-US" altLang="zh-CN" sz="3200" b="1" dirty="0" smtClean="0"/>
              <a:t>from  </a:t>
            </a:r>
            <a:r>
              <a:rPr lang="en-US" altLang="zh-CN" sz="3200" b="1" dirty="0"/>
              <a:t>in Milky Way</a:t>
            </a:r>
            <a:endParaRPr lang="zh-CN" alt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文本框 77"/>
              <p:cNvSpPr txBox="1"/>
              <p:nvPr/>
            </p:nvSpPr>
            <p:spPr>
              <a:xfrm>
                <a:off x="15331705" y="19756584"/>
                <a:ext cx="13775945" cy="5833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 smtClean="0"/>
                  <a:t>   In </a:t>
                </a:r>
                <a:r>
                  <a:rPr lang="en-US" altLang="zh-CN" sz="2800" dirty="0"/>
                  <a:t>1979, Galactic</a:t>
                </a:r>
                <a:r>
                  <a:rPr lang="en-US" altLang="zh-CN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mr-IN" altLang="zh-CN" sz="2800" i="1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zh-CN" sz="2800" i="1">
                            <a:latin typeface="Cambria Math" charset="0"/>
                          </a:rPr>
                          <m:t>26</m:t>
                        </m:r>
                      </m:sup>
                      <m:e>
                        <m:r>
                          <a:rPr lang="en-US" altLang="zh-CN" sz="2800" i="1">
                            <a:latin typeface="Cambria Math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sz="2800" dirty="0"/>
                  <a:t>was discovered with its 1.809 MeV gamma ray by the High Energy Astronomy Observatory C spectrometer (Mahoney et al 1982) </a:t>
                </a:r>
                <a:r>
                  <a:rPr lang="en-US" altLang="zh-CN" sz="2800" dirty="0" smtClean="0"/>
                  <a:t>[7]. </a:t>
                </a:r>
                <a:r>
                  <a:rPr lang="en-US" altLang="zh-CN" sz="2800" dirty="0"/>
                  <a:t>This gamma radiation is mainly produced by nuclear reactions of massive stars in the Milky Way, especially in the stage of core-collapse supernova and the Wolf-</a:t>
                </a:r>
                <a:r>
                  <a:rPr lang="en-US" altLang="zh-CN" sz="2800" dirty="0" err="1"/>
                  <a:t>Rayet</a:t>
                </a:r>
                <a:r>
                  <a:rPr lang="en-US" altLang="zh-CN" sz="2800" dirty="0"/>
                  <a:t> phases. This gamma ray can almost pass through the plane of the Milky way galaxy completely, so we can estimate the rate of core-collapse supernovae by measuring the mass of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mr-IN" altLang="zh-CN" sz="2800" i="1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zh-CN" sz="2800" i="1">
                            <a:latin typeface="Cambria Math" charset="0"/>
                          </a:rPr>
                          <m:t>26</m:t>
                        </m:r>
                      </m:sup>
                      <m:e>
                        <m:r>
                          <a:rPr lang="en-US" altLang="zh-CN" sz="2800" i="1">
                            <a:latin typeface="Cambria Math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which is maintained steadily over time. The </a:t>
                </a:r>
                <a:r>
                  <a:rPr lang="en-US" altLang="zh-CN" sz="2800" dirty="0" smtClean="0"/>
                  <a:t>INTEGRAL experiment </a:t>
                </a:r>
                <a:r>
                  <a:rPr lang="en-US" altLang="zh-CN" sz="2800" dirty="0"/>
                  <a:t>reported their </a:t>
                </a:r>
                <a:r>
                  <a:rPr lang="en-US" altLang="zh-CN" sz="2800" dirty="0" smtClean="0"/>
                  <a:t>result </a:t>
                </a:r>
                <a:r>
                  <a:rPr lang="en-US" altLang="zh-CN" sz="2800" dirty="0"/>
                  <a:t>respectively </a:t>
                </a:r>
                <a:r>
                  <a:rPr lang="en-US" altLang="zh-CN" sz="2800" dirty="0" smtClean="0"/>
                  <a:t>[</a:t>
                </a:r>
                <a:r>
                  <a:rPr lang="en-US" altLang="zh-CN" sz="2800" dirty="0"/>
                  <a:t>8</a:t>
                </a:r>
                <a:r>
                  <a:rPr lang="en-US" altLang="zh-CN" sz="2800" dirty="0" smtClean="0"/>
                  <a:t>]. The </a:t>
                </a:r>
                <a:r>
                  <a:rPr lang="en-US" altLang="zh-CN" sz="2800" dirty="0"/>
                  <a:t>mass of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mr-IN" altLang="zh-CN" sz="2800" i="1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zh-CN" sz="2800" i="1">
                            <a:latin typeface="Cambria Math" charset="0"/>
                          </a:rPr>
                          <m:t>26</m:t>
                        </m:r>
                      </m:sup>
                      <m:e>
                        <m:r>
                          <a:rPr lang="en-US" altLang="zh-CN" sz="2800" i="1">
                            <a:latin typeface="Cambria Math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en-US" altLang="zh-CN" sz="2800" dirty="0" smtClean="0"/>
                  <a:t>  </a:t>
                </a:r>
                <a:r>
                  <a:rPr lang="en-US" altLang="zh-CN" sz="2800" dirty="0"/>
                  <a:t>maintained in steady state by a core-collapse supernova rate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en-US" altLang="zh-CN" sz="2800" dirty="0" smtClean="0"/>
                  <a:t> via:</a:t>
                </a:r>
              </a:p>
              <a:p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                                         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</m:t>
                    </m:r>
                  </m:oMath>
                </a14:m>
                <a:endParaRPr lang="el-GR" altLang="zh-CN" sz="2800" dirty="0">
                  <a:solidFill>
                    <a:srgbClr val="FF0000"/>
                  </a:solidFill>
                </a:endParaRPr>
              </a:p>
              <a:p>
                <a:r>
                  <a:rPr lang="en-US" altLang="zh-CN" sz="2800" dirty="0" smtClean="0"/>
                  <a:t>where </a:t>
                </a:r>
                <a:r>
                  <a:rPr lang="en-US" altLang="zh-CN" sz="2800" dirty="0"/>
                  <a:t>the rate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is measured in SN number per century,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sz="2800" dirty="0"/>
                  <a:t>is the mean life of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mr-IN" altLang="zh-CN" sz="2800" i="1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zh-CN" sz="2800" i="1">
                            <a:latin typeface="Cambria Math" charset="0"/>
                          </a:rPr>
                          <m:t>26</m:t>
                        </m:r>
                      </m:sup>
                      <m:e>
                        <m:r>
                          <a:rPr lang="en-US" altLang="zh-CN" sz="2800" i="1">
                            <a:latin typeface="Cambria Math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en-US" altLang="zh-CN" sz="2800" dirty="0" smtClean="0"/>
                  <a:t>, </a:t>
                </a:r>
                <a:r>
                  <a:rPr lang="en-US" altLang="zh-CN" sz="2800" dirty="0"/>
                  <a:t>and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is </a:t>
                </a:r>
                <a:r>
                  <a:rPr lang="en-US" altLang="zh-CN" sz="2800" dirty="0" err="1"/>
                  <a:t>Nucleosynthesis</a:t>
                </a:r>
                <a:r>
                  <a:rPr lang="en-US" altLang="zh-CN" sz="2800" dirty="0"/>
                  <a:t> Yields. In the </a:t>
                </a:r>
                <a:r>
                  <a:rPr lang="en-US" altLang="zh-CN" sz="2800" dirty="0" smtClean="0"/>
                  <a:t>method </a:t>
                </a:r>
                <a:r>
                  <a:rPr lang="en-US" altLang="zh-CN" sz="2800" dirty="0"/>
                  <a:t>from </a:t>
                </a:r>
                <a:r>
                  <a:rPr lang="en-US" altLang="zh-CN" sz="2800" dirty="0" smtClean="0"/>
                  <a:t>[</a:t>
                </a:r>
                <a:r>
                  <a:rPr lang="en-US" altLang="zh-CN" sz="2800" dirty="0"/>
                  <a:t>9</a:t>
                </a:r>
                <a:r>
                  <a:rPr lang="en-US" altLang="zh-CN" sz="2800" dirty="0" smtClean="0"/>
                  <a:t>], </a:t>
                </a:r>
                <a:r>
                  <a:rPr lang="en-US" altLang="zh-CN" sz="2800" dirty="0"/>
                  <a:t>Yields are moderated by the steep initial mass function (IMF), in the relevant mass range </a:t>
                </a:r>
                <a14:m>
                  <m:oMath xmlns:m="http://schemas.openxmlformats.org/officeDocument/2006/math">
                    <m:r>
                      <a:rPr lang="en-US" altLang="zh-CN" sz="2800" b="0" i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altLang="zh-CN" sz="2800" b="0" i="0" smtClean="0">
                        <a:latin typeface="Cambria Math" panose="02040503050406030204" pitchFamily="18" charset="0"/>
                      </a:rPr>
                      <m:t>100 </m:t>
                    </m:r>
                    <m:sSub>
                      <m:sSub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⨀</m:t>
                        </m:r>
                      </m:sub>
                    </m:sSub>
                    <m:r>
                      <a:rPr lang="en-US" altLang="zh-CN" sz="2800" b="0" i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zh-CN" sz="2800" dirty="0" smtClean="0">
                    <a:solidFill>
                      <a:srgbClr val="FF0000"/>
                    </a:solidFill>
                  </a:rPr>
                  <a:t> </a:t>
                </a:r>
                <a:endParaRPr lang="en-US" altLang="zh-CN" sz="2800" dirty="0">
                  <a:solidFill>
                    <a:srgbClr val="FF0000"/>
                  </a:solidFill>
                </a:endParaRPr>
              </a:p>
              <a:p>
                <a:endParaRPr lang="en-US" altLang="zh-CN" sz="2800" dirty="0"/>
              </a:p>
            </p:txBody>
          </p:sp>
        </mc:Choice>
        <mc:Fallback xmlns="">
          <p:sp>
            <p:nvSpPr>
              <p:cNvPr id="78" name="文本框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1705" y="19756584"/>
                <a:ext cx="13775945" cy="5833713"/>
              </a:xfrm>
              <a:prstGeom prst="rect">
                <a:avLst/>
              </a:prstGeom>
              <a:blipFill rotWithShape="0">
                <a:blip r:embed="rId9"/>
                <a:stretch>
                  <a:fillRect l="-885" t="-418" r="-14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图片 3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8688" y="28014733"/>
            <a:ext cx="5349007" cy="2761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848502" y="15500422"/>
            <a:ext cx="8999579" cy="32776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本框 34"/>
              <p:cNvSpPr txBox="1"/>
              <p:nvPr/>
            </p:nvSpPr>
            <p:spPr>
              <a:xfrm>
                <a:off x="10991701" y="28199943"/>
                <a:ext cx="11356589" cy="2688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/>
                  <a:t>c</a:t>
                </a:r>
                <a:r>
                  <a:rPr lang="en-US" altLang="zh-CN" sz="2800" dirty="0" smtClean="0"/>
                  <a:t>ombined </a:t>
                </a:r>
                <a:r>
                  <a:rPr lang="en-US" altLang="zh-CN" sz="2800" dirty="0"/>
                  <a:t>likelihood function to estimate supernova rate: </a:t>
                </a:r>
              </a:p>
              <a:p>
                <a:r>
                  <a:rPr lang="en-US" altLang="zh-CN" sz="2800" dirty="0">
                    <a:solidFill>
                      <a:srgbClr val="FF0000"/>
                    </a:solidFill>
                  </a:rPr>
                  <a:t>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  <m:r>
                      <a:rPr lang="en-US" altLang="zh-CN" sz="2800" i="1">
                        <a:latin typeface="Cambria Math" panose="02040503050406030204" pitchFamily="18" charset="0"/>
                      </a:rPr>
                      <m:t>=−2</m:t>
                    </m:r>
                    <m:func>
                      <m:func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8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en-US" altLang="zh-CN" sz="2800" dirty="0"/>
              </a:p>
              <a:p>
                <a:r>
                  <a:rPr lang="en-US" altLang="zh-CN" sz="2800" dirty="0" smtClean="0"/>
                  <a:t>Fig. 1 </a:t>
                </a:r>
                <a:r>
                  <a:rPr lang="en-US" altLang="zh-CN" sz="2800" dirty="0"/>
                  <a:t>show the results </a:t>
                </a:r>
                <a:r>
                  <a:rPr lang="en-US" altLang="zh-CN" sz="2800" dirty="0" smtClean="0"/>
                  <a:t>of combined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CN" sz="2800" i="1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calculation of </a:t>
                </a:r>
                <a:r>
                  <a:rPr lang="en-US" altLang="zh-CN" sz="2800" dirty="0" smtClean="0"/>
                  <a:t>four different </a:t>
                </a:r>
                <a:r>
                  <a:rPr lang="en-US" altLang="zh-CN" sz="2800" dirty="0"/>
                  <a:t>methods, and the </a:t>
                </a:r>
                <a:r>
                  <a:rPr lang="en-US" altLang="zh-CN" sz="2800" dirty="0" smtClean="0"/>
                  <a:t>estimation is </a:t>
                </a:r>
                <a:r>
                  <a:rPr lang="en-US" altLang="zh-CN" sz="2800" dirty="0"/>
                  <a:t>painted on the black </a:t>
                </a:r>
                <a:r>
                  <a:rPr lang="en-US" altLang="zh-CN" sz="2800" dirty="0" smtClean="0"/>
                  <a:t>line. After </a:t>
                </a:r>
                <a:r>
                  <a:rPr lang="en-US" altLang="zh-CN" sz="2800" dirty="0"/>
                  <a:t>combination, we estimate that the frequency of core </a:t>
                </a:r>
                <a:r>
                  <a:rPr lang="en-US" altLang="zh-CN" sz="2800" dirty="0" smtClean="0"/>
                  <a:t>collapse </a:t>
                </a:r>
                <a:r>
                  <a:rPr lang="en-US" altLang="zh-CN" sz="2800" dirty="0"/>
                  <a:t>supernovae is 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1.98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−0.27</m:t>
                        </m:r>
                      </m:sub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+0.32</m:t>
                        </m:r>
                      </m:sup>
                    </m:sSubSup>
                  </m:oMath>
                </a14:m>
                <a:r>
                  <a:rPr lang="en-US" altLang="zh-CN" sz="2800" dirty="0" smtClean="0"/>
                  <a:t> events </a:t>
                </a:r>
                <a:r>
                  <a:rPr lang="en-US" altLang="zh-CN" sz="2800" dirty="0"/>
                  <a:t>per century. </a:t>
                </a:r>
              </a:p>
            </p:txBody>
          </p:sp>
        </mc:Choice>
        <mc:Fallback xmlns="">
          <p:sp>
            <p:nvSpPr>
              <p:cNvPr id="35" name="文本框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1701" y="28199943"/>
                <a:ext cx="11356589" cy="2688813"/>
              </a:xfrm>
              <a:prstGeom prst="rect">
                <a:avLst/>
              </a:prstGeom>
              <a:blipFill rotWithShape="0">
                <a:blip r:embed="rId12"/>
                <a:stretch>
                  <a:fillRect l="-1074" t="-2268" r="-322" b="-54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矩形 32"/>
          <p:cNvSpPr/>
          <p:nvPr/>
        </p:nvSpPr>
        <p:spPr>
          <a:xfrm>
            <a:off x="594427" y="33140181"/>
            <a:ext cx="14218669" cy="336749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94426" y="31731199"/>
            <a:ext cx="14251011" cy="91439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11000">
                <a:schemeClr val="accent1">
                  <a:lumMod val="0"/>
                  <a:lumOff val="100000"/>
                </a:schemeClr>
              </a:gs>
              <a:gs pos="67000">
                <a:schemeClr val="accent1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6600" dirty="0" smtClean="0"/>
              <a:t>Summary</a:t>
            </a:r>
            <a:endParaRPr lang="zh-CN" altLang="en-US" sz="6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文本框 36"/>
              <p:cNvSpPr txBox="1"/>
              <p:nvPr/>
            </p:nvSpPr>
            <p:spPr>
              <a:xfrm>
                <a:off x="23191669" y="30731789"/>
                <a:ext cx="603841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FIG. </a:t>
                </a:r>
                <a:r>
                  <a:rPr lang="en-US" altLang="zh-CN" sz="2000" dirty="0" smtClean="0"/>
                  <a:t>1: </a:t>
                </a:r>
                <a:r>
                  <a:rPr lang="en-US" altLang="zh-CN" sz="2000" dirty="0"/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CN" sz="2000" i="1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2000" dirty="0" smtClean="0"/>
                  <a:t> distribution </a:t>
                </a:r>
                <a:r>
                  <a:rPr lang="en-US" altLang="zh-CN" sz="2000" dirty="0"/>
                  <a:t>of Milky Way Core-collapse SN rate </a:t>
                </a:r>
                <a:r>
                  <a:rPr lang="en-US" altLang="zh-CN" sz="2000" dirty="0" smtClean="0"/>
                  <a:t>of four </a:t>
                </a:r>
                <a:r>
                  <a:rPr lang="en-US" altLang="zh-CN" sz="2000" dirty="0"/>
                  <a:t>different </a:t>
                </a:r>
                <a:r>
                  <a:rPr lang="en-US" altLang="zh-CN" sz="2000" dirty="0" smtClean="0"/>
                  <a:t>methods.</a:t>
                </a:r>
                <a:endParaRPr lang="en-US" altLang="zh-CN" sz="2000" dirty="0"/>
              </a:p>
            </p:txBody>
          </p:sp>
        </mc:Choice>
        <mc:Fallback>
          <p:sp>
            <p:nvSpPr>
              <p:cNvPr id="37" name="文本框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1669" y="30731789"/>
                <a:ext cx="6038418" cy="707886"/>
              </a:xfrm>
              <a:prstGeom prst="rect">
                <a:avLst/>
              </a:prstGeom>
              <a:blipFill rotWithShape="0">
                <a:blip r:embed="rId13"/>
                <a:stretch>
                  <a:fillRect l="-1009" t="-4310" b="-146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文本框 37"/>
          <p:cNvSpPr txBox="1"/>
          <p:nvPr/>
        </p:nvSpPr>
        <p:spPr>
          <a:xfrm>
            <a:off x="992607" y="38313215"/>
            <a:ext cx="138204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   This </a:t>
            </a:r>
            <a:r>
              <a:rPr lang="en-US" altLang="zh-CN" sz="2800" dirty="0"/>
              <a:t>work was in part by the National Natural Science Foundation of China under Grant</a:t>
            </a:r>
            <a:br>
              <a:rPr lang="en-US" altLang="zh-CN" sz="2800" dirty="0"/>
            </a:br>
            <a:r>
              <a:rPr lang="en-US" altLang="zh-CN" sz="2800" dirty="0"/>
              <a:t>Nos. 11135009 and 11305193, by the Strategic Priority Research Program of the Chinese</a:t>
            </a:r>
            <a:br>
              <a:rPr lang="en-US" altLang="zh-CN" sz="2800" dirty="0"/>
            </a:br>
            <a:r>
              <a:rPr lang="en-US" altLang="zh-CN" sz="2800" dirty="0"/>
              <a:t>Academy of Sciences under Grant No. XDA10010100, by the National Recruitment Program</a:t>
            </a:r>
            <a:br>
              <a:rPr lang="en-US" altLang="zh-CN" sz="2800" dirty="0"/>
            </a:br>
            <a:r>
              <a:rPr lang="en-US" altLang="zh-CN" sz="2800" dirty="0"/>
              <a:t>for Young Professionals and the CAS Center for Excellence in Particle Physics (CCEPP). </a:t>
            </a:r>
            <a:br>
              <a:rPr lang="en-US" altLang="zh-CN" sz="2800" dirty="0"/>
            </a:br>
            <a:endParaRPr lang="en-US" altLang="zh-CN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文本框 38"/>
              <p:cNvSpPr txBox="1"/>
              <p:nvPr/>
            </p:nvSpPr>
            <p:spPr>
              <a:xfrm>
                <a:off x="960640" y="33484645"/>
                <a:ext cx="13680287" cy="2724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 smtClean="0"/>
                  <a:t>    This </a:t>
                </a:r>
                <a:r>
                  <a:rPr lang="en-US" altLang="zh-CN" sz="2800" dirty="0"/>
                  <a:t>work investigates the method of estimating the generation rate </a:t>
                </a:r>
                <a:r>
                  <a:rPr lang="en-US" altLang="zh-CN" sz="2800" dirty="0" smtClean="0"/>
                  <a:t>of </a:t>
                </a:r>
                <a:r>
                  <a:rPr lang="en-US" altLang="zh-CN" sz="2800" dirty="0"/>
                  <a:t>collapse supernovae. Four methods are selected for merging analysis to get a more accurate </a:t>
                </a:r>
                <a:r>
                  <a:rPr lang="en-US" altLang="zh-CN" sz="2800" dirty="0" smtClean="0"/>
                  <a:t>estimate, including </a:t>
                </a:r>
                <a:r>
                  <a:rPr lang="en-US" altLang="zh-CN" sz="2800" dirty="0"/>
                  <a:t>supernova neutrinos detection, observations of extragalactic galaxies supernova, historical supernova records, measuring the </a:t>
                </a:r>
                <a:r>
                  <a:rPr lang="en-US" altLang="zh-CN" sz="2800" dirty="0" smtClean="0"/>
                  <a:t>mass of galactic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mr-IN" altLang="zh-CN" sz="2800" i="1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en-US" altLang="zh-CN" sz="2800" i="1">
                            <a:latin typeface="Cambria Math" charset="0"/>
                          </a:rPr>
                          <m:t>26</m:t>
                        </m:r>
                      </m:sup>
                      <m:e>
                        <m:r>
                          <a:rPr lang="en-US" altLang="zh-CN" sz="2800" i="1">
                            <a:latin typeface="Cambria Math" charset="0"/>
                          </a:rPr>
                          <m:t>𝐴𝑙</m:t>
                        </m:r>
                      </m:e>
                    </m:sPre>
                  </m:oMath>
                </a14:m>
                <a:r>
                  <a:rPr lang="en-US" altLang="zh-CN" sz="2800" dirty="0"/>
                  <a:t>. It is estimated that the galaxy will have a</a:t>
                </a:r>
                <a:r>
                  <a:rPr lang="en-US" altLang="zh-CN" sz="2800" dirty="0" smtClean="0"/>
                  <a:t> </a:t>
                </a:r>
                <a:r>
                  <a:rPr lang="en-US" altLang="zh-CN" sz="2800" dirty="0"/>
                  <a:t>collapse supernova </a:t>
                </a:r>
                <a:r>
                  <a:rPr lang="en-US" altLang="zh-CN" sz="2800" dirty="0" smtClean="0"/>
                  <a:t>about every </a:t>
                </a:r>
                <a:r>
                  <a:rPr lang="en-US" altLang="zh-CN" sz="2800" dirty="0"/>
                  <a:t>fifty years, which means we have a great chance to detect supernova neutrinos </a:t>
                </a:r>
                <a:r>
                  <a:rPr lang="en-US" altLang="zh-CN" sz="2800"/>
                  <a:t>again</a:t>
                </a:r>
                <a:r>
                  <a:rPr lang="en-US" altLang="zh-CN" sz="2800" smtClean="0"/>
                  <a:t>.</a:t>
                </a:r>
                <a:endParaRPr lang="en-US" altLang="zh-CN" sz="2800" dirty="0"/>
              </a:p>
            </p:txBody>
          </p:sp>
        </mc:Choice>
        <mc:Fallback>
          <p:sp>
            <p:nvSpPr>
              <p:cNvPr id="39" name="文本框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640" y="33484645"/>
                <a:ext cx="13680287" cy="2724272"/>
              </a:xfrm>
              <a:prstGeom prst="rect">
                <a:avLst/>
              </a:prstGeom>
              <a:blipFill rotWithShape="0">
                <a:blip r:embed="rId14"/>
                <a:stretch>
                  <a:fillRect l="-936" t="-2237" r="-2139" b="-53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98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9437</TotalTime>
  <Words>703</Words>
  <Application>Microsoft Office PowerPoint</Application>
  <PresentationFormat>自定义</PresentationFormat>
  <Paragraphs>51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Mangal</vt:lpstr>
      <vt:lpstr>宋体</vt:lpstr>
      <vt:lpstr>Arial</vt:lpstr>
      <vt:lpstr>Calibri</vt:lpstr>
      <vt:lpstr>Calibri Light</vt:lpstr>
      <vt:lpstr>Cambria Math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wzg</dc:creator>
  <cp:lastModifiedBy>张岩</cp:lastModifiedBy>
  <cp:revision>519</cp:revision>
  <dcterms:created xsi:type="dcterms:W3CDTF">2017-10-26T02:56:57Z</dcterms:created>
  <dcterms:modified xsi:type="dcterms:W3CDTF">2018-05-16T07:58:12Z</dcterms:modified>
</cp:coreProperties>
</file>