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872" y="5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Cliquez pour modifier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27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2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13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151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42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268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730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9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181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82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84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C55DB0-3FA0-9D46-8A3C-5397E4F91CE0}" type="datetimeFigureOut">
              <a:rPr lang="fr-FR" smtClean="0"/>
              <a:t>27/05/18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F57B0D-5AB4-1043-8339-1463B7A07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019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gif"/><Relationship Id="rId3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0807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LBL Experiment </a:t>
            </a:r>
            <a:r>
              <a:rPr lang="en-US" sz="4000" dirty="0" err="1" smtClean="0"/>
              <a:t>Protvino</a:t>
            </a:r>
            <a:r>
              <a:rPr lang="en-US" sz="4000" dirty="0" smtClean="0"/>
              <a:t> - ORCA</a:t>
            </a:r>
            <a:endParaRPr lang="en-US" sz="40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8983" y="1225422"/>
            <a:ext cx="858603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KM3NeT/ORCA detector under construction, first neutrinos seen</a:t>
            </a:r>
          </a:p>
          <a:p>
            <a:r>
              <a:rPr lang="en-US" sz="2400" dirty="0" smtClean="0"/>
              <a:t>Ready within few years, many </a:t>
            </a:r>
            <a:r>
              <a:rPr lang="en-US" sz="2400" dirty="0" err="1" smtClean="0"/>
              <a:t>Mtons</a:t>
            </a:r>
            <a:r>
              <a:rPr lang="en-US" sz="2400" dirty="0" smtClean="0"/>
              <a:t> </a:t>
            </a:r>
            <a:r>
              <a:rPr lang="en-US" sz="2400" dirty="0" err="1" smtClean="0"/>
              <a:t>fiducial</a:t>
            </a:r>
            <a:r>
              <a:rPr lang="en-US" sz="2400" dirty="0" smtClean="0"/>
              <a:t> volume</a:t>
            </a:r>
          </a:p>
          <a:p>
            <a:r>
              <a:rPr lang="en-US" sz="2400" dirty="0" err="1" smtClean="0"/>
              <a:t>Protvino</a:t>
            </a:r>
            <a:r>
              <a:rPr lang="en-US" sz="2400" dirty="0" smtClean="0"/>
              <a:t> U70 proton accelerator operational at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p</a:t>
            </a:r>
            <a:r>
              <a:rPr lang="en-US" sz="2400" dirty="0" smtClean="0"/>
              <a:t> = 70 </a:t>
            </a:r>
            <a:r>
              <a:rPr lang="en-US" sz="2400" dirty="0" err="1" smtClean="0"/>
              <a:t>GeV</a:t>
            </a:r>
            <a:endParaRPr lang="en-US" sz="2400" dirty="0" smtClean="0"/>
          </a:p>
          <a:p>
            <a:r>
              <a:rPr lang="en-US" sz="2400" dirty="0" smtClean="0"/>
              <a:t>Neutrino beam (to be constructed) at </a:t>
            </a:r>
            <a:r>
              <a:rPr lang="en-US" sz="2400" dirty="0" err="1" smtClean="0"/>
              <a:t>E</a:t>
            </a:r>
            <a:r>
              <a:rPr lang="en-US" sz="2400" baseline="-25000" dirty="0" err="1" smtClean="0"/>
              <a:t>ν</a:t>
            </a:r>
            <a:r>
              <a:rPr lang="en-US" sz="2400" dirty="0" smtClean="0"/>
              <a:t> = 2-7 </a:t>
            </a:r>
            <a:r>
              <a:rPr lang="en-US" sz="2400" dirty="0" err="1" smtClean="0"/>
              <a:t>GeV</a:t>
            </a:r>
            <a:r>
              <a:rPr lang="en-US" sz="2400" dirty="0"/>
              <a:t> </a:t>
            </a:r>
            <a:r>
              <a:rPr lang="en-US" sz="2400" dirty="0" smtClean="0"/>
              <a:t>is optimal  for baseline of 2590km</a:t>
            </a:r>
          </a:p>
        </p:txBody>
      </p:sp>
      <p:sp>
        <p:nvSpPr>
          <p:cNvPr id="17" name="Line 10"/>
          <p:cNvSpPr>
            <a:spLocks noChangeShapeType="1"/>
          </p:cNvSpPr>
          <p:nvPr/>
        </p:nvSpPr>
        <p:spPr bwMode="auto">
          <a:xfrm flipH="1" flipV="1">
            <a:off x="3119182" y="2203788"/>
            <a:ext cx="72008" cy="1872208"/>
          </a:xfrm>
          <a:prstGeom prst="line">
            <a:avLst/>
          </a:prstGeom>
          <a:noFill/>
          <a:ln w="12700">
            <a:solidFill>
              <a:sysClr val="window" lastClr="FFFFFF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20" name="Picture 13" descr="C:\Users\Joao Coelho\Desktop\Detector_transp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571" t="2778" r="15144" b="6944"/>
          <a:stretch/>
        </p:blipFill>
        <p:spPr bwMode="auto">
          <a:xfrm>
            <a:off x="328982" y="3321539"/>
            <a:ext cx="2790200" cy="3566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ZoneTexte 18"/>
          <p:cNvSpPr txBox="1"/>
          <p:nvPr/>
        </p:nvSpPr>
        <p:spPr>
          <a:xfrm>
            <a:off x="415391" y="3701232"/>
            <a:ext cx="254619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FF00"/>
                </a:solidFill>
                <a:latin typeface="Calibri"/>
              </a:rPr>
              <a:t>115 lines, 20m </a:t>
            </a:r>
            <a:r>
              <a:rPr lang="en-US" dirty="0" smtClean="0">
                <a:solidFill>
                  <a:srgbClr val="FFFF00"/>
                </a:solidFill>
                <a:latin typeface="Calibri"/>
              </a:rPr>
              <a:t>spaced </a:t>
            </a:r>
            <a:endParaRPr lang="en-US" dirty="0" smtClean="0">
              <a:solidFill>
                <a:srgbClr val="FFFF00"/>
              </a:solidFill>
              <a:latin typeface="Calibri"/>
            </a:endParaRPr>
          </a:p>
          <a:p>
            <a:pPr algn="ctr"/>
            <a:r>
              <a:rPr lang="en-US" dirty="0" smtClean="0">
                <a:solidFill>
                  <a:srgbClr val="FFFF00"/>
                </a:solidFill>
                <a:latin typeface="Calibri"/>
              </a:rPr>
              <a:t>18 DOMs/line 9m spaced</a:t>
            </a:r>
          </a:p>
        </p:txBody>
      </p:sp>
      <p:pic>
        <p:nvPicPr>
          <p:cNvPr id="34" name="Image 33"/>
          <p:cNvPicPr/>
          <p:nvPr/>
        </p:nvPicPr>
        <p:blipFill>
          <a:blip r:embed="rId3"/>
          <a:stretch/>
        </p:blipFill>
        <p:spPr>
          <a:xfrm>
            <a:off x="3185051" y="3701232"/>
            <a:ext cx="5729962" cy="2831812"/>
          </a:xfrm>
          <a:prstGeom prst="rect">
            <a:avLst/>
          </a:prstGeom>
          <a:ln>
            <a:noFill/>
          </a:ln>
        </p:spPr>
      </p:pic>
      <p:sp>
        <p:nvSpPr>
          <p:cNvPr id="35" name="TextShape 4"/>
          <p:cNvSpPr txBox="1"/>
          <p:nvPr/>
        </p:nvSpPr>
        <p:spPr>
          <a:xfrm>
            <a:off x="5287894" y="4499780"/>
            <a:ext cx="2143482" cy="314175"/>
          </a:xfrm>
          <a:prstGeom prst="rect">
            <a:avLst/>
          </a:prstGeom>
          <a:noFill/>
          <a:ln>
            <a:noFill/>
          </a:ln>
        </p:spPr>
        <p:txBody>
          <a:bodyPr lIns="81639" tIns="40820" rIns="81639" bIns="40820"/>
          <a:lstStyle/>
          <a:p>
            <a:r>
              <a:rPr lang="en-US" sz="16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1.5 km circumference</a:t>
            </a:r>
          </a:p>
        </p:txBody>
      </p:sp>
      <p:sp>
        <p:nvSpPr>
          <p:cNvPr id="36" name="ZoneTexte 35"/>
          <p:cNvSpPr txBox="1"/>
          <p:nvPr/>
        </p:nvSpPr>
        <p:spPr>
          <a:xfrm>
            <a:off x="7368925" y="5298769"/>
            <a:ext cx="18331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Intensity upgrade</a:t>
            </a:r>
          </a:p>
          <a:p>
            <a:r>
              <a:rPr lang="en-US" dirty="0" smtClean="0"/>
              <a:t>Injector - booster</a:t>
            </a:r>
            <a:endParaRPr lang="en-US" dirty="0"/>
          </a:p>
        </p:txBody>
      </p:sp>
      <p:sp>
        <p:nvSpPr>
          <p:cNvPr id="38" name="ZoneTexte 37"/>
          <p:cNvSpPr txBox="1"/>
          <p:nvPr/>
        </p:nvSpPr>
        <p:spPr>
          <a:xfrm>
            <a:off x="7202787" y="6387297"/>
            <a:ext cx="19195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Staged approach 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194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66428"/>
            <a:ext cx="8229600" cy="1143000"/>
          </a:xfrm>
        </p:spPr>
        <p:txBody>
          <a:bodyPr/>
          <a:lstStyle/>
          <a:p>
            <a:r>
              <a:rPr lang="en-US" sz="4000" dirty="0" smtClean="0"/>
              <a:t>Physics</a:t>
            </a:r>
            <a:r>
              <a:rPr lang="en-US" dirty="0" smtClean="0"/>
              <a:t> potential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25422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Both Neutrino Mass Hierarchy and CP violation accessible</a:t>
            </a:r>
          </a:p>
          <a:p>
            <a:r>
              <a:rPr lang="en-US" sz="2400" dirty="0" smtClean="0"/>
              <a:t>No degeneracies, small cross section systematics</a:t>
            </a:r>
          </a:p>
          <a:p>
            <a:r>
              <a:rPr lang="en-US" sz="2400" dirty="0" smtClean="0"/>
              <a:t>First high statistics LBL experiment</a:t>
            </a:r>
          </a:p>
          <a:p>
            <a:r>
              <a:rPr lang="en-US" sz="2400" dirty="0" smtClean="0"/>
              <a:t>3 years at 450kW running </a:t>
            </a:r>
            <a:r>
              <a:rPr lang="en-US" sz="2400" dirty="0" smtClean="0">
                <a:sym typeface="Wingdings"/>
              </a:rPr>
              <a:t> </a:t>
            </a:r>
            <a:r>
              <a:rPr lang="en-US" sz="2400" dirty="0" err="1" smtClean="0">
                <a:sym typeface="Wingdings"/>
              </a:rPr>
              <a:t>ν</a:t>
            </a:r>
            <a:r>
              <a:rPr lang="en-US" sz="2400" baseline="-25000" dirty="0" err="1" smtClean="0">
                <a:sym typeface="Wingdings"/>
              </a:rPr>
              <a:t>e</a:t>
            </a:r>
            <a:r>
              <a:rPr lang="en-US" sz="2400" dirty="0" smtClean="0">
                <a:sym typeface="Wingdings"/>
              </a:rPr>
              <a:t> event rate varies by 3300 events with CP phase !</a:t>
            </a:r>
          </a:p>
          <a:p>
            <a:r>
              <a:rPr lang="en-US" sz="2400" dirty="0" smtClean="0">
                <a:sym typeface="Wingdings"/>
              </a:rPr>
              <a:t>High precision measurement of </a:t>
            </a:r>
            <a:r>
              <a:rPr lang="en-US" sz="2400" dirty="0" err="1" smtClean="0">
                <a:sym typeface="Wingdings"/>
              </a:rPr>
              <a:t>δ</a:t>
            </a:r>
            <a:r>
              <a:rPr lang="en-US" sz="2400" baseline="-25000" dirty="0" err="1" smtClean="0">
                <a:sym typeface="Wingdings"/>
              </a:rPr>
              <a:t>CP</a:t>
            </a:r>
            <a:r>
              <a:rPr lang="en-US" sz="2400" dirty="0" smtClean="0">
                <a:sym typeface="Wingdings"/>
              </a:rPr>
              <a:t> within few years</a:t>
            </a:r>
            <a:endParaRPr lang="en-US" sz="2400" dirty="0"/>
          </a:p>
        </p:txBody>
      </p:sp>
      <p:pic>
        <p:nvPicPr>
          <p:cNvPr id="4" name="Image 3" descr="Nev_Enu_flav_th42_3y_PH_NH-zoom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00" y="3756695"/>
            <a:ext cx="4419600" cy="2997200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1798594" y="4129291"/>
            <a:ext cx="1211590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  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Events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rPr>
              <a:t> 6600-9300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</a:rPr>
              <a:t>31000 ± 500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2BFF"/>
                </a:solidFill>
                <a:effectLst/>
                <a:uLnTx/>
                <a:uFillTx/>
              </a:rPr>
              <a:t>  3520 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FF2BFF"/>
                </a:solidFill>
                <a:effectLst/>
                <a:uLnTx/>
                <a:uFillTx/>
              </a:rPr>
              <a:t>± </a:t>
            </a: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rgbClr val="FF2BFF"/>
                </a:solidFill>
                <a:effectLst/>
                <a:uLnTx/>
                <a:uFillTx/>
              </a:rPr>
              <a:t>  30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rgbClr val="FF2BFF"/>
              </a:solidFill>
              <a:effectLst/>
              <a:uLnTx/>
              <a:uFillTx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 5900</a:t>
            </a:r>
            <a:endParaRPr kumimoji="0" 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pic>
        <p:nvPicPr>
          <p:cNvPr id="7" name="Image 6" descr="Meas_all_3y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8932" y="3854450"/>
            <a:ext cx="4419600" cy="3003550"/>
          </a:xfrm>
          <a:prstGeom prst="rect">
            <a:avLst/>
          </a:prstGeom>
        </p:spPr>
      </p:pic>
      <p:sp>
        <p:nvSpPr>
          <p:cNvPr id="8" name="ZoneTexte 7"/>
          <p:cNvSpPr txBox="1"/>
          <p:nvPr/>
        </p:nvSpPr>
        <p:spPr>
          <a:xfrm>
            <a:off x="7530428" y="4171338"/>
            <a:ext cx="1187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KM3NeT/</a:t>
            </a:r>
            <a:r>
              <a:rPr lang="en-US" sz="1400" dirty="0" smtClean="0"/>
              <a:t>P2O</a:t>
            </a:r>
          </a:p>
          <a:p>
            <a:r>
              <a:rPr lang="en-US" sz="1400" dirty="0" smtClean="0"/>
              <a:t>preliminary</a:t>
            </a:r>
            <a:endParaRPr lang="en-US" sz="1400" dirty="0"/>
          </a:p>
        </p:txBody>
      </p:sp>
      <p:sp>
        <p:nvSpPr>
          <p:cNvPr id="9" name="ZoneTexte 8"/>
          <p:cNvSpPr txBox="1"/>
          <p:nvPr/>
        </p:nvSpPr>
        <p:spPr>
          <a:xfrm>
            <a:off x="2958425" y="5438976"/>
            <a:ext cx="11871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KM3NeT/</a:t>
            </a:r>
            <a:r>
              <a:rPr lang="en-US" sz="1400" dirty="0" smtClean="0"/>
              <a:t>P2O</a:t>
            </a:r>
          </a:p>
          <a:p>
            <a:r>
              <a:rPr lang="en-US" sz="1400" dirty="0" smtClean="0"/>
              <a:t>preliminary</a:t>
            </a:r>
            <a:endParaRPr lang="en-US" sz="1400" dirty="0"/>
          </a:p>
        </p:txBody>
      </p:sp>
      <p:sp>
        <p:nvSpPr>
          <p:cNvPr id="10" name="ZoneTexte 9"/>
          <p:cNvSpPr txBox="1"/>
          <p:nvPr/>
        </p:nvSpPr>
        <p:spPr>
          <a:xfrm>
            <a:off x="5554134" y="3824497"/>
            <a:ext cx="27109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σ</a:t>
            </a:r>
            <a:r>
              <a:rPr lang="en-US" dirty="0" smtClean="0"/>
              <a:t> contours of 4 test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07690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153</Words>
  <Application>Microsoft Macintosh PowerPoint</Application>
  <PresentationFormat>Présentation à l'écran (4:3)</PresentationFormat>
  <Paragraphs>27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LBL Experiment Protvino - ORCA</vt:lpstr>
      <vt:lpstr>Physics potential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Brunner</dc:creator>
  <cp:lastModifiedBy>Brunner</cp:lastModifiedBy>
  <cp:revision>4</cp:revision>
  <dcterms:created xsi:type="dcterms:W3CDTF">2018-05-27T15:36:56Z</dcterms:created>
  <dcterms:modified xsi:type="dcterms:W3CDTF">2018-05-27T16:08:10Z</dcterms:modified>
</cp:coreProperties>
</file>