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</p:sldIdLst>
  <p:sldSz cx="30275213" cy="42803763"/>
  <p:notesSz cx="6797675" cy="9931400"/>
  <p:defaultTextStyle>
    <a:defPPr>
      <a:defRPr lang="zh-CN"/>
    </a:defPPr>
    <a:lvl1pPr marL="0" algn="l" defTabSz="3507730" rtl="0" eaLnBrk="1" latinLnBrk="0" hangingPunct="1">
      <a:defRPr sz="6905" kern="1200">
        <a:solidFill>
          <a:schemeClr val="tx1"/>
        </a:solidFill>
        <a:latin typeface="+mn-lt"/>
        <a:ea typeface="+mn-ea"/>
        <a:cs typeface="+mn-cs"/>
      </a:defRPr>
    </a:lvl1pPr>
    <a:lvl2pPr marL="1753865" algn="l" defTabSz="3507730" rtl="0" eaLnBrk="1" latinLnBrk="0" hangingPunct="1">
      <a:defRPr sz="6905" kern="1200">
        <a:solidFill>
          <a:schemeClr val="tx1"/>
        </a:solidFill>
        <a:latin typeface="+mn-lt"/>
        <a:ea typeface="+mn-ea"/>
        <a:cs typeface="+mn-cs"/>
      </a:defRPr>
    </a:lvl2pPr>
    <a:lvl3pPr marL="3507730" algn="l" defTabSz="3507730" rtl="0" eaLnBrk="1" latinLnBrk="0" hangingPunct="1">
      <a:defRPr sz="6905" kern="1200">
        <a:solidFill>
          <a:schemeClr val="tx1"/>
        </a:solidFill>
        <a:latin typeface="+mn-lt"/>
        <a:ea typeface="+mn-ea"/>
        <a:cs typeface="+mn-cs"/>
      </a:defRPr>
    </a:lvl3pPr>
    <a:lvl4pPr marL="5261595" algn="l" defTabSz="3507730" rtl="0" eaLnBrk="1" latinLnBrk="0" hangingPunct="1">
      <a:defRPr sz="6905" kern="1200">
        <a:solidFill>
          <a:schemeClr val="tx1"/>
        </a:solidFill>
        <a:latin typeface="+mn-lt"/>
        <a:ea typeface="+mn-ea"/>
        <a:cs typeface="+mn-cs"/>
      </a:defRPr>
    </a:lvl4pPr>
    <a:lvl5pPr marL="7015460" algn="l" defTabSz="3507730" rtl="0" eaLnBrk="1" latinLnBrk="0" hangingPunct="1">
      <a:defRPr sz="6905" kern="1200">
        <a:solidFill>
          <a:schemeClr val="tx1"/>
        </a:solidFill>
        <a:latin typeface="+mn-lt"/>
        <a:ea typeface="+mn-ea"/>
        <a:cs typeface="+mn-cs"/>
      </a:defRPr>
    </a:lvl5pPr>
    <a:lvl6pPr marL="8769325" algn="l" defTabSz="3507730" rtl="0" eaLnBrk="1" latinLnBrk="0" hangingPunct="1">
      <a:defRPr sz="6905" kern="1200">
        <a:solidFill>
          <a:schemeClr val="tx1"/>
        </a:solidFill>
        <a:latin typeface="+mn-lt"/>
        <a:ea typeface="+mn-ea"/>
        <a:cs typeface="+mn-cs"/>
      </a:defRPr>
    </a:lvl6pPr>
    <a:lvl7pPr marL="10523190" algn="l" defTabSz="3507730" rtl="0" eaLnBrk="1" latinLnBrk="0" hangingPunct="1">
      <a:defRPr sz="6905" kern="1200">
        <a:solidFill>
          <a:schemeClr val="tx1"/>
        </a:solidFill>
        <a:latin typeface="+mn-lt"/>
        <a:ea typeface="+mn-ea"/>
        <a:cs typeface="+mn-cs"/>
      </a:defRPr>
    </a:lvl7pPr>
    <a:lvl8pPr marL="12277054" algn="l" defTabSz="3507730" rtl="0" eaLnBrk="1" latinLnBrk="0" hangingPunct="1">
      <a:defRPr sz="6905" kern="1200">
        <a:solidFill>
          <a:schemeClr val="tx1"/>
        </a:solidFill>
        <a:latin typeface="+mn-lt"/>
        <a:ea typeface="+mn-ea"/>
        <a:cs typeface="+mn-cs"/>
      </a:defRPr>
    </a:lvl8pPr>
    <a:lvl9pPr marL="14030919" algn="l" defTabSz="3507730" rtl="0" eaLnBrk="1" latinLnBrk="0" hangingPunct="1">
      <a:defRPr sz="690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481">
          <p15:clr>
            <a:srgbClr val="A4A3A4"/>
          </p15:clr>
        </p15:guide>
        <p15:guide id="2" pos="953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0BBE"/>
    <a:srgbClr val="00CC99"/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83" autoAdjust="0"/>
    <p:restoredTop sz="94660"/>
  </p:normalViewPr>
  <p:slideViewPr>
    <p:cSldViewPr snapToGrid="0">
      <p:cViewPr>
        <p:scale>
          <a:sx n="50" d="100"/>
          <a:sy n="50" d="100"/>
        </p:scale>
        <p:origin x="-300" y="-9906"/>
      </p:cViewPr>
      <p:guideLst>
        <p:guide orient="horz" pos="13481"/>
        <p:guide pos="953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14352694" y="7302049"/>
            <a:ext cx="15941618" cy="3116849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66056" y="3329185"/>
            <a:ext cx="20377870" cy="19499498"/>
          </a:xfrm>
        </p:spPr>
        <p:txBody>
          <a:bodyPr anchor="b">
            <a:normAutofit/>
          </a:bodyPr>
          <a:lstStyle>
            <a:lvl1pPr algn="l">
              <a:defRPr sz="14568">
                <a:effectLst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66054" y="23991253"/>
            <a:ext cx="16403212" cy="11942774"/>
          </a:xfrm>
        </p:spPr>
        <p:txBody>
          <a:bodyPr anchor="t">
            <a:normAutofit/>
          </a:bodyPr>
          <a:lstStyle>
            <a:lvl1pPr marL="0" indent="0" algn="l">
              <a:buNone/>
              <a:defRPr sz="6622">
                <a:solidFill>
                  <a:schemeClr val="bg2">
                    <a:lumMod val="50000"/>
                  </a:schemeClr>
                </a:solidFill>
              </a:defRPr>
            </a:lvl1pPr>
            <a:lvl2pPr marL="151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0274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45412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60549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75687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90824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05962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21099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7784C-97D1-4865-B988-47DA5F1E6913}" type="datetimeFigureOut">
              <a:rPr lang="zh-CN" altLang="en-US" smtClean="0"/>
              <a:t>2018-6-1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E074C-3638-4536-B55A-3A96BE9309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67020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带描述的全景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6056" y="28060245"/>
            <a:ext cx="21702755" cy="951194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1766054" y="3329182"/>
            <a:ext cx="26743105" cy="19499492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5297"/>
            </a:lvl1pPr>
            <a:lvl2pPr marL="1513743" indent="0">
              <a:buNone/>
              <a:defRPr sz="5297"/>
            </a:lvl2pPr>
            <a:lvl3pPr marL="3027487" indent="0">
              <a:buNone/>
              <a:defRPr sz="5297"/>
            </a:lvl3pPr>
            <a:lvl4pPr marL="4541230" indent="0">
              <a:buNone/>
              <a:defRPr sz="5297"/>
            </a:lvl4pPr>
            <a:lvl5pPr marL="6054974" indent="0">
              <a:buNone/>
              <a:defRPr sz="5297"/>
            </a:lvl5pPr>
            <a:lvl6pPr marL="7568717" indent="0">
              <a:buNone/>
              <a:defRPr sz="5297"/>
            </a:lvl6pPr>
            <a:lvl7pPr marL="9082461" indent="0">
              <a:buNone/>
              <a:defRPr sz="5297"/>
            </a:lvl7pPr>
            <a:lvl8pPr marL="10596204" indent="0">
              <a:buNone/>
              <a:defRPr sz="5297"/>
            </a:lvl8pPr>
            <a:lvl9pPr marL="12109948" indent="0">
              <a:buNone/>
              <a:defRPr sz="5297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2522941" y="23991247"/>
            <a:ext cx="24108036" cy="2853584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5297"/>
            </a:lvl1pPr>
            <a:lvl2pPr marL="1513743" indent="0">
              <a:buFontTx/>
              <a:buNone/>
              <a:defRPr/>
            </a:lvl2pPr>
            <a:lvl3pPr marL="3027487" indent="0">
              <a:buFontTx/>
              <a:buNone/>
              <a:defRPr/>
            </a:lvl3pPr>
            <a:lvl4pPr marL="4541230" indent="0">
              <a:buFontTx/>
              <a:buNone/>
              <a:defRPr/>
            </a:lvl4pPr>
            <a:lvl5pPr marL="6054974" indent="0">
              <a:buFontTx/>
              <a:buNone/>
              <a:defRPr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7784C-97D1-4865-B988-47DA5F1E6913}" type="datetimeFigureOut">
              <a:rPr lang="zh-CN" altLang="en-US" smtClean="0"/>
              <a:t>2018-6-1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E074C-3638-4536-B55A-3A96BE9309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35340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描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6054" y="3329182"/>
            <a:ext cx="26743105" cy="18072700"/>
          </a:xfrm>
        </p:spPr>
        <p:txBody>
          <a:bodyPr anchor="ctr">
            <a:normAutofit/>
          </a:bodyPr>
          <a:lstStyle>
            <a:lvl1pPr algn="l">
              <a:defRPr sz="9271" b="0" cap="all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66054" y="25682258"/>
            <a:ext cx="21135542" cy="11889934"/>
          </a:xfrm>
        </p:spPr>
        <p:txBody>
          <a:bodyPr anchor="ctr">
            <a:normAutofit/>
          </a:bodyPr>
          <a:lstStyle>
            <a:lvl1pPr marL="0" indent="0" algn="l">
              <a:buNone/>
              <a:defRPr sz="5960">
                <a:solidFill>
                  <a:schemeClr val="bg2">
                    <a:lumMod val="50000"/>
                  </a:schemeClr>
                </a:solidFill>
              </a:defRPr>
            </a:lvl1pPr>
            <a:lvl2pPr marL="1513743" indent="0">
              <a:buNone/>
              <a:defRPr sz="5960">
                <a:solidFill>
                  <a:schemeClr val="tx1">
                    <a:tint val="75000"/>
                  </a:schemeClr>
                </a:solidFill>
              </a:defRPr>
            </a:lvl2pPr>
            <a:lvl3pPr marL="3027487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3pPr>
            <a:lvl4pPr marL="4541230" indent="0">
              <a:buNone/>
              <a:defRPr sz="4635">
                <a:solidFill>
                  <a:schemeClr val="tx1">
                    <a:tint val="75000"/>
                  </a:schemeClr>
                </a:solidFill>
              </a:defRPr>
            </a:lvl4pPr>
            <a:lvl5pPr marL="6054974" indent="0">
              <a:buNone/>
              <a:defRPr sz="4635">
                <a:solidFill>
                  <a:schemeClr val="tx1">
                    <a:tint val="75000"/>
                  </a:schemeClr>
                </a:solidFill>
              </a:defRPr>
            </a:lvl5pPr>
            <a:lvl6pPr marL="7568717" indent="0">
              <a:buNone/>
              <a:defRPr sz="4635">
                <a:solidFill>
                  <a:schemeClr val="tx1">
                    <a:tint val="75000"/>
                  </a:schemeClr>
                </a:solidFill>
              </a:defRPr>
            </a:lvl6pPr>
            <a:lvl7pPr marL="9082461" indent="0">
              <a:buNone/>
              <a:defRPr sz="4635">
                <a:solidFill>
                  <a:schemeClr val="tx1">
                    <a:tint val="75000"/>
                  </a:schemeClr>
                </a:solidFill>
              </a:defRPr>
            </a:lvl7pPr>
            <a:lvl8pPr marL="10596204" indent="0">
              <a:buNone/>
              <a:defRPr sz="4635">
                <a:solidFill>
                  <a:schemeClr val="tx1">
                    <a:tint val="75000"/>
                  </a:schemeClr>
                </a:solidFill>
              </a:defRPr>
            </a:lvl8pPr>
            <a:lvl9pPr marL="12109948" indent="0">
              <a:buNone/>
              <a:defRPr sz="463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7784C-97D1-4865-B988-47DA5F1E6913}" type="datetimeFigureOut">
              <a:rPr lang="zh-CN" altLang="en-US" smtClean="0"/>
              <a:t>2018-6-1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E074C-3638-4536-B55A-3A96BE9309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76361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带描述的引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35101" y="3329182"/>
            <a:ext cx="22712326" cy="18072700"/>
          </a:xfrm>
        </p:spPr>
        <p:txBody>
          <a:bodyPr anchor="ctr">
            <a:normAutofit/>
          </a:bodyPr>
          <a:lstStyle>
            <a:lvl1pPr algn="l">
              <a:defRPr sz="9271" b="0" cap="all">
                <a:solidFill>
                  <a:schemeClr val="tx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532110" y="21401881"/>
            <a:ext cx="21198168" cy="3012117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1513743" indent="0">
              <a:buFontTx/>
              <a:buNone/>
              <a:defRPr/>
            </a:lvl2pPr>
            <a:lvl3pPr marL="3027487" indent="0">
              <a:buFontTx/>
              <a:buNone/>
              <a:defRPr/>
            </a:lvl3pPr>
            <a:lvl4pPr marL="4541230" indent="0">
              <a:buFontTx/>
              <a:buNone/>
              <a:defRPr/>
            </a:lvl4pPr>
            <a:lvl5pPr marL="6054974" indent="0">
              <a:buFontTx/>
              <a:buNone/>
              <a:defRPr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66056" y="26844850"/>
            <a:ext cx="21131599" cy="10727342"/>
          </a:xfrm>
        </p:spPr>
        <p:txBody>
          <a:bodyPr anchor="ctr">
            <a:normAutofit/>
          </a:bodyPr>
          <a:lstStyle>
            <a:lvl1pPr marL="0" indent="0" algn="l">
              <a:buNone/>
              <a:defRPr sz="6622">
                <a:solidFill>
                  <a:schemeClr val="bg2">
                    <a:lumMod val="50000"/>
                  </a:schemeClr>
                </a:solidFill>
              </a:defRPr>
            </a:lvl1pPr>
            <a:lvl2pPr marL="1513743" indent="0">
              <a:buNone/>
              <a:defRPr sz="5960">
                <a:solidFill>
                  <a:schemeClr val="tx1">
                    <a:tint val="75000"/>
                  </a:schemeClr>
                </a:solidFill>
              </a:defRPr>
            </a:lvl2pPr>
            <a:lvl3pPr marL="3027487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3pPr>
            <a:lvl4pPr marL="4541230" indent="0">
              <a:buNone/>
              <a:defRPr sz="4635">
                <a:solidFill>
                  <a:schemeClr val="tx1">
                    <a:tint val="75000"/>
                  </a:schemeClr>
                </a:solidFill>
              </a:defRPr>
            </a:lvl4pPr>
            <a:lvl5pPr marL="6054974" indent="0">
              <a:buNone/>
              <a:defRPr sz="4635">
                <a:solidFill>
                  <a:schemeClr val="tx1">
                    <a:tint val="75000"/>
                  </a:schemeClr>
                </a:solidFill>
              </a:defRPr>
            </a:lvl5pPr>
            <a:lvl6pPr marL="7568717" indent="0">
              <a:buNone/>
              <a:defRPr sz="4635">
                <a:solidFill>
                  <a:schemeClr val="tx1">
                    <a:tint val="75000"/>
                  </a:schemeClr>
                </a:solidFill>
              </a:defRPr>
            </a:lvl6pPr>
            <a:lvl7pPr marL="9082461" indent="0">
              <a:buNone/>
              <a:defRPr sz="4635">
                <a:solidFill>
                  <a:schemeClr val="tx1">
                    <a:tint val="75000"/>
                  </a:schemeClr>
                </a:solidFill>
              </a:defRPr>
            </a:lvl7pPr>
            <a:lvl8pPr marL="10596204" indent="0">
              <a:buNone/>
              <a:defRPr sz="4635">
                <a:solidFill>
                  <a:schemeClr val="tx1">
                    <a:tint val="75000"/>
                  </a:schemeClr>
                </a:solidFill>
              </a:defRPr>
            </a:lvl8pPr>
            <a:lvl9pPr marL="12109948" indent="0">
              <a:buNone/>
              <a:defRPr sz="463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7784C-97D1-4865-B988-47DA5F1E6913}" type="datetimeFigureOut">
              <a:rPr lang="zh-CN" altLang="en-US" smtClean="0"/>
              <a:t>2018-6-1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E074C-3638-4536-B55A-3A96BE930972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756882" y="4435313"/>
            <a:ext cx="1514155" cy="3649842"/>
          </a:xfrm>
          <a:prstGeom prst="rect">
            <a:avLst/>
          </a:prstGeom>
        </p:spPr>
        <p:txBody>
          <a:bodyPr vert="horz" lIns="302752" tIns="151376" rIns="302752" bIns="151376" rtlCol="0" anchor="ctr">
            <a:noAutofit/>
          </a:bodyPr>
          <a:lstStyle/>
          <a:p>
            <a:pPr lvl="0"/>
            <a:r>
              <a:rPr lang="en-US" sz="26487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5481639" y="17280044"/>
            <a:ext cx="1514155" cy="3649842"/>
          </a:xfrm>
          <a:prstGeom prst="rect">
            <a:avLst/>
          </a:prstGeom>
        </p:spPr>
        <p:txBody>
          <a:bodyPr vert="horz" lIns="302752" tIns="151376" rIns="302752" bIns="151376" rtlCol="0" anchor="ctr">
            <a:noAutofit/>
          </a:bodyPr>
          <a:lstStyle/>
          <a:p>
            <a:pPr lvl="0" algn="r"/>
            <a:r>
              <a:rPr lang="en-US" sz="26487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035816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6056" y="21401882"/>
            <a:ext cx="21131599" cy="10594212"/>
          </a:xfrm>
        </p:spPr>
        <p:txBody>
          <a:bodyPr anchor="b">
            <a:normAutofit/>
          </a:bodyPr>
          <a:lstStyle>
            <a:lvl1pPr algn="l">
              <a:defRPr sz="9271" b="0" cap="all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66054" y="32037166"/>
            <a:ext cx="21135542" cy="5535023"/>
          </a:xfrm>
        </p:spPr>
        <p:txBody>
          <a:bodyPr anchor="t">
            <a:normAutofit/>
          </a:bodyPr>
          <a:lstStyle>
            <a:lvl1pPr marL="0" indent="0" algn="l">
              <a:buNone/>
              <a:defRPr sz="5960">
                <a:solidFill>
                  <a:schemeClr val="bg2">
                    <a:lumMod val="50000"/>
                  </a:schemeClr>
                </a:solidFill>
              </a:defRPr>
            </a:lvl1pPr>
            <a:lvl2pPr marL="1513743" indent="0">
              <a:buNone/>
              <a:defRPr sz="5960">
                <a:solidFill>
                  <a:schemeClr val="tx1">
                    <a:tint val="75000"/>
                  </a:schemeClr>
                </a:solidFill>
              </a:defRPr>
            </a:lvl2pPr>
            <a:lvl3pPr marL="3027487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3pPr>
            <a:lvl4pPr marL="4541230" indent="0">
              <a:buNone/>
              <a:defRPr sz="4635">
                <a:solidFill>
                  <a:schemeClr val="tx1">
                    <a:tint val="75000"/>
                  </a:schemeClr>
                </a:solidFill>
              </a:defRPr>
            </a:lvl4pPr>
            <a:lvl5pPr marL="6054974" indent="0">
              <a:buNone/>
              <a:defRPr sz="4635">
                <a:solidFill>
                  <a:schemeClr val="tx1">
                    <a:tint val="75000"/>
                  </a:schemeClr>
                </a:solidFill>
              </a:defRPr>
            </a:lvl5pPr>
            <a:lvl6pPr marL="7568717" indent="0">
              <a:buNone/>
              <a:defRPr sz="4635">
                <a:solidFill>
                  <a:schemeClr val="tx1">
                    <a:tint val="75000"/>
                  </a:schemeClr>
                </a:solidFill>
              </a:defRPr>
            </a:lvl6pPr>
            <a:lvl7pPr marL="9082461" indent="0">
              <a:buNone/>
              <a:defRPr sz="4635">
                <a:solidFill>
                  <a:schemeClr val="tx1">
                    <a:tint val="75000"/>
                  </a:schemeClr>
                </a:solidFill>
              </a:defRPr>
            </a:lvl7pPr>
            <a:lvl8pPr marL="10596204" indent="0">
              <a:buNone/>
              <a:defRPr sz="4635">
                <a:solidFill>
                  <a:schemeClr val="tx1">
                    <a:tint val="75000"/>
                  </a:schemeClr>
                </a:solidFill>
              </a:defRPr>
            </a:lvl8pPr>
            <a:lvl9pPr marL="12109948" indent="0">
              <a:buNone/>
              <a:defRPr sz="463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7784C-97D1-4865-B988-47DA5F1E6913}" type="datetimeFigureOut">
              <a:rPr lang="zh-CN" altLang="en-US" smtClean="0"/>
              <a:t>2018-6-1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E074C-3638-4536-B55A-3A96BE9309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14872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言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35103" y="3329182"/>
            <a:ext cx="22712323" cy="18072700"/>
          </a:xfrm>
        </p:spPr>
        <p:txBody>
          <a:bodyPr anchor="ctr">
            <a:normAutofit/>
          </a:bodyPr>
          <a:lstStyle>
            <a:lvl1pPr algn="l">
              <a:defRPr sz="9271" b="0" cap="all">
                <a:solidFill>
                  <a:schemeClr val="tx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766056" y="24255466"/>
            <a:ext cx="21131599" cy="6552671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6622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zh-CN" altLang="en-US" smtClean="0"/>
              <a:t>单击此处编辑母版文本样式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66054" y="30913829"/>
            <a:ext cx="21131595" cy="6658363"/>
          </a:xfrm>
        </p:spPr>
        <p:txBody>
          <a:bodyPr anchor="t">
            <a:normAutofit/>
          </a:bodyPr>
          <a:lstStyle>
            <a:lvl1pPr marL="0" indent="0" algn="l">
              <a:buNone/>
              <a:defRPr sz="5960">
                <a:solidFill>
                  <a:schemeClr val="bg2">
                    <a:lumMod val="50000"/>
                  </a:schemeClr>
                </a:solidFill>
              </a:defRPr>
            </a:lvl1pPr>
            <a:lvl2pPr marL="1513743" indent="0">
              <a:buNone/>
              <a:defRPr sz="5960">
                <a:solidFill>
                  <a:schemeClr val="tx1">
                    <a:tint val="75000"/>
                  </a:schemeClr>
                </a:solidFill>
              </a:defRPr>
            </a:lvl2pPr>
            <a:lvl3pPr marL="3027487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3pPr>
            <a:lvl4pPr marL="4541230" indent="0">
              <a:buNone/>
              <a:defRPr sz="4635">
                <a:solidFill>
                  <a:schemeClr val="tx1">
                    <a:tint val="75000"/>
                  </a:schemeClr>
                </a:solidFill>
              </a:defRPr>
            </a:lvl4pPr>
            <a:lvl5pPr marL="6054974" indent="0">
              <a:buNone/>
              <a:defRPr sz="4635">
                <a:solidFill>
                  <a:schemeClr val="tx1">
                    <a:tint val="75000"/>
                  </a:schemeClr>
                </a:solidFill>
              </a:defRPr>
            </a:lvl5pPr>
            <a:lvl6pPr marL="7568717" indent="0">
              <a:buNone/>
              <a:defRPr sz="4635">
                <a:solidFill>
                  <a:schemeClr val="tx1">
                    <a:tint val="75000"/>
                  </a:schemeClr>
                </a:solidFill>
              </a:defRPr>
            </a:lvl6pPr>
            <a:lvl7pPr marL="9082461" indent="0">
              <a:buNone/>
              <a:defRPr sz="4635">
                <a:solidFill>
                  <a:schemeClr val="tx1">
                    <a:tint val="75000"/>
                  </a:schemeClr>
                </a:solidFill>
              </a:defRPr>
            </a:lvl7pPr>
            <a:lvl8pPr marL="10596204" indent="0">
              <a:buNone/>
              <a:defRPr sz="4635">
                <a:solidFill>
                  <a:schemeClr val="tx1">
                    <a:tint val="75000"/>
                  </a:schemeClr>
                </a:solidFill>
              </a:defRPr>
            </a:lvl8pPr>
            <a:lvl9pPr marL="12109948" indent="0">
              <a:buNone/>
              <a:defRPr sz="463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7784C-97D1-4865-B988-47DA5F1E6913}" type="datetimeFigureOut">
              <a:rPr lang="zh-CN" altLang="en-US" smtClean="0"/>
              <a:t>2018-6-1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E074C-3638-4536-B55A-3A96BE930972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756882" y="4435313"/>
            <a:ext cx="1514155" cy="3649842"/>
          </a:xfrm>
          <a:prstGeom prst="rect">
            <a:avLst/>
          </a:prstGeom>
        </p:spPr>
        <p:txBody>
          <a:bodyPr vert="horz" lIns="302752" tIns="151376" rIns="302752" bIns="151376" rtlCol="0" anchor="ctr">
            <a:noAutofit/>
          </a:bodyPr>
          <a:lstStyle/>
          <a:p>
            <a:pPr lvl="0"/>
            <a:r>
              <a:rPr lang="en-US" sz="26487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5481639" y="17280044"/>
            <a:ext cx="1514155" cy="3649842"/>
          </a:xfrm>
          <a:prstGeom prst="rect">
            <a:avLst/>
          </a:prstGeom>
        </p:spPr>
        <p:txBody>
          <a:bodyPr vert="horz" lIns="302752" tIns="151376" rIns="302752" bIns="151376" rtlCol="0" anchor="ctr">
            <a:noAutofit/>
          </a:bodyPr>
          <a:lstStyle/>
          <a:p>
            <a:pPr lvl="0" algn="r"/>
            <a:r>
              <a:rPr lang="en-US" sz="26487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478035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真或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6054" y="3329182"/>
            <a:ext cx="24916984" cy="180727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9271" b="0" dirty="0"/>
            </a:lvl1pPr>
          </a:lstStyle>
          <a:p>
            <a:pPr marL="0" lvl="0"/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766056" y="24519691"/>
            <a:ext cx="21131599" cy="5231571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6622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zh-CN" altLang="en-US" smtClean="0"/>
              <a:t>单击此处编辑母版文本样式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66054" y="29751271"/>
            <a:ext cx="21131595" cy="7820924"/>
          </a:xfrm>
        </p:spPr>
        <p:txBody>
          <a:bodyPr anchor="t">
            <a:normAutofit/>
          </a:bodyPr>
          <a:lstStyle>
            <a:lvl1pPr marL="0" indent="0" algn="l">
              <a:buNone/>
              <a:defRPr sz="5960">
                <a:solidFill>
                  <a:schemeClr val="bg2">
                    <a:lumMod val="50000"/>
                  </a:schemeClr>
                </a:solidFill>
              </a:defRPr>
            </a:lvl1pPr>
            <a:lvl2pPr marL="1513743" indent="0">
              <a:buNone/>
              <a:defRPr sz="5960">
                <a:solidFill>
                  <a:schemeClr val="tx1">
                    <a:tint val="75000"/>
                  </a:schemeClr>
                </a:solidFill>
              </a:defRPr>
            </a:lvl2pPr>
            <a:lvl3pPr marL="3027487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3pPr>
            <a:lvl4pPr marL="4541230" indent="0">
              <a:buNone/>
              <a:defRPr sz="4635">
                <a:solidFill>
                  <a:schemeClr val="tx1">
                    <a:tint val="75000"/>
                  </a:schemeClr>
                </a:solidFill>
              </a:defRPr>
            </a:lvl4pPr>
            <a:lvl5pPr marL="6054974" indent="0">
              <a:buNone/>
              <a:defRPr sz="4635">
                <a:solidFill>
                  <a:schemeClr val="tx1">
                    <a:tint val="75000"/>
                  </a:schemeClr>
                </a:solidFill>
              </a:defRPr>
            </a:lvl5pPr>
            <a:lvl6pPr marL="7568717" indent="0">
              <a:buNone/>
              <a:defRPr sz="4635">
                <a:solidFill>
                  <a:schemeClr val="tx1">
                    <a:tint val="75000"/>
                  </a:schemeClr>
                </a:solidFill>
              </a:defRPr>
            </a:lvl6pPr>
            <a:lvl7pPr marL="9082461" indent="0">
              <a:buNone/>
              <a:defRPr sz="4635">
                <a:solidFill>
                  <a:schemeClr val="tx1">
                    <a:tint val="75000"/>
                  </a:schemeClr>
                </a:solidFill>
              </a:defRPr>
            </a:lvl7pPr>
            <a:lvl8pPr marL="10596204" indent="0">
              <a:buNone/>
              <a:defRPr sz="4635">
                <a:solidFill>
                  <a:schemeClr val="tx1">
                    <a:tint val="75000"/>
                  </a:schemeClr>
                </a:solidFill>
              </a:defRPr>
            </a:lvl8pPr>
            <a:lvl9pPr marL="12109948" indent="0">
              <a:buNone/>
              <a:defRPr sz="463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7784C-97D1-4865-B988-47DA5F1E6913}" type="datetimeFigureOut">
              <a:rPr lang="zh-CN" altLang="en-US" smtClean="0"/>
              <a:t>2018-6-1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E074C-3638-4536-B55A-3A96BE9309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64145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6056" y="28060245"/>
            <a:ext cx="21702755" cy="9511947"/>
          </a:xfrm>
        </p:spPr>
        <p:txBody>
          <a:bodyPr>
            <a:normAutofit/>
          </a:bodyPr>
          <a:lstStyle>
            <a:lvl1pPr algn="l">
              <a:defRPr sz="9271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66056" y="3329188"/>
            <a:ext cx="21702755" cy="23515668"/>
          </a:xfrm>
        </p:spPr>
        <p:txBody>
          <a:bodyPr vert="eaVert" anchor="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7784C-97D1-4865-B988-47DA5F1E6913}" type="datetimeFigureOut">
              <a:rPr lang="zh-CN" altLang="en-US" smtClean="0"/>
              <a:t>2018-6-1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E074C-3638-4536-B55A-3A96BE9309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5149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740960" y="3329182"/>
            <a:ext cx="6768199" cy="27584647"/>
          </a:xfrm>
        </p:spPr>
        <p:txBody>
          <a:bodyPr vert="eaVert">
            <a:normAutofit/>
          </a:bodyPr>
          <a:lstStyle>
            <a:lvl1pPr>
              <a:defRPr sz="9271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66054" y="3329182"/>
            <a:ext cx="19369024" cy="34243010"/>
          </a:xfrm>
        </p:spPr>
        <p:txBody>
          <a:bodyPr vert="eaVert" anchor="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7784C-97D1-4865-B988-47DA5F1E6913}" type="datetimeFigureOut">
              <a:rPr lang="zh-CN" altLang="en-US" smtClean="0"/>
              <a:t>2018-6-1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E074C-3638-4536-B55A-3A96BE9309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88025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6056" y="28060245"/>
            <a:ext cx="21702755" cy="951194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66056" y="3329182"/>
            <a:ext cx="21702755" cy="23515668"/>
          </a:xfrm>
        </p:spPr>
        <p:txBody>
          <a:bodyPr anchor="ctr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7784C-97D1-4865-B988-47DA5F1E6913}" type="datetimeFigureOut">
              <a:rPr lang="zh-CN" altLang="en-US" smtClean="0"/>
              <a:t>2018-6-1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E074C-3638-4536-B55A-3A96BE9309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3993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6054" y="12365528"/>
            <a:ext cx="21198172" cy="14479300"/>
          </a:xfrm>
        </p:spPr>
        <p:txBody>
          <a:bodyPr anchor="b">
            <a:normAutofit/>
          </a:bodyPr>
          <a:lstStyle>
            <a:lvl1pPr algn="l">
              <a:defRPr sz="10595" b="0" cap="all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66056" y="28007401"/>
            <a:ext cx="21198168" cy="9564794"/>
          </a:xfrm>
        </p:spPr>
        <p:txBody>
          <a:bodyPr anchor="t">
            <a:normAutofit/>
          </a:bodyPr>
          <a:lstStyle>
            <a:lvl1pPr marL="0" indent="0" algn="l">
              <a:buNone/>
              <a:defRPr sz="5960">
                <a:solidFill>
                  <a:schemeClr val="bg2">
                    <a:lumMod val="50000"/>
                  </a:schemeClr>
                </a:solidFill>
              </a:defRPr>
            </a:lvl1pPr>
            <a:lvl2pPr marL="1513743" indent="0">
              <a:buNone/>
              <a:defRPr sz="5960">
                <a:solidFill>
                  <a:schemeClr val="tx1">
                    <a:tint val="75000"/>
                  </a:schemeClr>
                </a:solidFill>
              </a:defRPr>
            </a:lvl2pPr>
            <a:lvl3pPr marL="3027487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3pPr>
            <a:lvl4pPr marL="4541230" indent="0">
              <a:buNone/>
              <a:defRPr sz="4635">
                <a:solidFill>
                  <a:schemeClr val="tx1">
                    <a:tint val="75000"/>
                  </a:schemeClr>
                </a:solidFill>
              </a:defRPr>
            </a:lvl4pPr>
            <a:lvl5pPr marL="6054974" indent="0">
              <a:buNone/>
              <a:defRPr sz="4635">
                <a:solidFill>
                  <a:schemeClr val="tx1">
                    <a:tint val="75000"/>
                  </a:schemeClr>
                </a:solidFill>
              </a:defRPr>
            </a:lvl5pPr>
            <a:lvl6pPr marL="7568717" indent="0">
              <a:buNone/>
              <a:defRPr sz="4635">
                <a:solidFill>
                  <a:schemeClr val="tx1">
                    <a:tint val="75000"/>
                  </a:schemeClr>
                </a:solidFill>
              </a:defRPr>
            </a:lvl6pPr>
            <a:lvl7pPr marL="9082461" indent="0">
              <a:buNone/>
              <a:defRPr sz="4635">
                <a:solidFill>
                  <a:schemeClr val="tx1">
                    <a:tint val="75000"/>
                  </a:schemeClr>
                </a:solidFill>
              </a:defRPr>
            </a:lvl7pPr>
            <a:lvl8pPr marL="10596204" indent="0">
              <a:buNone/>
              <a:defRPr sz="4635">
                <a:solidFill>
                  <a:schemeClr val="tx1">
                    <a:tint val="75000"/>
                  </a:schemeClr>
                </a:solidFill>
              </a:defRPr>
            </a:lvl8pPr>
            <a:lvl9pPr marL="12109948" indent="0">
              <a:buNone/>
              <a:defRPr sz="463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7784C-97D1-4865-B988-47DA5F1E6913}" type="datetimeFigureOut">
              <a:rPr lang="zh-CN" altLang="en-US" smtClean="0"/>
              <a:t>2018-6-1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E074C-3638-4536-B55A-3A96BE9309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91482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6056" y="28060245"/>
            <a:ext cx="21702755" cy="9511947"/>
          </a:xfrm>
        </p:spPr>
        <p:txBody>
          <a:bodyPr>
            <a:normAutofit/>
          </a:bodyPr>
          <a:lstStyle>
            <a:lvl1pPr>
              <a:defRPr sz="10595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1766056" y="3329185"/>
            <a:ext cx="13078094" cy="23515650"/>
          </a:xfrm>
        </p:spPr>
        <p:txBody>
          <a:bodyPr anchor="ctr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15436790" y="3329182"/>
            <a:ext cx="13072369" cy="23462803"/>
          </a:xfrm>
        </p:spPr>
        <p:txBody>
          <a:bodyPr anchor="ctr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7784C-97D1-4865-B988-47DA5F1E6913}" type="datetimeFigureOut">
              <a:rPr lang="zh-CN" altLang="en-US" smtClean="0"/>
              <a:t>2018-6-1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E074C-3638-4536-B55A-3A96BE9309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19895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6056" y="28060245"/>
            <a:ext cx="21702755" cy="9511947"/>
          </a:xfrm>
        </p:spPr>
        <p:txBody>
          <a:bodyPr>
            <a:normAutofit/>
          </a:bodyPr>
          <a:lstStyle>
            <a:lvl1pPr>
              <a:defRPr sz="10595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22938" y="3329182"/>
            <a:ext cx="12306311" cy="3804779"/>
          </a:xfrm>
        </p:spPr>
        <p:txBody>
          <a:bodyPr anchor="b">
            <a:noAutofit/>
          </a:bodyPr>
          <a:lstStyle>
            <a:lvl1pPr marL="0" indent="0">
              <a:buNone/>
              <a:defRPr sz="7946" b="0" cap="all">
                <a:solidFill>
                  <a:schemeClr val="tx1"/>
                </a:solidFill>
              </a:defRPr>
            </a:lvl1pPr>
            <a:lvl2pPr marL="1513743" indent="0">
              <a:buNone/>
              <a:defRPr sz="6622" b="1"/>
            </a:lvl2pPr>
            <a:lvl3pPr marL="3027487" indent="0">
              <a:buNone/>
              <a:defRPr sz="5960" b="1"/>
            </a:lvl3pPr>
            <a:lvl4pPr marL="4541230" indent="0">
              <a:buNone/>
              <a:defRPr sz="5297" b="1"/>
            </a:lvl4pPr>
            <a:lvl5pPr marL="6054974" indent="0">
              <a:buNone/>
              <a:defRPr sz="5297" b="1"/>
            </a:lvl5pPr>
            <a:lvl6pPr marL="7568717" indent="0">
              <a:buNone/>
              <a:defRPr sz="5297" b="1"/>
            </a:lvl6pPr>
            <a:lvl7pPr marL="9082461" indent="0">
              <a:buNone/>
              <a:defRPr sz="5297" b="1"/>
            </a:lvl7pPr>
            <a:lvl8pPr marL="10596204" indent="0">
              <a:buNone/>
              <a:defRPr sz="5297" b="1"/>
            </a:lvl8pPr>
            <a:lvl9pPr marL="12109948" indent="0">
              <a:buNone/>
              <a:defRPr sz="5297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66052" y="7133963"/>
            <a:ext cx="13063195" cy="19710871"/>
          </a:xfrm>
        </p:spPr>
        <p:txBody>
          <a:bodyPr anchor="t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074656" y="3537259"/>
            <a:ext cx="12462538" cy="3596702"/>
          </a:xfrm>
        </p:spPr>
        <p:txBody>
          <a:bodyPr anchor="b">
            <a:noAutofit/>
          </a:bodyPr>
          <a:lstStyle>
            <a:lvl1pPr marL="0" indent="0">
              <a:buNone/>
              <a:defRPr sz="7946" b="0" cap="all">
                <a:solidFill>
                  <a:schemeClr val="tx1"/>
                </a:solidFill>
              </a:defRPr>
            </a:lvl1pPr>
            <a:lvl2pPr marL="1513743" indent="0">
              <a:buNone/>
              <a:defRPr sz="6622" b="1"/>
            </a:lvl2pPr>
            <a:lvl3pPr marL="3027487" indent="0">
              <a:buNone/>
              <a:defRPr sz="5960" b="1"/>
            </a:lvl3pPr>
            <a:lvl4pPr marL="4541230" indent="0">
              <a:buNone/>
              <a:defRPr sz="5297" b="1"/>
            </a:lvl4pPr>
            <a:lvl5pPr marL="6054974" indent="0">
              <a:buNone/>
              <a:defRPr sz="5297" b="1"/>
            </a:lvl5pPr>
            <a:lvl6pPr marL="7568717" indent="0">
              <a:buNone/>
              <a:defRPr sz="5297" b="1"/>
            </a:lvl6pPr>
            <a:lvl7pPr marL="9082461" indent="0">
              <a:buNone/>
              <a:defRPr sz="5297" b="1"/>
            </a:lvl7pPr>
            <a:lvl8pPr marL="10596204" indent="0">
              <a:buNone/>
              <a:defRPr sz="5297" b="1"/>
            </a:lvl8pPr>
            <a:lvl9pPr marL="12109948" indent="0">
              <a:buNone/>
              <a:defRPr sz="5297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436791" y="7133961"/>
            <a:ext cx="13100403" cy="19658024"/>
          </a:xfrm>
        </p:spPr>
        <p:txBody>
          <a:bodyPr anchor="t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7784C-97D1-4865-B988-47DA5F1E6913}" type="datetimeFigureOut">
              <a:rPr lang="zh-CN" altLang="en-US" smtClean="0"/>
              <a:t>2018-6-1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E074C-3638-4536-B55A-3A96BE9309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679640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6056" y="28060245"/>
            <a:ext cx="21702755" cy="9511947"/>
          </a:xfrm>
        </p:spPr>
        <p:txBody>
          <a:bodyPr>
            <a:normAutofit/>
          </a:bodyPr>
          <a:lstStyle>
            <a:lvl1pPr>
              <a:defRPr sz="10595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7784C-97D1-4865-B988-47DA5F1E6913}" type="datetimeFigureOut">
              <a:rPr lang="zh-CN" altLang="en-US" smtClean="0"/>
              <a:t>2018-6-1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E074C-3638-4536-B55A-3A96BE9309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0394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7784C-97D1-4865-B988-47DA5F1E6913}" type="datetimeFigureOut">
              <a:rPr lang="zh-CN" altLang="en-US" smtClean="0"/>
              <a:t>2018-6-1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E074C-3638-4536-B55A-3A96BE9309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33512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40868" y="3329182"/>
            <a:ext cx="10596325" cy="9511947"/>
          </a:xfrm>
        </p:spPr>
        <p:txBody>
          <a:bodyPr anchor="b">
            <a:normAutofit/>
          </a:bodyPr>
          <a:lstStyle>
            <a:lvl1pPr algn="l">
              <a:defRPr sz="6622" b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66052" y="3329182"/>
            <a:ext cx="14696441" cy="34243010"/>
          </a:xfrm>
        </p:spPr>
        <p:txBody>
          <a:bodyPr anchor="ctr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40868" y="13792339"/>
            <a:ext cx="10596325" cy="13052508"/>
          </a:xfrm>
        </p:spPr>
        <p:txBody>
          <a:bodyPr anchor="t">
            <a:normAutofit/>
          </a:bodyPr>
          <a:lstStyle>
            <a:lvl1pPr marL="0" indent="0">
              <a:buNone/>
              <a:defRPr sz="5297"/>
            </a:lvl1pPr>
            <a:lvl2pPr marL="1513743" indent="0">
              <a:buNone/>
              <a:defRPr sz="3973"/>
            </a:lvl2pPr>
            <a:lvl3pPr marL="3027487" indent="0">
              <a:buNone/>
              <a:defRPr sz="3311"/>
            </a:lvl3pPr>
            <a:lvl4pPr marL="4541230" indent="0">
              <a:buNone/>
              <a:defRPr sz="2980"/>
            </a:lvl4pPr>
            <a:lvl5pPr marL="6054974" indent="0">
              <a:buNone/>
              <a:defRPr sz="2980"/>
            </a:lvl5pPr>
            <a:lvl6pPr marL="7568717" indent="0">
              <a:buNone/>
              <a:defRPr sz="2980"/>
            </a:lvl6pPr>
            <a:lvl7pPr marL="9082461" indent="0">
              <a:buNone/>
              <a:defRPr sz="2980"/>
            </a:lvl7pPr>
            <a:lvl8pPr marL="10596204" indent="0">
              <a:buNone/>
              <a:defRPr sz="2980"/>
            </a:lvl8pPr>
            <a:lvl9pPr marL="12109948" indent="0">
              <a:buNone/>
              <a:defRPr sz="298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7784C-97D1-4865-B988-47DA5F1E6913}" type="datetimeFigureOut">
              <a:rPr lang="zh-CN" altLang="en-US" smtClean="0"/>
              <a:t>2018-6-1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E074C-3638-4536-B55A-3A96BE9309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52291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85313" y="9036350"/>
            <a:ext cx="11797725" cy="7133961"/>
          </a:xfrm>
        </p:spPr>
        <p:txBody>
          <a:bodyPr anchor="b">
            <a:normAutofit/>
          </a:bodyPr>
          <a:lstStyle>
            <a:lvl1pPr algn="l">
              <a:defRPr sz="7946" b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2522934" y="5707168"/>
            <a:ext cx="10863100" cy="29962634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5297"/>
            </a:lvl1pPr>
            <a:lvl2pPr marL="1513743" indent="0">
              <a:buNone/>
              <a:defRPr sz="5297"/>
            </a:lvl2pPr>
            <a:lvl3pPr marL="3027487" indent="0">
              <a:buNone/>
              <a:defRPr sz="5297"/>
            </a:lvl3pPr>
            <a:lvl4pPr marL="4541230" indent="0">
              <a:buNone/>
              <a:defRPr sz="5297"/>
            </a:lvl4pPr>
            <a:lvl5pPr marL="6054974" indent="0">
              <a:buNone/>
              <a:defRPr sz="5297"/>
            </a:lvl5pPr>
            <a:lvl6pPr marL="7568717" indent="0">
              <a:buNone/>
              <a:defRPr sz="5297"/>
            </a:lvl6pPr>
            <a:lvl7pPr marL="9082461" indent="0">
              <a:buNone/>
              <a:defRPr sz="5297"/>
            </a:lvl7pPr>
            <a:lvl8pPr marL="10596204" indent="0">
              <a:buNone/>
              <a:defRPr sz="5297"/>
            </a:lvl8pPr>
            <a:lvl9pPr marL="12109948" indent="0">
              <a:buNone/>
              <a:defRPr sz="5297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86066" y="17121505"/>
            <a:ext cx="11800920" cy="12999661"/>
          </a:xfrm>
        </p:spPr>
        <p:txBody>
          <a:bodyPr anchor="t">
            <a:normAutofit/>
          </a:bodyPr>
          <a:lstStyle>
            <a:lvl1pPr marL="0" indent="0">
              <a:buNone/>
              <a:defRPr sz="5960"/>
            </a:lvl1pPr>
            <a:lvl2pPr marL="1513743" indent="0">
              <a:buNone/>
              <a:defRPr sz="3973"/>
            </a:lvl2pPr>
            <a:lvl3pPr marL="3027487" indent="0">
              <a:buNone/>
              <a:defRPr sz="3311"/>
            </a:lvl3pPr>
            <a:lvl4pPr marL="4541230" indent="0">
              <a:buNone/>
              <a:defRPr sz="2980"/>
            </a:lvl4pPr>
            <a:lvl5pPr marL="6054974" indent="0">
              <a:buNone/>
              <a:defRPr sz="2980"/>
            </a:lvl5pPr>
            <a:lvl6pPr marL="7568717" indent="0">
              <a:buNone/>
              <a:defRPr sz="2980"/>
            </a:lvl6pPr>
            <a:lvl7pPr marL="9082461" indent="0">
              <a:buNone/>
              <a:defRPr sz="2980"/>
            </a:lvl7pPr>
            <a:lvl8pPr marL="10596204" indent="0">
              <a:buNone/>
              <a:defRPr sz="2980"/>
            </a:lvl8pPr>
            <a:lvl9pPr marL="12109948" indent="0">
              <a:buNone/>
              <a:defRPr sz="298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7784C-97D1-4865-B988-47DA5F1E6913}" type="datetimeFigureOut">
              <a:rPr lang="zh-CN" altLang="en-US" smtClean="0"/>
              <a:t>2018-6-1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766054" y="38523390"/>
            <a:ext cx="19242255" cy="2278904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E074C-3638-4536-B55A-3A96BE9309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44219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22086188" y="24308315"/>
            <a:ext cx="8179526" cy="16593062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66056" y="28060245"/>
            <a:ext cx="21702755" cy="951194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66056" y="3329188"/>
            <a:ext cx="21702755" cy="235156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601079" y="38523409"/>
            <a:ext cx="3974658" cy="2278904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3311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5257784C-97D1-4865-B988-47DA5F1E6913}" type="datetimeFigureOut">
              <a:rPr lang="zh-CN" altLang="en-US" smtClean="0"/>
              <a:t>2018-6-1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66054" y="38523390"/>
            <a:ext cx="19242255" cy="2278904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3311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5740640" y="34817712"/>
            <a:ext cx="2837166" cy="4181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271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CABE074C-3638-4536-B55A-3A96BE9309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363030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  <p:sldLayoutId id="2147483759" r:id="rId15"/>
    <p:sldLayoutId id="2147483760" r:id="rId16"/>
    <p:sldLayoutId id="2147483761" r:id="rId17"/>
  </p:sldLayoutIdLst>
  <p:txStyles>
    <p:titleStyle>
      <a:lvl1pPr algn="l" defTabSz="1513743" rtl="0" eaLnBrk="1" latinLnBrk="0" hangingPunct="1">
        <a:spcBef>
          <a:spcPct val="0"/>
        </a:spcBef>
        <a:buNone/>
        <a:defRPr sz="10595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946090" indent="-946090" algn="l" defTabSz="1513743" rtl="0" eaLnBrk="1" latinLnBrk="0" hangingPunct="1">
        <a:spcBef>
          <a:spcPct val="20000"/>
        </a:spcBef>
        <a:spcAft>
          <a:spcPts val="1987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6622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1pPr>
      <a:lvl2pPr marL="2459833" indent="-946090" algn="l" defTabSz="1513743" rtl="0" eaLnBrk="1" latinLnBrk="0" hangingPunct="1">
        <a:spcBef>
          <a:spcPct val="20000"/>
        </a:spcBef>
        <a:spcAft>
          <a:spcPts val="1987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596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2pPr>
      <a:lvl3pPr marL="3973577" indent="-946090" algn="l" defTabSz="1513743" rtl="0" eaLnBrk="1" latinLnBrk="0" hangingPunct="1">
        <a:spcBef>
          <a:spcPct val="20000"/>
        </a:spcBef>
        <a:spcAft>
          <a:spcPts val="1987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5297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3pPr>
      <a:lvl4pPr marL="5108884" indent="-567654" algn="l" defTabSz="1513743" rtl="0" eaLnBrk="1" latinLnBrk="0" hangingPunct="1">
        <a:spcBef>
          <a:spcPct val="20000"/>
        </a:spcBef>
        <a:spcAft>
          <a:spcPts val="1987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4635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4pPr>
      <a:lvl5pPr marL="6622628" indent="-567654" algn="l" defTabSz="1513743" rtl="0" eaLnBrk="1" latinLnBrk="0" hangingPunct="1">
        <a:spcBef>
          <a:spcPct val="20000"/>
        </a:spcBef>
        <a:spcAft>
          <a:spcPts val="1987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4635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5pPr>
      <a:lvl6pPr marL="8325589" indent="-756872" algn="l" defTabSz="1513743" rtl="0" eaLnBrk="1" latinLnBrk="0" hangingPunct="1">
        <a:spcBef>
          <a:spcPct val="20000"/>
        </a:spcBef>
        <a:spcAft>
          <a:spcPts val="1987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4635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6pPr>
      <a:lvl7pPr marL="9839333" indent="-756872" algn="l" defTabSz="1513743" rtl="0" eaLnBrk="1" latinLnBrk="0" hangingPunct="1">
        <a:spcBef>
          <a:spcPct val="20000"/>
        </a:spcBef>
        <a:spcAft>
          <a:spcPts val="1987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4635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7pPr>
      <a:lvl8pPr marL="11353076" indent="-756872" algn="l" defTabSz="1513743" rtl="0" eaLnBrk="1" latinLnBrk="0" hangingPunct="1">
        <a:spcBef>
          <a:spcPct val="20000"/>
        </a:spcBef>
        <a:spcAft>
          <a:spcPts val="1987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4635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8pPr>
      <a:lvl9pPr marL="12866820" indent="-756872" algn="l" defTabSz="1513743" rtl="0" eaLnBrk="1" latinLnBrk="0" hangingPunct="1">
        <a:spcBef>
          <a:spcPct val="20000"/>
        </a:spcBef>
        <a:spcAft>
          <a:spcPts val="1987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4635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513743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1pPr>
      <a:lvl2pPr marL="1513743" algn="l" defTabSz="1513743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2pPr>
      <a:lvl3pPr marL="3027487" algn="l" defTabSz="1513743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3pPr>
      <a:lvl4pPr marL="4541230" algn="l" defTabSz="1513743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054974" algn="l" defTabSz="1513743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7568717" algn="l" defTabSz="1513743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082461" algn="l" defTabSz="1513743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0596204" algn="l" defTabSz="1513743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109948" algn="l" defTabSz="1513743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emf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image" Target="../media/image1.jpe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emf"/><Relationship Id="rId14" Type="http://schemas.openxmlformats.org/officeDocument/2006/relationships/image" Target="../media/image13.png"/><Relationship Id="rId22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lumMod val="60000"/>
                <a:lumOff val="40000"/>
              </a:schemeClr>
            </a:gs>
            <a:gs pos="100000">
              <a:schemeClr val="bg2">
                <a:shade val="96000"/>
                <a:hueMod val="88000"/>
                <a:satMod val="220000"/>
                <a:lumMod val="82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807313" y="1041274"/>
            <a:ext cx="2394918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2000" b="1" dirty="0">
                <a:latin typeface="David" panose="020E0502060401010101" pitchFamily="34" charset="-79"/>
                <a:cs typeface="David" panose="020E0502060401010101" pitchFamily="34" charset="-79"/>
              </a:rPr>
              <a:t>Study of Photon Transport </a:t>
            </a:r>
            <a:r>
              <a:rPr lang="en-US" altLang="zh-CN" sz="120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in </a:t>
            </a:r>
            <a:r>
              <a:rPr lang="en-US" altLang="zh-CN" sz="12000" b="1" dirty="0" err="1">
                <a:latin typeface="David" panose="020E0502060401010101" pitchFamily="34" charset="-79"/>
                <a:cs typeface="David" panose="020E0502060401010101" pitchFamily="34" charset="-79"/>
              </a:rPr>
              <a:t>nEXO</a:t>
            </a:r>
            <a:endParaRPr lang="zh-CN" altLang="en-US" sz="120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704100" y="4647517"/>
            <a:ext cx="1131912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 behalf of  </a:t>
            </a:r>
            <a:r>
              <a:rPr lang="en-US" altLang="zh-CN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nEXO</a:t>
            </a:r>
            <a:r>
              <a:rPr lang="en-US" altLang="zh-CN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collaboration</a:t>
            </a:r>
            <a:endParaRPr lang="zh-CN" altLang="en-US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7494424" y="3429030"/>
            <a:ext cx="15738476" cy="3397353"/>
            <a:chOff x="7915904" y="-1736382"/>
            <a:chExt cx="15738476" cy="3397353"/>
          </a:xfrm>
        </p:grpSpPr>
        <p:sp>
          <p:nvSpPr>
            <p:cNvPr id="7" name="文本框 6"/>
            <p:cNvSpPr txBox="1"/>
            <p:nvPr/>
          </p:nvSpPr>
          <p:spPr>
            <a:xfrm>
              <a:off x="14424773" y="-1736382"/>
              <a:ext cx="2385589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6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Pin </a:t>
              </a:r>
              <a:r>
                <a:rPr lang="en-US" altLang="zh-CN" sz="6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Lv</a:t>
              </a:r>
              <a:endParaRPr lang="zh-CN" alt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7915904" y="645308"/>
              <a:ext cx="15738476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6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Institute of High Energy Physics (</a:t>
              </a:r>
              <a:r>
                <a:rPr lang="en-US" altLang="zh-CN" sz="6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IHEP, China)</a:t>
              </a:r>
              <a:endParaRPr lang="zh-CN" alt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9" name="图片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200" y="3316871"/>
            <a:ext cx="5290226" cy="351188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10216" y="3429030"/>
            <a:ext cx="6233142" cy="3458906"/>
          </a:xfrm>
          <a:prstGeom prst="rect">
            <a:avLst/>
          </a:prstGeom>
        </p:spPr>
      </p:pic>
      <p:sp>
        <p:nvSpPr>
          <p:cNvPr id="15" name="圆角矩形 14"/>
          <p:cNvSpPr/>
          <p:nvPr/>
        </p:nvSpPr>
        <p:spPr>
          <a:xfrm>
            <a:off x="635234" y="7439680"/>
            <a:ext cx="9672770" cy="7198459"/>
          </a:xfrm>
          <a:prstGeom prst="roundRect">
            <a:avLst>
              <a:gd name="adj" fmla="val 6206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/>
          </a:p>
        </p:txBody>
      </p:sp>
      <p:grpSp>
        <p:nvGrpSpPr>
          <p:cNvPr id="16" name="组合 15"/>
          <p:cNvGrpSpPr/>
          <p:nvPr/>
        </p:nvGrpSpPr>
        <p:grpSpPr>
          <a:xfrm>
            <a:off x="732793" y="7620821"/>
            <a:ext cx="9212567" cy="3940533"/>
            <a:chOff x="35097" y="-205256"/>
            <a:chExt cx="736517" cy="3940533"/>
          </a:xfrm>
        </p:grpSpPr>
        <p:sp>
          <p:nvSpPr>
            <p:cNvPr id="17" name="文本框 16"/>
            <p:cNvSpPr txBox="1"/>
            <p:nvPr/>
          </p:nvSpPr>
          <p:spPr>
            <a:xfrm>
              <a:off x="52534" y="-205256"/>
              <a:ext cx="23741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b="1" dirty="0" err="1">
                  <a:ln w="12700">
                    <a:solidFill>
                      <a:schemeClr val="accent3">
                        <a:lumMod val="50000"/>
                      </a:schemeClr>
                    </a:solidFill>
                    <a:prstDash val="solid"/>
                  </a:ln>
                  <a:pattFill prst="narHorz">
                    <a:fgClr>
                      <a:schemeClr val="accent3"/>
                    </a:fgClr>
                    <a:bgClr>
                      <a:schemeClr val="accent3">
                        <a:lumMod val="40000"/>
                        <a:lumOff val="60000"/>
                      </a:schemeClr>
                    </a:bgClr>
                  </a:pattFill>
                  <a:effectLst>
                    <a:innerShdw blurRad="177800">
                      <a:schemeClr val="accent3">
                        <a:lumMod val="50000"/>
                      </a:schemeClr>
                    </a:inn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nEXO</a:t>
              </a:r>
              <a:r>
                <a:rPr lang="en-US" altLang="zh-CN" sz="3200" b="1" dirty="0">
                  <a:ln w="12700">
                    <a:solidFill>
                      <a:schemeClr val="accent3">
                        <a:lumMod val="50000"/>
                      </a:schemeClr>
                    </a:solidFill>
                    <a:prstDash val="solid"/>
                  </a:ln>
                  <a:pattFill prst="narHorz">
                    <a:fgClr>
                      <a:schemeClr val="accent3"/>
                    </a:fgClr>
                    <a:bgClr>
                      <a:schemeClr val="accent3">
                        <a:lumMod val="40000"/>
                        <a:lumOff val="60000"/>
                      </a:schemeClr>
                    </a:bgClr>
                  </a:pattFill>
                  <a:effectLst>
                    <a:innerShdw blurRad="177800">
                      <a:schemeClr val="accent3">
                        <a:lumMod val="50000"/>
                      </a:schemeClr>
                    </a:inn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Program</a:t>
              </a:r>
            </a:p>
          </p:txBody>
        </p:sp>
        <p:sp>
          <p:nvSpPr>
            <p:cNvPr id="18" name="矩形 17"/>
            <p:cNvSpPr/>
            <p:nvPr/>
          </p:nvSpPr>
          <p:spPr>
            <a:xfrm>
              <a:off x="35097" y="442068"/>
              <a:ext cx="736517" cy="32932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457200" indent="-457200">
                <a:buSzPct val="100000"/>
                <a:buFont typeface="Wingdings" panose="05000000000000000000" pitchFamily="2" charset="2"/>
                <a:buChar char="Ø"/>
              </a:pPr>
              <a:r>
                <a:rPr lang="en-US" altLang="zh-CN" sz="26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Extrapolated from EXO-200.</a:t>
              </a:r>
              <a:endParaRPr lang="en-US" altLang="zh-CN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457200" indent="-457200">
                <a:buFont typeface="Wingdings" panose="05000000000000000000" pitchFamily="2" charset="2"/>
                <a:buChar char="Ø"/>
              </a:pPr>
              <a:r>
                <a:rPr lang="en-US" altLang="zh-CN" sz="26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 monolithic detector -- 5 ton enriched liquid Xenon TPC.</a:t>
              </a:r>
              <a:endParaRPr lang="en-US" altLang="zh-CN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457200" indent="-457200">
                <a:buFont typeface="Wingdings" panose="05000000000000000000" pitchFamily="2" charset="2"/>
                <a:buChar char="Ø"/>
              </a:pPr>
              <a:r>
                <a:rPr lang="en-US" altLang="zh-CN" sz="26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 pad like charge readout tile used to collect charges.</a:t>
              </a:r>
            </a:p>
            <a:p>
              <a:pPr marL="457200" indent="-457200">
                <a:buFont typeface="Wingdings" panose="05000000000000000000" pitchFamily="2" charset="2"/>
                <a:buChar char="Ø"/>
              </a:pPr>
              <a:r>
                <a:rPr lang="en-US" altLang="zh-CN" sz="26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Large area VUV sensitive </a:t>
              </a:r>
              <a:r>
                <a:rPr lang="en-US" altLang="zh-CN" sz="26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SiPMs</a:t>
              </a:r>
              <a:r>
                <a:rPr lang="en-US" altLang="zh-CN" sz="26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used to collect 175nm scintillation lights.</a:t>
              </a:r>
            </a:p>
            <a:p>
              <a:pPr marL="457200" indent="-457200">
                <a:buFont typeface="Wingdings" panose="05000000000000000000" pitchFamily="2" charset="2"/>
                <a:buChar char="Ø"/>
              </a:pPr>
              <a:r>
                <a:rPr lang="en-US" altLang="zh-CN" sz="26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Designed energy resolution is 1% at Q-value.</a:t>
              </a:r>
            </a:p>
            <a:p>
              <a:pPr marL="457200" indent="-457200">
                <a:buFont typeface="Wingdings" panose="05000000000000000000" pitchFamily="2" charset="2"/>
                <a:buChar char="Ø"/>
              </a:pPr>
              <a:r>
                <a:rPr lang="en-US" altLang="zh-CN" sz="26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Sensitivity of </a:t>
              </a:r>
              <a:r>
                <a:rPr lang="en-US" altLang="zh-CN" sz="2600" b="1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nEXO</a:t>
              </a:r>
              <a:r>
                <a:rPr lang="en-US" altLang="zh-CN" sz="26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[1]: </a:t>
              </a:r>
              <a:r>
                <a:rPr lang="en-US" altLang="zh-CN" sz="2600" b="1" dirty="0">
                  <a:solidFill>
                    <a:srgbClr val="020BB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</a:t>
              </a:r>
              <a:r>
                <a:rPr lang="en-US" altLang="zh-CN" sz="2600" b="1" baseline="-25000" dirty="0">
                  <a:solidFill>
                    <a:srgbClr val="020BB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1/2</a:t>
              </a:r>
              <a:r>
                <a:rPr lang="en-US" altLang="zh-CN" sz="2600" b="1" dirty="0">
                  <a:solidFill>
                    <a:srgbClr val="020BB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600" b="1" dirty="0" smtClean="0">
                  <a:solidFill>
                    <a:srgbClr val="020BB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= 9.2×10</a:t>
              </a:r>
              <a:r>
                <a:rPr lang="en-US" altLang="zh-CN" sz="2600" b="1" baseline="30000" dirty="0" smtClean="0">
                  <a:solidFill>
                    <a:srgbClr val="020BB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27</a:t>
              </a:r>
              <a:r>
                <a:rPr lang="en-US" altLang="zh-CN" sz="2600" b="1" dirty="0" smtClean="0">
                  <a:solidFill>
                    <a:srgbClr val="020BB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600" b="1" dirty="0">
                  <a:solidFill>
                    <a:srgbClr val="020BB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years (90% C.L.) at </a:t>
              </a:r>
              <a:r>
                <a:rPr lang="en-US" altLang="zh-CN" sz="2600" b="1" dirty="0" smtClean="0">
                  <a:solidFill>
                    <a:srgbClr val="020BB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10 </a:t>
              </a:r>
              <a:r>
                <a:rPr lang="en-US" altLang="zh-CN" sz="2600" b="1" dirty="0">
                  <a:solidFill>
                    <a:srgbClr val="020BB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years </a:t>
              </a:r>
              <a:r>
                <a:rPr lang="en-US" altLang="zh-CN" sz="2600" b="1" dirty="0" smtClean="0">
                  <a:solidFill>
                    <a:srgbClr val="020BB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exposure, </a:t>
              </a:r>
              <a:r>
                <a:rPr lang="en-US" altLang="zh-CN" sz="2600" b="1" dirty="0">
                  <a:solidFill>
                    <a:srgbClr val="020BB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covering the Inverted </a:t>
              </a:r>
              <a:r>
                <a:rPr lang="en-US" altLang="zh-CN" sz="2600" b="1" dirty="0" smtClean="0">
                  <a:solidFill>
                    <a:srgbClr val="020BB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Hierarchy.</a:t>
              </a:r>
              <a:r>
                <a:rPr lang="en-US" altLang="zh-CN" sz="26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  <a:endParaRPr lang="en-US" altLang="zh-CN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9" name="圆角矩形 18"/>
          <p:cNvSpPr/>
          <p:nvPr/>
        </p:nvSpPr>
        <p:spPr>
          <a:xfrm>
            <a:off x="10556334" y="7472088"/>
            <a:ext cx="9126077" cy="7166051"/>
          </a:xfrm>
          <a:prstGeom prst="roundRect">
            <a:avLst>
              <a:gd name="adj" fmla="val 4657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20" name="圆角矩形 19"/>
          <p:cNvSpPr/>
          <p:nvPr/>
        </p:nvSpPr>
        <p:spPr>
          <a:xfrm>
            <a:off x="19931752" y="7439679"/>
            <a:ext cx="9728026" cy="7198460"/>
          </a:xfrm>
          <a:prstGeom prst="roundRect">
            <a:avLst>
              <a:gd name="adj" fmla="val 5459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21" name="圆角矩形 20"/>
          <p:cNvSpPr/>
          <p:nvPr/>
        </p:nvSpPr>
        <p:spPr>
          <a:xfrm>
            <a:off x="353961" y="7154646"/>
            <a:ext cx="29585265" cy="7747514"/>
          </a:xfrm>
          <a:prstGeom prst="roundRect">
            <a:avLst>
              <a:gd name="adj" fmla="val 5559"/>
            </a:avLst>
          </a:prstGeom>
          <a:noFill/>
          <a:ln w="76200">
            <a:solidFill>
              <a:schemeClr val="tx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3" name="圆角矩形 22"/>
          <p:cNvSpPr/>
          <p:nvPr/>
        </p:nvSpPr>
        <p:spPr>
          <a:xfrm>
            <a:off x="576988" y="32078270"/>
            <a:ext cx="16023605" cy="8302262"/>
          </a:xfrm>
          <a:prstGeom prst="roundRect">
            <a:avLst>
              <a:gd name="adj" fmla="val 3294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/>
          </a:p>
        </p:txBody>
      </p:sp>
      <p:cxnSp>
        <p:nvCxnSpPr>
          <p:cNvPr id="25" name="直接连接符 24"/>
          <p:cNvCxnSpPr/>
          <p:nvPr/>
        </p:nvCxnSpPr>
        <p:spPr>
          <a:xfrm>
            <a:off x="0" y="40854406"/>
            <a:ext cx="30275213" cy="0"/>
          </a:xfrm>
          <a:prstGeom prst="line">
            <a:avLst/>
          </a:prstGeom>
          <a:ln w="76200">
            <a:solidFill>
              <a:schemeClr val="tx2">
                <a:lumMod val="50000"/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文本框 26"/>
          <p:cNvSpPr txBox="1"/>
          <p:nvPr/>
        </p:nvSpPr>
        <p:spPr>
          <a:xfrm>
            <a:off x="10995247" y="7632118"/>
            <a:ext cx="41991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Photo-Detector System</a:t>
            </a:r>
            <a:endParaRPr lang="en-US" altLang="zh-CN" sz="32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10737220" y="8204663"/>
            <a:ext cx="8506365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SzPct val="100000"/>
              <a:buFont typeface="Wingdings" panose="05000000000000000000" pitchFamily="2" charset="2"/>
              <a:buChar char="Ø"/>
            </a:pPr>
            <a:r>
              <a:rPr lang="en-US" altLang="zh-CN" sz="2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area: ~4.5 m</a:t>
            </a:r>
            <a:r>
              <a:rPr lang="en-US" altLang="zh-CN" sz="2600" b="1" baseline="30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area per channel: 5-6 cm</a:t>
            </a:r>
            <a:r>
              <a:rPr lang="en-US" altLang="zh-CN" sz="2600" b="1" baseline="30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zh-CN" sz="2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SzPct val="100000"/>
              <a:buFont typeface="Wingdings" panose="05000000000000000000" pitchFamily="2" charset="2"/>
              <a:buChar char="Ø"/>
            </a:pPr>
            <a:r>
              <a:rPr lang="en-US" altLang="zh-CN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Photon detection efficiency (PDE) </a:t>
            </a:r>
            <a:r>
              <a:rPr lang="en-US" altLang="zh-CN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important for </a:t>
            </a:r>
            <a:r>
              <a:rPr lang="en-US" altLang="zh-CN" sz="2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desired energy resolution. </a:t>
            </a:r>
          </a:p>
          <a:p>
            <a:pPr marL="457200" indent="-457200">
              <a:buSzPct val="100000"/>
              <a:buFont typeface="Wingdings" panose="05000000000000000000" pitchFamily="2" charset="2"/>
              <a:buChar char="Ø"/>
            </a:pPr>
            <a:r>
              <a:rPr lang="en-US" altLang="zh-CN" sz="2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R&amp;D items</a:t>
            </a:r>
          </a:p>
          <a:p>
            <a:pPr marL="720000" lvl="1" indent="-172800"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b="1" dirty="0" err="1" smtClean="0">
                <a:solidFill>
                  <a:srgbClr val="020B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SiPM</a:t>
            </a:r>
            <a:r>
              <a:rPr lang="en-US" altLang="zh-CN" sz="2400" b="1" dirty="0" smtClean="0">
                <a:solidFill>
                  <a:srgbClr val="020B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characterization</a:t>
            </a:r>
          </a:p>
          <a:p>
            <a:pPr marL="720000" lvl="1" indent="-172800"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b="1" dirty="0" smtClean="0">
                <a:solidFill>
                  <a:srgbClr val="020B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Reflectivity measurements</a:t>
            </a:r>
          </a:p>
          <a:p>
            <a:pPr marL="720000" lvl="1" indent="-172800"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b="1" dirty="0" err="1" smtClean="0">
                <a:solidFill>
                  <a:srgbClr val="020B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SiPM</a:t>
            </a:r>
            <a:r>
              <a:rPr lang="en-US" altLang="zh-CN" sz="2400" b="1" dirty="0" smtClean="0">
                <a:solidFill>
                  <a:srgbClr val="020B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performance in high field</a:t>
            </a:r>
          </a:p>
          <a:p>
            <a:pPr marL="720000" lvl="1" indent="-172800"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b="1" dirty="0" smtClean="0">
                <a:solidFill>
                  <a:srgbClr val="020B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Silicon/quartz interpose</a:t>
            </a:r>
          </a:p>
          <a:p>
            <a:pPr marL="720000" lvl="1" indent="-172800"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b="1" dirty="0" smtClean="0">
                <a:solidFill>
                  <a:srgbClr val="020B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Large area testing</a:t>
            </a:r>
          </a:p>
          <a:p>
            <a:pPr marL="457200" indent="-457200">
              <a:buSzPct val="100000"/>
              <a:buFont typeface="Wingdings" panose="05000000000000000000" pitchFamily="2" charset="2"/>
              <a:buChar char="Ø"/>
            </a:pPr>
            <a:r>
              <a:rPr lang="en-US" altLang="zh-CN" sz="2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Requirements</a:t>
            </a:r>
          </a:p>
        </p:txBody>
      </p:sp>
      <p:sp>
        <p:nvSpPr>
          <p:cNvPr id="54" name="圆角矩形 53"/>
          <p:cNvSpPr/>
          <p:nvPr/>
        </p:nvSpPr>
        <p:spPr>
          <a:xfrm>
            <a:off x="17394208" y="32084192"/>
            <a:ext cx="12104731" cy="4915462"/>
          </a:xfrm>
          <a:prstGeom prst="roundRect">
            <a:avLst>
              <a:gd name="adj" fmla="val 3328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圆角矩形 54"/>
          <p:cNvSpPr/>
          <p:nvPr/>
        </p:nvSpPr>
        <p:spPr>
          <a:xfrm>
            <a:off x="191927" y="31832588"/>
            <a:ext cx="16772318" cy="8784028"/>
          </a:xfrm>
          <a:prstGeom prst="roundRect">
            <a:avLst>
              <a:gd name="adj" fmla="val 4117"/>
            </a:avLst>
          </a:prstGeom>
          <a:noFill/>
          <a:ln w="76200">
            <a:solidFill>
              <a:schemeClr val="tx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" name="圆角矩形 58"/>
          <p:cNvSpPr/>
          <p:nvPr/>
        </p:nvSpPr>
        <p:spPr>
          <a:xfrm>
            <a:off x="250722" y="15176342"/>
            <a:ext cx="29585265" cy="8047332"/>
          </a:xfrm>
          <a:prstGeom prst="roundRect">
            <a:avLst>
              <a:gd name="adj" fmla="val 3415"/>
            </a:avLst>
          </a:prstGeom>
          <a:noFill/>
          <a:ln w="76200">
            <a:solidFill>
              <a:schemeClr val="tx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9" name="图片 7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59531" y="40888551"/>
            <a:ext cx="5796639" cy="1774893"/>
          </a:xfrm>
          <a:prstGeom prst="rect">
            <a:avLst/>
          </a:prstGeom>
        </p:spPr>
      </p:pic>
      <p:sp>
        <p:nvSpPr>
          <p:cNvPr id="83" name="圆角矩形 82"/>
          <p:cNvSpPr/>
          <p:nvPr/>
        </p:nvSpPr>
        <p:spPr>
          <a:xfrm>
            <a:off x="576989" y="15436748"/>
            <a:ext cx="28874137" cy="7520142"/>
          </a:xfrm>
          <a:prstGeom prst="roundRect">
            <a:avLst>
              <a:gd name="adj" fmla="val 4332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117" name="图片 1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832843" y="9068649"/>
            <a:ext cx="3775613" cy="2807883"/>
          </a:xfrm>
          <a:prstGeom prst="rect">
            <a:avLst/>
          </a:prstGeom>
        </p:spPr>
      </p:pic>
      <p:pic>
        <p:nvPicPr>
          <p:cNvPr id="120" name="table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394523" y="12010739"/>
            <a:ext cx="6171428" cy="2520000"/>
          </a:xfrm>
          <a:prstGeom prst="rect">
            <a:avLst/>
          </a:prstGeom>
          <a:ln>
            <a:solidFill>
              <a:srgbClr val="FFC000"/>
            </a:solidFill>
          </a:ln>
        </p:spPr>
      </p:pic>
      <p:sp>
        <p:nvSpPr>
          <p:cNvPr id="121" name="文本框 120"/>
          <p:cNvSpPr txBox="1"/>
          <p:nvPr/>
        </p:nvSpPr>
        <p:spPr>
          <a:xfrm>
            <a:off x="20330804" y="7664332"/>
            <a:ext cx="50610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Photon Detection Efficiency</a:t>
            </a:r>
            <a:endParaRPr lang="en-US" altLang="zh-CN" sz="32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" name="矩形 121"/>
          <p:cNvSpPr/>
          <p:nvPr/>
        </p:nvSpPr>
        <p:spPr>
          <a:xfrm>
            <a:off x="19869416" y="8247440"/>
            <a:ext cx="9937273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SzPct val="100000"/>
              <a:buFont typeface="Wingdings" panose="05000000000000000000" pitchFamily="2" charset="2"/>
              <a:buChar char="Ø"/>
            </a:pPr>
            <a:r>
              <a:rPr lang="en-US" altLang="zh-CN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overall detection efficiency for </a:t>
            </a:r>
            <a:r>
              <a:rPr lang="en-US" altLang="zh-CN" sz="2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LXe</a:t>
            </a:r>
            <a:r>
              <a:rPr lang="en-US" altLang="zh-CN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scintillation light in </a:t>
            </a:r>
            <a:r>
              <a:rPr lang="en-US" altLang="zh-CN" sz="2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nEXO</a:t>
            </a:r>
            <a:r>
              <a:rPr lang="en-US" altLang="zh-CN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 affected by the</a:t>
            </a:r>
            <a:r>
              <a:rPr lang="en-US" altLang="zh-CN" sz="2600" b="1" dirty="0">
                <a:solidFill>
                  <a:srgbClr val="020B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600" b="1" dirty="0" smtClean="0">
                <a:solidFill>
                  <a:srgbClr val="020B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photon transport efficiency (PTE) </a:t>
            </a:r>
            <a:r>
              <a:rPr lang="en-US" altLang="zh-CN" sz="2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altLang="zh-CN" sz="2600" b="1" dirty="0">
                <a:solidFill>
                  <a:srgbClr val="020B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photon detection efficiency (</a:t>
            </a:r>
            <a:r>
              <a:rPr lang="en-US" altLang="zh-CN" sz="2600" b="1" dirty="0" smtClean="0">
                <a:solidFill>
                  <a:srgbClr val="020B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PDE) of the </a:t>
            </a:r>
            <a:r>
              <a:rPr lang="en-US" altLang="zh-CN" sz="2600" b="1" dirty="0" err="1" smtClean="0">
                <a:solidFill>
                  <a:srgbClr val="020B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SiPMs</a:t>
            </a:r>
            <a:r>
              <a:rPr lang="en-US" altLang="zh-CN" sz="2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23" name="矩形 122"/>
          <p:cNvSpPr/>
          <p:nvPr/>
        </p:nvSpPr>
        <p:spPr>
          <a:xfrm>
            <a:off x="19991270" y="11609541"/>
            <a:ext cx="10167369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SzPct val="100000"/>
              <a:buFont typeface="Wingdings" panose="05000000000000000000" pitchFamily="2" charset="2"/>
              <a:buChar char="Ø"/>
            </a:pPr>
            <a:r>
              <a:rPr lang="en-US" altLang="zh-CN" sz="2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PDE</a:t>
            </a:r>
            <a:endParaRPr lang="en-US" altLang="zh-CN" sz="2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90100" lvl="1" indent="-342900"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b="1" u="sng" dirty="0" smtClean="0">
                <a:solidFill>
                  <a:srgbClr val="020B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Fill factor × QE × Transmittance × </a:t>
            </a:r>
            <a:r>
              <a:rPr lang="en-US" altLang="zh-CN" sz="2400" b="1" u="sng" dirty="0" err="1" smtClean="0">
                <a:solidFill>
                  <a:srgbClr val="020B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zh-CN" sz="2400" b="1" u="sng" baseline="-25000" dirty="0" err="1" smtClean="0">
                <a:solidFill>
                  <a:srgbClr val="020B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trigger</a:t>
            </a:r>
            <a:r>
              <a:rPr lang="en-US" altLang="zh-CN" sz="2400" b="1" u="sng" dirty="0" smtClean="0">
                <a:solidFill>
                  <a:srgbClr val="020B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</a:p>
        </p:txBody>
      </p:sp>
      <p:pic>
        <p:nvPicPr>
          <p:cNvPr id="32" name="图片 3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906206" y="9533601"/>
            <a:ext cx="3597380" cy="2693485"/>
          </a:xfrm>
          <a:prstGeom prst="rect">
            <a:avLst/>
          </a:prstGeom>
        </p:spPr>
      </p:pic>
      <p:sp>
        <p:nvSpPr>
          <p:cNvPr id="129" name="文本框 128"/>
          <p:cNvSpPr txBox="1"/>
          <p:nvPr/>
        </p:nvSpPr>
        <p:spPr>
          <a:xfrm>
            <a:off x="1324139" y="15687673"/>
            <a:ext cx="64113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Setups of Reflectivity Measurement</a:t>
            </a:r>
            <a:endParaRPr lang="en-US" altLang="zh-CN" sz="32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0" name="矩形 129"/>
          <p:cNvSpPr/>
          <p:nvPr/>
        </p:nvSpPr>
        <p:spPr>
          <a:xfrm>
            <a:off x="693562" y="16401695"/>
            <a:ext cx="8321926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SzPct val="100000"/>
              <a:buFont typeface="Wingdings" panose="05000000000000000000" pitchFamily="2" charset="2"/>
              <a:buChar char="Ø"/>
            </a:pPr>
            <a:r>
              <a:rPr lang="en-US" altLang="zh-CN" sz="2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Reflectivity measurements in vacuum or N</a:t>
            </a:r>
            <a:r>
              <a:rPr lang="en-US" altLang="zh-CN" sz="2600" b="1" baseline="-25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altLang="zh-CN" sz="2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</a:t>
            </a:r>
            <a:endParaRPr lang="en-US" altLang="zh-CN" sz="26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SzPct val="100000"/>
            </a:pPr>
            <a:endParaRPr lang="en-US" altLang="zh-CN" sz="2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SzPct val="100000"/>
            </a:pPr>
            <a:r>
              <a:rPr lang="en-US" altLang="zh-CN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zh-CN" sz="2600" b="1" dirty="0" smtClean="0">
                <a:solidFill>
                  <a:srgbClr val="020B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*  IHEP </a:t>
            </a:r>
          </a:p>
          <a:p>
            <a:pPr>
              <a:buSzPct val="100000"/>
            </a:pPr>
            <a:r>
              <a:rPr lang="en-US" altLang="zh-CN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&amp; Work with flowing nitrogen or argon.</a:t>
            </a:r>
          </a:p>
          <a:p>
            <a:pPr>
              <a:buSzPct val="100000"/>
            </a:pPr>
            <a:r>
              <a:rPr lang="en-US" altLang="zh-CN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&amp; 3D measurements, automatically controlled</a:t>
            </a:r>
          </a:p>
          <a:p>
            <a:pPr>
              <a:buSzPct val="100000"/>
            </a:pPr>
            <a:r>
              <a:rPr lang="en-US" altLang="zh-CN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&amp; Both specular and diffused reflectivity</a:t>
            </a:r>
          </a:p>
          <a:p>
            <a:pPr>
              <a:buSzPct val="100000"/>
            </a:pPr>
            <a:r>
              <a:rPr lang="en-US" altLang="zh-CN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&amp; Wavelength: 115 nm - 400 nm</a:t>
            </a:r>
          </a:p>
          <a:p>
            <a:pPr>
              <a:buSzPct val="100000"/>
            </a:pPr>
            <a:r>
              <a:rPr lang="en-US" altLang="zh-CN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&amp; Beam diameter: &lt; 5 mm</a:t>
            </a:r>
          </a:p>
          <a:p>
            <a:pPr>
              <a:buSzPct val="100000"/>
            </a:pPr>
            <a:r>
              <a:rPr lang="en-US" altLang="zh-CN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&amp; Under testing</a:t>
            </a:r>
          </a:p>
        </p:txBody>
      </p:sp>
      <p:sp>
        <p:nvSpPr>
          <p:cNvPr id="131" name="矩形 130"/>
          <p:cNvSpPr/>
          <p:nvPr/>
        </p:nvSpPr>
        <p:spPr>
          <a:xfrm>
            <a:off x="8400897" y="17282798"/>
            <a:ext cx="6351847" cy="5616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SzPct val="100000"/>
              <a:buFontTx/>
              <a:buChar char="•"/>
            </a:pPr>
            <a:r>
              <a:rPr lang="en-US" altLang="zh-CN" sz="2600" b="1" dirty="0" smtClean="0">
                <a:solidFill>
                  <a:srgbClr val="020B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Institute of Optical and Electronics (IOE</a:t>
            </a:r>
            <a:r>
              <a:rPr lang="en-US" altLang="zh-CN" sz="2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China</a:t>
            </a:r>
          </a:p>
          <a:p>
            <a:pPr>
              <a:buSzPct val="100000"/>
            </a:pPr>
            <a:r>
              <a:rPr lang="en-US" altLang="zh-CN" sz="2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zh-CN" sz="2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&amp; </a:t>
            </a:r>
            <a:r>
              <a:rPr lang="en-US" altLang="zh-CN" sz="2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pecular reflectivity measurement</a:t>
            </a:r>
          </a:p>
          <a:p>
            <a:pPr>
              <a:buSzPct val="100000"/>
            </a:pPr>
            <a:r>
              <a:rPr lang="en-US" altLang="zh-CN" sz="2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# Angle of incidence: 6-60°</a:t>
            </a:r>
          </a:p>
          <a:p>
            <a:pPr>
              <a:buSzPct val="100000"/>
            </a:pPr>
            <a:r>
              <a:rPr lang="en-US" altLang="zh-CN" sz="2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# Wavelength: 115nm-400nm</a:t>
            </a:r>
          </a:p>
          <a:p>
            <a:pPr>
              <a:buSzPct val="100000"/>
            </a:pPr>
            <a:r>
              <a:rPr lang="en-US" altLang="zh-CN" sz="2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# Beam </a:t>
            </a:r>
            <a:r>
              <a:rPr lang="en-US" altLang="zh-CN" sz="2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Diameter: &lt;</a:t>
            </a:r>
            <a:r>
              <a:rPr lang="en-US" altLang="zh-CN" sz="2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5mm</a:t>
            </a:r>
          </a:p>
          <a:p>
            <a:pPr>
              <a:buSzPct val="100000"/>
            </a:pPr>
            <a:endParaRPr lang="en-US" altLang="zh-CN" sz="105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SzPct val="100000"/>
            </a:pPr>
            <a:r>
              <a:rPr lang="en-US" altLang="zh-CN" sz="26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6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zh-CN" sz="26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&amp; Diffused reflectivity measurement</a:t>
            </a:r>
          </a:p>
          <a:p>
            <a:pPr>
              <a:buSzPct val="100000"/>
            </a:pPr>
            <a:r>
              <a:rPr lang="en-US" altLang="zh-CN" sz="2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6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# Integral sphere, a hole on the sphere </a:t>
            </a:r>
          </a:p>
          <a:p>
            <a:pPr>
              <a:buSzPct val="100000"/>
            </a:pPr>
            <a:r>
              <a:rPr lang="en-US" altLang="zh-CN" sz="2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6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to exclude specular reflection light</a:t>
            </a:r>
          </a:p>
          <a:p>
            <a:pPr>
              <a:buSzPct val="100000"/>
            </a:pPr>
            <a:r>
              <a:rPr lang="en-US" altLang="zh-CN" sz="2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6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# Wavelength: 193nm</a:t>
            </a:r>
          </a:p>
          <a:p>
            <a:pPr>
              <a:buSzPct val="100000"/>
            </a:pPr>
            <a:r>
              <a:rPr lang="en-US" altLang="zh-CN" sz="2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6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# </a:t>
            </a:r>
            <a:r>
              <a:rPr lang="en-US" altLang="zh-CN" sz="2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Beam diameter: ~1mm</a:t>
            </a:r>
          </a:p>
          <a:p>
            <a:pPr>
              <a:buSzPct val="100000"/>
            </a:pPr>
            <a:endParaRPr lang="en-US" altLang="zh-CN" sz="105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SzPct val="100000"/>
            </a:pPr>
            <a:r>
              <a:rPr lang="en-US" altLang="zh-CN" sz="2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&amp; </a:t>
            </a:r>
            <a:r>
              <a:rPr lang="en-US" altLang="zh-CN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Both </a:t>
            </a:r>
            <a:r>
              <a:rPr lang="en-US" altLang="zh-CN" sz="2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setups are commercial and </a:t>
            </a:r>
          </a:p>
          <a:p>
            <a:pPr>
              <a:buSzPct val="100000"/>
            </a:pPr>
            <a:r>
              <a:rPr lang="en-US" altLang="zh-CN" sz="2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available.</a:t>
            </a:r>
            <a:endParaRPr lang="en-US" altLang="zh-CN" sz="2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2" name="矩形 131"/>
          <p:cNvSpPr/>
          <p:nvPr/>
        </p:nvSpPr>
        <p:spPr>
          <a:xfrm>
            <a:off x="22844121" y="17265529"/>
            <a:ext cx="6412049" cy="3693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SzPct val="100000"/>
            </a:pPr>
            <a:r>
              <a:rPr lang="en-US" altLang="zh-CN" sz="2600" b="1" dirty="0" smtClean="0">
                <a:solidFill>
                  <a:srgbClr val="020B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Friedrich –Alexander University (FAU</a:t>
            </a:r>
            <a:r>
              <a:rPr lang="en-US" altLang="zh-CN" sz="2600" b="1" dirty="0">
                <a:solidFill>
                  <a:srgbClr val="020B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)/University of </a:t>
            </a:r>
            <a:r>
              <a:rPr lang="en-US" altLang="zh-CN" sz="2600" b="1" dirty="0" err="1">
                <a:solidFill>
                  <a:srgbClr val="020B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Münster</a:t>
            </a:r>
            <a:r>
              <a:rPr lang="en-US" altLang="zh-CN" sz="2600" b="1" dirty="0">
                <a:solidFill>
                  <a:srgbClr val="020B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zh-CN" sz="2600" b="1" dirty="0" smtClean="0">
              <a:solidFill>
                <a:srgbClr val="020BB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SzPct val="100000"/>
            </a:pPr>
            <a:r>
              <a:rPr lang="en-US" altLang="zh-CN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zh-CN" sz="2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&amp; Specular reflectivity</a:t>
            </a:r>
          </a:p>
          <a:p>
            <a:pPr>
              <a:buSzPct val="100000"/>
            </a:pPr>
            <a:r>
              <a:rPr lang="en-US" altLang="zh-CN" sz="2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&amp; Measured in </a:t>
            </a:r>
            <a:r>
              <a:rPr lang="en-US" altLang="zh-CN" sz="26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LXe</a:t>
            </a:r>
            <a:r>
              <a:rPr lang="en-US" altLang="zh-CN" sz="2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low temperature</a:t>
            </a:r>
          </a:p>
          <a:p>
            <a:pPr>
              <a:buSzPct val="100000"/>
            </a:pPr>
            <a:r>
              <a:rPr lang="en-US" altLang="zh-CN" sz="2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&amp; </a:t>
            </a:r>
            <a:r>
              <a:rPr lang="en-US" altLang="zh-CN" sz="2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Wavelength: 115nm-400nm</a:t>
            </a:r>
            <a:r>
              <a:rPr lang="en-US" altLang="zh-CN" sz="2600" b="1" dirty="0">
                <a:solidFill>
                  <a:srgbClr val="00CC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zh-CN" sz="2600" b="1" u="sng" dirty="0">
                <a:solidFill>
                  <a:srgbClr val="00CC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zh-CN" sz="2600" b="1" u="sng" baseline="-25000" dirty="0">
                <a:solidFill>
                  <a:srgbClr val="00CC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 dirty="0">
                <a:solidFill>
                  <a:srgbClr val="00CC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lamp</a:t>
            </a:r>
            <a:r>
              <a:rPr lang="en-US" altLang="zh-CN" sz="2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buSzPct val="100000"/>
            </a:pPr>
            <a:r>
              <a:rPr lang="en-US" altLang="zh-CN" sz="2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&amp; Scanning angle: 0 – 150 degree</a:t>
            </a:r>
          </a:p>
          <a:p>
            <a:pPr>
              <a:buSzPct val="100000"/>
            </a:pPr>
            <a:r>
              <a:rPr lang="en-US" altLang="zh-CN" sz="2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&amp; 1-D measurements</a:t>
            </a:r>
          </a:p>
          <a:p>
            <a:pPr>
              <a:buSzPct val="100000"/>
            </a:pPr>
            <a:r>
              <a:rPr lang="en-US" altLang="zh-CN" sz="2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&amp; Specular + diffused</a:t>
            </a:r>
          </a:p>
          <a:p>
            <a:pPr>
              <a:buSzPct val="100000"/>
            </a:pPr>
            <a:r>
              <a:rPr lang="en-US" altLang="zh-CN" sz="2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&amp; Available</a:t>
            </a:r>
          </a:p>
        </p:txBody>
      </p:sp>
      <p:pic>
        <p:nvPicPr>
          <p:cNvPr id="133" name="图片 13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03387" y="19781440"/>
            <a:ext cx="2499622" cy="2880000"/>
          </a:xfrm>
          <a:prstGeom prst="rect">
            <a:avLst/>
          </a:prstGeom>
        </p:spPr>
      </p:pic>
      <p:grpSp>
        <p:nvGrpSpPr>
          <p:cNvPr id="150" name="组合 149"/>
          <p:cNvGrpSpPr/>
          <p:nvPr/>
        </p:nvGrpSpPr>
        <p:grpSpPr>
          <a:xfrm>
            <a:off x="1324139" y="20289814"/>
            <a:ext cx="4964093" cy="2486023"/>
            <a:chOff x="1889954" y="18894647"/>
            <a:chExt cx="5163032" cy="2160000"/>
          </a:xfrm>
        </p:grpSpPr>
        <p:pic>
          <p:nvPicPr>
            <p:cNvPr id="43" name="图片 42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209645" y="18894647"/>
              <a:ext cx="2716581" cy="216000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cxnSp>
          <p:nvCxnSpPr>
            <p:cNvPr id="137" name="直接箭头连接符 136"/>
            <p:cNvCxnSpPr/>
            <p:nvPr/>
          </p:nvCxnSpPr>
          <p:spPr>
            <a:xfrm>
              <a:off x="2924889" y="19737357"/>
              <a:ext cx="420104" cy="260150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9" name="文本框 138"/>
            <p:cNvSpPr txBox="1"/>
            <p:nvPr/>
          </p:nvSpPr>
          <p:spPr>
            <a:xfrm>
              <a:off x="1889954" y="19219596"/>
              <a:ext cx="1691231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2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Light source</a:t>
              </a:r>
              <a:endParaRPr lang="zh-CN" alt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41" name="直接箭头连接符 140"/>
            <p:cNvCxnSpPr/>
            <p:nvPr/>
          </p:nvCxnSpPr>
          <p:spPr>
            <a:xfrm>
              <a:off x="4434553" y="19757886"/>
              <a:ext cx="1766116" cy="668639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4" name="文本框 143"/>
            <p:cNvSpPr txBox="1"/>
            <p:nvPr/>
          </p:nvSpPr>
          <p:spPr>
            <a:xfrm>
              <a:off x="6193455" y="20211081"/>
              <a:ext cx="859531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200" b="1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SiPM</a:t>
              </a:r>
              <a:endParaRPr lang="zh-CN" alt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45" name="直接箭头连接符 144"/>
            <p:cNvCxnSpPr/>
            <p:nvPr/>
          </p:nvCxnSpPr>
          <p:spPr>
            <a:xfrm>
              <a:off x="3958507" y="19874234"/>
              <a:ext cx="2206691" cy="868049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7" name="文本框 146"/>
            <p:cNvSpPr txBox="1"/>
            <p:nvPr/>
          </p:nvSpPr>
          <p:spPr>
            <a:xfrm>
              <a:off x="6193456" y="20611536"/>
              <a:ext cx="811441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2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PMT</a:t>
              </a:r>
              <a:endParaRPr lang="zh-CN" alt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49" name="矩形 148"/>
          <p:cNvSpPr/>
          <p:nvPr/>
        </p:nvSpPr>
        <p:spPr>
          <a:xfrm>
            <a:off x="15185730" y="16445797"/>
            <a:ext cx="7273529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SzPct val="100000"/>
              <a:buFont typeface="Wingdings" panose="05000000000000000000" pitchFamily="2" charset="2"/>
              <a:buChar char="Ø"/>
            </a:pPr>
            <a:r>
              <a:rPr lang="en-US" altLang="zh-CN" sz="2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Reflectivity Measurements in Liquid Xenon</a:t>
            </a:r>
          </a:p>
          <a:p>
            <a:pPr marL="457200" indent="-457200">
              <a:buSzPct val="100000"/>
              <a:buFont typeface="Wingdings" panose="05000000000000000000" pitchFamily="2" charset="2"/>
              <a:buChar char="Ø"/>
            </a:pPr>
            <a:endParaRPr lang="en-US" altLang="zh-CN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SzPct val="100000"/>
            </a:pPr>
            <a:r>
              <a:rPr lang="en-US" altLang="zh-CN" sz="2600" b="1" dirty="0">
                <a:solidFill>
                  <a:srgbClr val="020B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600" b="1" dirty="0" smtClean="0">
                <a:solidFill>
                  <a:srgbClr val="020B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* </a:t>
            </a:r>
            <a:r>
              <a:rPr lang="en-US" altLang="zh-CN" sz="2600" b="1" dirty="0" err="1" smtClean="0">
                <a:solidFill>
                  <a:srgbClr val="020B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LIquid</a:t>
            </a:r>
            <a:r>
              <a:rPr lang="en-US" altLang="zh-CN" sz="2600" b="1" dirty="0" smtClean="0">
                <a:solidFill>
                  <a:srgbClr val="020B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Xenon Optical  (LIXO) at University   </a:t>
            </a:r>
          </a:p>
          <a:p>
            <a:pPr>
              <a:buSzPct val="100000"/>
            </a:pPr>
            <a:r>
              <a:rPr lang="en-US" altLang="zh-CN" sz="2600" b="1" dirty="0">
                <a:solidFill>
                  <a:srgbClr val="020B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600" b="1" dirty="0" smtClean="0">
                <a:solidFill>
                  <a:srgbClr val="020B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of Alabama</a:t>
            </a:r>
          </a:p>
        </p:txBody>
      </p:sp>
      <p:grpSp>
        <p:nvGrpSpPr>
          <p:cNvPr id="163" name="组合 162"/>
          <p:cNvGrpSpPr/>
          <p:nvPr/>
        </p:nvGrpSpPr>
        <p:grpSpPr>
          <a:xfrm>
            <a:off x="16480277" y="17800951"/>
            <a:ext cx="5430759" cy="3815160"/>
            <a:chOff x="18077543" y="17884706"/>
            <a:chExt cx="4835775" cy="3780868"/>
          </a:xfrm>
        </p:grpSpPr>
        <p:pic>
          <p:nvPicPr>
            <p:cNvPr id="153" name="图片 152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16152" y="18242169"/>
              <a:ext cx="3684047" cy="216000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157" name="文本框 156"/>
            <p:cNvSpPr txBox="1"/>
            <p:nvPr/>
          </p:nvSpPr>
          <p:spPr>
            <a:xfrm>
              <a:off x="18077543" y="20407613"/>
              <a:ext cx="4835775" cy="12579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The </a:t>
              </a:r>
              <a:r>
                <a:rPr lang="en-US" altLang="zh-CN" sz="2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reflection sample/</a:t>
              </a:r>
              <a:r>
                <a:rPr lang="en-US" altLang="zh-CN" sz="20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SiPM</a:t>
              </a:r>
              <a:r>
                <a:rPr lang="en-US" altLang="zh-CN" sz="2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0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holder1, the holder2 </a:t>
              </a:r>
              <a:r>
                <a:rPr lang="en-US" altLang="zh-CN" sz="2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for the </a:t>
              </a:r>
              <a:r>
                <a:rPr lang="en-US" altLang="zh-CN" sz="20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SiPM</a:t>
              </a:r>
              <a:r>
                <a:rPr lang="en-US" altLang="zh-CN" sz="2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0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in </a:t>
              </a:r>
              <a:r>
                <a:rPr lang="en-US" altLang="zh-CN" sz="2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specular </a:t>
              </a:r>
              <a:r>
                <a:rPr lang="en-US" altLang="zh-CN" sz="20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peak </a:t>
              </a:r>
              <a:r>
                <a:rPr lang="en-US" altLang="zh-CN" sz="2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position, </a:t>
              </a:r>
              <a:r>
                <a:rPr lang="en-US" altLang="zh-CN" sz="20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and holder3 </a:t>
              </a:r>
              <a:r>
                <a:rPr lang="en-US" altLang="zh-CN" sz="2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for </a:t>
              </a:r>
              <a:r>
                <a:rPr lang="en-US" altLang="zh-CN" sz="20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the </a:t>
              </a:r>
              <a:r>
                <a:rPr lang="en-US" altLang="zh-CN" sz="2000" b="1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SiPM</a:t>
              </a:r>
              <a:r>
                <a:rPr lang="en-US" altLang="zh-CN" sz="20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to monitor diffusely reflected </a:t>
              </a:r>
              <a:r>
                <a:rPr lang="en-US" altLang="zh-CN" sz="20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light</a:t>
              </a:r>
              <a:endParaRPr lang="zh-CN" alt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8" name="矩形 157"/>
            <p:cNvSpPr/>
            <p:nvPr/>
          </p:nvSpPr>
          <p:spPr>
            <a:xfrm>
              <a:off x="20515340" y="19897893"/>
              <a:ext cx="1080745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0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Holder1</a:t>
              </a:r>
              <a:endParaRPr lang="zh-CN" alt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9" name="矩形 158"/>
            <p:cNvSpPr/>
            <p:nvPr/>
          </p:nvSpPr>
          <p:spPr>
            <a:xfrm>
              <a:off x="18277356" y="18236047"/>
              <a:ext cx="1080745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0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Holder2</a:t>
              </a:r>
              <a:endParaRPr lang="zh-CN" alt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0" name="矩形 159"/>
            <p:cNvSpPr/>
            <p:nvPr/>
          </p:nvSpPr>
          <p:spPr>
            <a:xfrm>
              <a:off x="21596422" y="19032304"/>
              <a:ext cx="1080745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0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Holder3</a:t>
              </a:r>
              <a:endParaRPr lang="zh-CN" alt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1" name="矩形 160"/>
            <p:cNvSpPr/>
            <p:nvPr/>
          </p:nvSpPr>
          <p:spPr>
            <a:xfrm>
              <a:off x="19836970" y="17884706"/>
              <a:ext cx="1553823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0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Light source</a:t>
              </a:r>
              <a:endParaRPr lang="zh-CN" alt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87" name="图片 86"/>
          <p:cNvPicPr>
            <a:picLocks noChangeAspect="1"/>
          </p:cNvPicPr>
          <p:nvPr/>
        </p:nvPicPr>
        <p:blipFill rotWithShape="1">
          <a:blip r:embed="rId11"/>
          <a:srcRect l="403" t="1151"/>
          <a:stretch/>
        </p:blipFill>
        <p:spPr>
          <a:xfrm>
            <a:off x="965199" y="35864800"/>
            <a:ext cx="4953259" cy="3714672"/>
          </a:xfrm>
          <a:prstGeom prst="rect">
            <a:avLst/>
          </a:prstGeom>
        </p:spPr>
      </p:pic>
      <p:pic>
        <p:nvPicPr>
          <p:cNvPr id="88" name="图片 87"/>
          <p:cNvPicPr>
            <a:picLocks noChangeAspect="1"/>
          </p:cNvPicPr>
          <p:nvPr/>
        </p:nvPicPr>
        <p:blipFill rotWithShape="1">
          <a:blip r:embed="rId12"/>
          <a:srcRect l="577" t="1386" b="-1"/>
          <a:stretch/>
        </p:blipFill>
        <p:spPr>
          <a:xfrm>
            <a:off x="11188700" y="35928300"/>
            <a:ext cx="5437293" cy="3691825"/>
          </a:xfrm>
          <a:prstGeom prst="rect">
            <a:avLst/>
          </a:prstGeom>
        </p:spPr>
      </p:pic>
      <p:sp>
        <p:nvSpPr>
          <p:cNvPr id="167" name="圆角矩形 166"/>
          <p:cNvSpPr/>
          <p:nvPr/>
        </p:nvSpPr>
        <p:spPr>
          <a:xfrm>
            <a:off x="221424" y="23499361"/>
            <a:ext cx="29585265" cy="8047332"/>
          </a:xfrm>
          <a:prstGeom prst="roundRect">
            <a:avLst>
              <a:gd name="adj" fmla="val 3415"/>
            </a:avLst>
          </a:prstGeom>
          <a:noFill/>
          <a:ln w="76200">
            <a:solidFill>
              <a:schemeClr val="tx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err="1" smtClean="0"/>
              <a:t>vvvvv</a:t>
            </a:r>
            <a:endParaRPr lang="zh-CN" altLang="en-US" dirty="0"/>
          </a:p>
        </p:txBody>
      </p:sp>
      <p:sp>
        <p:nvSpPr>
          <p:cNvPr id="168" name="圆角矩形 167"/>
          <p:cNvSpPr/>
          <p:nvPr/>
        </p:nvSpPr>
        <p:spPr>
          <a:xfrm>
            <a:off x="553333" y="23742465"/>
            <a:ext cx="28874137" cy="7520142"/>
          </a:xfrm>
          <a:prstGeom prst="roundRect">
            <a:avLst>
              <a:gd name="adj" fmla="val 4332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69" name="文本框 168"/>
          <p:cNvSpPr txBox="1"/>
          <p:nvPr/>
        </p:nvSpPr>
        <p:spPr>
          <a:xfrm>
            <a:off x="1404872" y="24185550"/>
            <a:ext cx="98917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Reflectivity Results Measured in </a:t>
            </a:r>
            <a:r>
              <a:rPr lang="en-US" altLang="zh-CN" sz="32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Vacuum </a:t>
            </a:r>
            <a:r>
              <a:rPr lang="en-US" altLang="zh-CN" sz="32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(Preliminary)</a:t>
            </a:r>
            <a:endParaRPr lang="en-US" altLang="zh-CN" sz="32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0" name="矩形 169"/>
          <p:cNvSpPr/>
          <p:nvPr/>
        </p:nvSpPr>
        <p:spPr>
          <a:xfrm>
            <a:off x="732793" y="24866771"/>
            <a:ext cx="1000442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SzPct val="100000"/>
              <a:buFont typeface="Wingdings" panose="05000000000000000000" pitchFamily="2" charset="2"/>
              <a:buChar char="Ø"/>
            </a:pPr>
            <a:r>
              <a:rPr lang="en-US" altLang="zh-CN" sz="2600" b="1" dirty="0" smtClean="0">
                <a:solidFill>
                  <a:srgbClr val="020B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Pure silicon wafer with 1.5 um SiO</a:t>
            </a:r>
            <a:r>
              <a:rPr lang="en-US" altLang="zh-CN" sz="2600" b="1" baseline="-25000" dirty="0" smtClean="0">
                <a:solidFill>
                  <a:srgbClr val="020B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 dirty="0">
                <a:solidFill>
                  <a:srgbClr val="020B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600" b="1" dirty="0" smtClean="0">
                <a:solidFill>
                  <a:srgbClr val="020B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fabricated by FBK.</a:t>
            </a:r>
          </a:p>
          <a:p>
            <a:pPr marL="824400" lvl="1" indent="-457200">
              <a:buSzPct val="100000"/>
              <a:buFont typeface="Wingdings" panose="05000000000000000000" pitchFamily="2" charset="2"/>
              <a:buChar char="ü"/>
            </a:pPr>
            <a:r>
              <a:rPr lang="en-US" altLang="zh-CN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Using IOE setups</a:t>
            </a:r>
          </a:p>
          <a:p>
            <a:pPr marL="824400" lvl="1" indent="-457200">
              <a:buSzPct val="100000"/>
              <a:buFont typeface="Wingdings" panose="05000000000000000000" pitchFamily="2" charset="2"/>
              <a:buChar char="ü"/>
            </a:pPr>
            <a:r>
              <a:rPr lang="en-US" altLang="zh-CN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Reflectivity </a:t>
            </a:r>
            <a:r>
              <a:rPr lang="en-US" altLang="zh-C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versus wavelength </a:t>
            </a:r>
            <a:r>
              <a:rPr lang="en-US" altLang="zh-CN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(120 nm – 200 nm)</a:t>
            </a:r>
          </a:p>
          <a:p>
            <a:pPr marL="824400" lvl="1" indent="-457200">
              <a:buSzPct val="100000"/>
              <a:buFont typeface="Wingdings" panose="05000000000000000000" pitchFamily="2" charset="2"/>
              <a:buChar char="ü"/>
            </a:pPr>
            <a:r>
              <a:rPr lang="en-US" altLang="zh-CN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Reflectivity </a:t>
            </a:r>
            <a:r>
              <a:rPr lang="en-US" altLang="zh-C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versus angle </a:t>
            </a:r>
            <a:r>
              <a:rPr lang="en-US" altLang="zh-CN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Incidence (AOI) (</a:t>
            </a:r>
            <a:r>
              <a:rPr lang="en-US" altLang="zh-C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6° – 60°)</a:t>
            </a:r>
          </a:p>
        </p:txBody>
      </p:sp>
      <p:pic>
        <p:nvPicPr>
          <p:cNvPr id="172" name="图片 17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8640" y="26095001"/>
            <a:ext cx="4536000" cy="3240000"/>
          </a:xfrm>
          <a:prstGeom prst="rect">
            <a:avLst/>
          </a:prstGeom>
        </p:spPr>
      </p:pic>
      <p:sp>
        <p:nvSpPr>
          <p:cNvPr id="176" name="矩形 175"/>
          <p:cNvSpPr/>
          <p:nvPr/>
        </p:nvSpPr>
        <p:spPr>
          <a:xfrm>
            <a:off x="11114210" y="30176529"/>
            <a:ext cx="881754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SzPct val="100000"/>
              <a:buFont typeface="Wingdings" panose="05000000000000000000" pitchFamily="2" charset="2"/>
              <a:buChar char="ü"/>
            </a:pPr>
            <a:r>
              <a:rPr lang="en-US" altLang="zh-C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calculation did not agree with measurement!</a:t>
            </a:r>
          </a:p>
          <a:p>
            <a:pPr marL="457200" indent="-457200">
              <a:buSzPct val="100000"/>
              <a:buFont typeface="Wingdings" panose="05000000000000000000" pitchFamily="2" charset="2"/>
              <a:buChar char="ü"/>
            </a:pPr>
            <a:r>
              <a:rPr lang="en-US" altLang="zh-C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Good agreement obtained by fitting n, k, d to measured data</a:t>
            </a:r>
          </a:p>
        </p:txBody>
      </p:sp>
      <p:pic>
        <p:nvPicPr>
          <p:cNvPr id="177" name="图片 176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23" t="7361" r="11045" b="4407"/>
          <a:stretch/>
        </p:blipFill>
        <p:spPr>
          <a:xfrm>
            <a:off x="945159" y="26435589"/>
            <a:ext cx="4219075" cy="3176338"/>
          </a:xfrm>
          <a:prstGeom prst="rect">
            <a:avLst/>
          </a:prstGeom>
        </p:spPr>
      </p:pic>
      <p:pic>
        <p:nvPicPr>
          <p:cNvPr id="179" name="图片 178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67" t="8559" r="11347" b="4101"/>
          <a:stretch/>
        </p:blipFill>
        <p:spPr>
          <a:xfrm>
            <a:off x="5068654" y="26515106"/>
            <a:ext cx="4154905" cy="3144253"/>
          </a:xfrm>
          <a:prstGeom prst="rect">
            <a:avLst/>
          </a:prstGeom>
        </p:spPr>
      </p:pic>
      <p:sp>
        <p:nvSpPr>
          <p:cNvPr id="180" name="文本框 179"/>
          <p:cNvSpPr txBox="1"/>
          <p:nvPr/>
        </p:nvSpPr>
        <p:spPr>
          <a:xfrm>
            <a:off x="10636054" y="24824459"/>
            <a:ext cx="9729395" cy="1231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SzPct val="100000"/>
              <a:buFont typeface="Wingdings" panose="05000000000000000000" pitchFamily="2" charset="2"/>
              <a:buChar char="Ø"/>
            </a:pPr>
            <a:r>
              <a:rPr lang="en-US" altLang="zh-CN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Comparison: measurements and Fresnel calculations</a:t>
            </a:r>
          </a:p>
          <a:p>
            <a:pPr marL="710100" lvl="1" indent="-342900">
              <a:buSzPct val="100000"/>
              <a:buFont typeface="Wingdings" panose="05000000000000000000" pitchFamily="2" charset="2"/>
              <a:buChar char="ü"/>
            </a:pPr>
            <a:r>
              <a:rPr lang="en-US" altLang="zh-CN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zh-C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refractive indices of Si and SiO2 were taken from literature [2].</a:t>
            </a:r>
          </a:p>
          <a:p>
            <a:pPr marL="710100" lvl="1" indent="-342900">
              <a:buSzPct val="100000"/>
              <a:buFont typeface="Wingdings" panose="05000000000000000000" pitchFamily="2" charset="2"/>
              <a:buChar char="ü"/>
            </a:pPr>
            <a:r>
              <a:rPr lang="en-US" altLang="zh-C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thickness of SiO2 was measured by the manufacturer FBK.</a:t>
            </a:r>
          </a:p>
        </p:txBody>
      </p:sp>
      <p:sp>
        <p:nvSpPr>
          <p:cNvPr id="181" name="文本框 180"/>
          <p:cNvSpPr txBox="1"/>
          <p:nvPr/>
        </p:nvSpPr>
        <p:spPr>
          <a:xfrm>
            <a:off x="6136788" y="29553728"/>
            <a:ext cx="22608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Reflectivity vs AOI</a:t>
            </a:r>
          </a:p>
        </p:txBody>
      </p:sp>
      <p:sp>
        <p:nvSpPr>
          <p:cNvPr id="184" name="文本框 183"/>
          <p:cNvSpPr txBox="1"/>
          <p:nvPr/>
        </p:nvSpPr>
        <p:spPr>
          <a:xfrm>
            <a:off x="13144183" y="28306354"/>
            <a:ext cx="173611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5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Black: calculation </a:t>
            </a:r>
          </a:p>
          <a:p>
            <a:r>
              <a:rPr lang="en-US" altLang="zh-CN" sz="1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Red: measurement</a:t>
            </a:r>
            <a:endParaRPr lang="zh-CN" altLang="en-US" sz="15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5" name="文本框 184"/>
          <p:cNvSpPr txBox="1"/>
          <p:nvPr/>
        </p:nvSpPr>
        <p:spPr>
          <a:xfrm>
            <a:off x="16130485" y="26783356"/>
            <a:ext cx="177779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Red: calculation</a:t>
            </a:r>
            <a:endParaRPr lang="en-US" altLang="zh-CN" sz="15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1500" b="1" dirty="0" smtClean="0">
                <a:solidFill>
                  <a:srgbClr val="020B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Blue: measurement</a:t>
            </a:r>
            <a:endParaRPr lang="zh-CN" altLang="en-US" sz="1500" b="1" dirty="0">
              <a:solidFill>
                <a:srgbClr val="020BB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6" name="文本框 185"/>
          <p:cNvSpPr txBox="1"/>
          <p:nvPr/>
        </p:nvSpPr>
        <p:spPr>
          <a:xfrm>
            <a:off x="11371823" y="29212839"/>
            <a:ext cx="76277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(n, k, d) from literature</a:t>
            </a:r>
          </a:p>
        </p:txBody>
      </p:sp>
      <p:sp>
        <p:nvSpPr>
          <p:cNvPr id="190" name="文本框 189"/>
          <p:cNvSpPr txBox="1"/>
          <p:nvPr/>
        </p:nvSpPr>
        <p:spPr>
          <a:xfrm>
            <a:off x="20059383" y="28086729"/>
            <a:ext cx="485261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SzPct val="100000"/>
              <a:buFont typeface="Wingdings" panose="05000000000000000000" pitchFamily="2" charset="2"/>
              <a:buChar char="Ø"/>
            </a:pPr>
            <a:r>
              <a:rPr lang="en-US" altLang="zh-CN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zh-CN" sz="2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easured </a:t>
            </a:r>
            <a:r>
              <a:rPr lang="en-US" altLang="zh-CN" sz="2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SiPM</a:t>
            </a:r>
            <a:r>
              <a:rPr lang="en-US" altLang="zh-CN" sz="2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Reflectivities</a:t>
            </a:r>
            <a:endParaRPr lang="en-US" altLang="zh-CN" sz="2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1" name="table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1414247" y="28738016"/>
            <a:ext cx="5871771" cy="2368373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</p:pic>
      <p:sp>
        <p:nvSpPr>
          <p:cNvPr id="198" name="文本框 197"/>
          <p:cNvSpPr txBox="1"/>
          <p:nvPr/>
        </p:nvSpPr>
        <p:spPr>
          <a:xfrm>
            <a:off x="813073" y="32386913"/>
            <a:ext cx="1109330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Reflectivity Results Measured in </a:t>
            </a:r>
            <a:r>
              <a:rPr lang="en-US" altLang="zh-CN" sz="32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LXe</a:t>
            </a:r>
            <a:r>
              <a:rPr lang="en-US" altLang="zh-CN" sz="32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b="1" u="sng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@</a:t>
            </a:r>
            <a:r>
              <a:rPr lang="en-US" altLang="zh-CN" sz="3200" b="1" u="sng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Münster</a:t>
            </a:r>
            <a:r>
              <a:rPr lang="en-US" altLang="zh-CN" sz="3200" b="1" u="sng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(Preliminary)</a:t>
            </a:r>
            <a:endParaRPr lang="en-US" altLang="zh-CN" sz="32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9" name="文本框 198"/>
          <p:cNvSpPr txBox="1"/>
          <p:nvPr/>
        </p:nvSpPr>
        <p:spPr>
          <a:xfrm>
            <a:off x="732792" y="33091337"/>
            <a:ext cx="8338003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SzPct val="100000"/>
              <a:buFont typeface="Wingdings" panose="05000000000000000000" pitchFamily="2" charset="2"/>
              <a:buChar char="Ø"/>
            </a:pPr>
            <a:r>
              <a:rPr lang="en-US" altLang="zh-CN" sz="2600" b="1" dirty="0" smtClean="0">
                <a:solidFill>
                  <a:srgbClr val="020B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reflectivity of Hamamatsu VUV4 in </a:t>
            </a:r>
            <a:r>
              <a:rPr lang="en-US" altLang="zh-CN" sz="2600" b="1" dirty="0" err="1" smtClean="0">
                <a:solidFill>
                  <a:srgbClr val="020B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LXe</a:t>
            </a:r>
            <a:endParaRPr lang="en-US" altLang="zh-CN" sz="2600" b="1" dirty="0" smtClean="0">
              <a:solidFill>
                <a:srgbClr val="020BB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10100" lvl="1" indent="-342900">
              <a:buSzPct val="100000"/>
              <a:buFont typeface="Wingdings" panose="05000000000000000000" pitchFamily="2" charset="2"/>
              <a:buChar char="ü"/>
            </a:pPr>
            <a:r>
              <a:rPr lang="en-US" altLang="zh-C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VUV4 (S13370-6519, 6x6 mm, 50 µm pitch</a:t>
            </a:r>
            <a:r>
              <a:rPr lang="en-US" altLang="zh-CN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710100" lvl="1" indent="-342900">
              <a:buSzPct val="100000"/>
              <a:buFont typeface="Wingdings" panose="05000000000000000000" pitchFamily="2" charset="2"/>
              <a:buChar char="ü"/>
            </a:pPr>
            <a:r>
              <a:rPr lang="en-US" altLang="zh-CN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Very clear specular reflection peaks!  </a:t>
            </a:r>
          </a:p>
          <a:p>
            <a:pPr marL="710100" lvl="1" indent="-342900">
              <a:buSzPct val="100000"/>
              <a:buFont typeface="Wingdings" panose="05000000000000000000" pitchFamily="2" charset="2"/>
              <a:buChar char="ü"/>
            </a:pPr>
            <a:r>
              <a:rPr lang="en-US" altLang="zh-CN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PMT dark rate has been measured and subtracted</a:t>
            </a:r>
          </a:p>
          <a:p>
            <a:pPr marL="710100" lvl="1" indent="-342900">
              <a:buSzPct val="100000"/>
              <a:buFont typeface="Wingdings" panose="05000000000000000000" pitchFamily="2" charset="2"/>
              <a:buChar char="ü"/>
            </a:pPr>
            <a:r>
              <a:rPr lang="en-US" altLang="zh-C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Secondary peaks symmetric around specular </a:t>
            </a:r>
            <a:r>
              <a:rPr lang="en-US" altLang="zh-CN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peak, which may caused by </a:t>
            </a:r>
            <a:r>
              <a:rPr lang="en-US" altLang="zh-CN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SiPM</a:t>
            </a:r>
            <a:r>
              <a:rPr lang="en-US" altLang="zh-CN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structure.</a:t>
            </a:r>
          </a:p>
          <a:p>
            <a:pPr marL="710100" lvl="1" indent="-342900">
              <a:buSzPct val="100000"/>
              <a:buFont typeface="Wingdings" panose="05000000000000000000" pitchFamily="2" charset="2"/>
              <a:buChar char="ü"/>
            </a:pPr>
            <a:r>
              <a:rPr lang="en-US" altLang="zh-CN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VUV4 reflectivity in </a:t>
            </a:r>
            <a:r>
              <a:rPr lang="en-US" altLang="zh-CN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LXe</a:t>
            </a:r>
            <a:r>
              <a:rPr lang="en-US" altLang="zh-CN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seems to be low. </a:t>
            </a:r>
            <a:endParaRPr lang="en-US" altLang="zh-CN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10100" lvl="1" indent="-342900">
              <a:buSzPct val="100000"/>
              <a:buFont typeface="Wingdings" panose="05000000000000000000" pitchFamily="2" charset="2"/>
              <a:buChar char="ü"/>
            </a:pPr>
            <a:endParaRPr lang="en-US" altLang="zh-CN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0" name="文本框 199"/>
          <p:cNvSpPr txBox="1"/>
          <p:nvPr/>
        </p:nvSpPr>
        <p:spPr>
          <a:xfrm>
            <a:off x="1097697" y="39668936"/>
            <a:ext cx="45235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SzPct val="100000"/>
            </a:pPr>
            <a:r>
              <a:rPr lang="en-US" altLang="zh-CN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zh-CN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reflectance spectra for </a:t>
            </a:r>
            <a:r>
              <a:rPr lang="en-US" altLang="zh-CN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 different </a:t>
            </a:r>
            <a:r>
              <a:rPr lang="en-US" altLang="zh-CN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incident angle</a:t>
            </a:r>
          </a:p>
        </p:txBody>
      </p:sp>
      <p:sp>
        <p:nvSpPr>
          <p:cNvPr id="202" name="圆角矩形 201"/>
          <p:cNvSpPr/>
          <p:nvPr/>
        </p:nvSpPr>
        <p:spPr>
          <a:xfrm>
            <a:off x="17394208" y="37244968"/>
            <a:ext cx="12104732" cy="3060390"/>
          </a:xfrm>
          <a:prstGeom prst="roundRect">
            <a:avLst>
              <a:gd name="adj" fmla="val 3328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09" name="组合 208"/>
          <p:cNvGrpSpPr/>
          <p:nvPr/>
        </p:nvGrpSpPr>
        <p:grpSpPr>
          <a:xfrm>
            <a:off x="17887977" y="32292509"/>
            <a:ext cx="11368193" cy="4532874"/>
            <a:chOff x="14923606" y="32387861"/>
            <a:chExt cx="13350345" cy="4093245"/>
          </a:xfrm>
        </p:grpSpPr>
        <p:sp>
          <p:nvSpPr>
            <p:cNvPr id="203" name="文本框 202"/>
            <p:cNvSpPr txBox="1"/>
            <p:nvPr/>
          </p:nvSpPr>
          <p:spPr>
            <a:xfrm>
              <a:off x="14951204" y="32387861"/>
              <a:ext cx="191590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b="1" dirty="0" smtClean="0">
                  <a:ln w="12700">
                    <a:solidFill>
                      <a:schemeClr val="accent3">
                        <a:lumMod val="50000"/>
                      </a:schemeClr>
                    </a:solidFill>
                    <a:prstDash val="solid"/>
                  </a:ln>
                  <a:pattFill prst="narHorz">
                    <a:fgClr>
                      <a:schemeClr val="accent3"/>
                    </a:fgClr>
                    <a:bgClr>
                      <a:schemeClr val="accent3">
                        <a:lumMod val="40000"/>
                        <a:lumOff val="60000"/>
                      </a:schemeClr>
                    </a:bgClr>
                  </a:pattFill>
                  <a:effectLst>
                    <a:innerShdw blurRad="177800">
                      <a:schemeClr val="accent3">
                        <a:lumMod val="50000"/>
                      </a:schemeClr>
                    </a:inn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Summary</a:t>
              </a:r>
              <a:endParaRPr lang="en-US" altLang="zh-CN" sz="32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4" name="文本框 203"/>
            <p:cNvSpPr txBox="1"/>
            <p:nvPr/>
          </p:nvSpPr>
          <p:spPr>
            <a:xfrm>
              <a:off x="14923606" y="33069599"/>
              <a:ext cx="13350345" cy="22512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>
                <a:buSzPct val="100000"/>
                <a:buFont typeface="Wingdings" panose="05000000000000000000" pitchFamily="2" charset="2"/>
                <a:buChar char="Ø"/>
              </a:pPr>
              <a:r>
                <a:rPr lang="en-US" altLang="zh-CN" sz="26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It`s important for </a:t>
              </a:r>
              <a:r>
                <a:rPr lang="en-US" altLang="zh-CN" sz="2600" b="1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nEXO</a:t>
              </a:r>
              <a:r>
                <a:rPr lang="en-US" altLang="zh-CN" sz="26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to measure the reflectivity of components in TPC, especially for </a:t>
              </a:r>
              <a:r>
                <a:rPr lang="en-US" altLang="zh-CN" sz="2600" b="1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SiPMs</a:t>
              </a:r>
              <a:r>
                <a:rPr lang="en-US" altLang="zh-CN" sz="26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  <a:p>
              <a:pPr marL="457200" indent="-457200">
                <a:buSzPct val="100000"/>
                <a:buFont typeface="Wingdings" panose="05000000000000000000" pitchFamily="2" charset="2"/>
                <a:buChar char="Ø"/>
              </a:pPr>
              <a:r>
                <a:rPr lang="en-US" altLang="zh-CN" sz="26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The reflectivity </a:t>
              </a:r>
              <a:r>
                <a:rPr lang="en-US" altLang="zh-CN" sz="2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of </a:t>
              </a:r>
              <a:r>
                <a:rPr lang="en-US" altLang="zh-CN" sz="26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SiPMs</a:t>
              </a:r>
              <a:r>
                <a:rPr lang="en-US" altLang="zh-CN" sz="2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and a pure </a:t>
              </a:r>
              <a:r>
                <a:rPr lang="en-US" altLang="zh-CN" sz="2600" b="1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silicon</a:t>
              </a:r>
              <a:r>
                <a:rPr lang="en-US" altLang="zh-CN" sz="26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Several</a:t>
              </a:r>
              <a:r>
                <a:rPr lang="en-US" altLang="zh-CN" sz="2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setups for reflectivity measurements have been established</a:t>
              </a:r>
            </a:p>
            <a:p>
              <a:pPr marL="457200" indent="-457200">
                <a:buSzPct val="100000"/>
                <a:buFont typeface="Wingdings" panose="05000000000000000000" pitchFamily="2" charset="2"/>
                <a:buChar char="Ø"/>
              </a:pPr>
              <a:r>
                <a:rPr lang="en-US" altLang="zh-CN" sz="26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wafer have </a:t>
              </a:r>
              <a:r>
                <a:rPr lang="en-US" altLang="zh-CN" sz="26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been measured in vacuum and </a:t>
              </a:r>
              <a:r>
                <a:rPr lang="en-US" altLang="zh-CN" sz="2600" b="1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LXe</a:t>
              </a:r>
              <a:r>
                <a:rPr lang="en-US" altLang="zh-CN" sz="26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  <a:p>
              <a:pPr marL="457200" indent="-457200">
                <a:buSzPct val="100000"/>
                <a:buFont typeface="Wingdings" panose="05000000000000000000" pitchFamily="2" charset="2"/>
                <a:buChar char="Ø"/>
              </a:pPr>
              <a:r>
                <a:rPr lang="en-US" altLang="zh-CN" sz="2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Ongoing efforts</a:t>
              </a:r>
            </a:p>
          </p:txBody>
        </p:sp>
        <p:sp>
          <p:nvSpPr>
            <p:cNvPr id="205" name="文本框 204"/>
            <p:cNvSpPr txBox="1"/>
            <p:nvPr/>
          </p:nvSpPr>
          <p:spPr>
            <a:xfrm>
              <a:off x="14990401" y="35316745"/>
              <a:ext cx="157447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b="1" dirty="0" smtClean="0">
                  <a:ln w="12700">
                    <a:solidFill>
                      <a:schemeClr val="accent3">
                        <a:lumMod val="50000"/>
                      </a:schemeClr>
                    </a:solidFill>
                    <a:prstDash val="solid"/>
                  </a:ln>
                  <a:pattFill prst="narHorz">
                    <a:fgClr>
                      <a:schemeClr val="accent3"/>
                    </a:fgClr>
                    <a:bgClr>
                      <a:schemeClr val="accent3">
                        <a:lumMod val="40000"/>
                        <a:lumOff val="60000"/>
                      </a:schemeClr>
                    </a:bgClr>
                  </a:pattFill>
                  <a:effectLst>
                    <a:innerShdw blurRad="177800">
                      <a:schemeClr val="accent3">
                        <a:lumMod val="50000"/>
                      </a:schemeClr>
                    </a:inn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Contact</a:t>
              </a:r>
              <a:endParaRPr lang="en-US" altLang="zh-CN" sz="32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6" name="文本框 205"/>
            <p:cNvSpPr txBox="1"/>
            <p:nvPr/>
          </p:nvSpPr>
          <p:spPr>
            <a:xfrm>
              <a:off x="14923606" y="35988663"/>
              <a:ext cx="9984080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457200" indent="-457200">
                <a:buSzPct val="100000"/>
                <a:buFont typeface="Wingdings" panose="05000000000000000000" pitchFamily="2" charset="2"/>
                <a:buChar char="Ø"/>
              </a:pPr>
              <a:r>
                <a:rPr lang="en-US" altLang="zh-CN" sz="26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Pin Lv       email: lvpin@ihep.ac.cn            Tel: +86 (010) 88236807</a:t>
              </a:r>
              <a:endParaRPr lang="en-US" altLang="zh-CN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10" name="组合 209"/>
          <p:cNvGrpSpPr/>
          <p:nvPr/>
        </p:nvGrpSpPr>
        <p:grpSpPr>
          <a:xfrm>
            <a:off x="17853876" y="37562139"/>
            <a:ext cx="12702323" cy="2122751"/>
            <a:chOff x="14841829" y="36613512"/>
            <a:chExt cx="12702323" cy="2122751"/>
          </a:xfrm>
        </p:grpSpPr>
        <p:sp>
          <p:nvSpPr>
            <p:cNvPr id="207" name="文本框 206"/>
            <p:cNvSpPr txBox="1"/>
            <p:nvPr/>
          </p:nvSpPr>
          <p:spPr>
            <a:xfrm>
              <a:off x="14990401" y="36613512"/>
              <a:ext cx="193411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b="1" dirty="0" smtClean="0">
                  <a:ln w="12700">
                    <a:solidFill>
                      <a:schemeClr val="accent3">
                        <a:lumMod val="50000"/>
                      </a:schemeClr>
                    </a:solidFill>
                    <a:prstDash val="solid"/>
                  </a:ln>
                  <a:pattFill prst="narHorz">
                    <a:fgClr>
                      <a:schemeClr val="accent3"/>
                    </a:fgClr>
                    <a:bgClr>
                      <a:schemeClr val="accent3">
                        <a:lumMod val="40000"/>
                        <a:lumOff val="60000"/>
                      </a:schemeClr>
                    </a:bgClr>
                  </a:pattFill>
                  <a:effectLst>
                    <a:innerShdw blurRad="177800">
                      <a:schemeClr val="accent3">
                        <a:lumMod val="50000"/>
                      </a:schemeClr>
                    </a:inn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Reference</a:t>
              </a:r>
              <a:endParaRPr lang="en-US" altLang="zh-CN" sz="32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8" name="文本框 207"/>
            <p:cNvSpPr txBox="1"/>
            <p:nvPr/>
          </p:nvSpPr>
          <p:spPr>
            <a:xfrm>
              <a:off x="14841829" y="37443601"/>
              <a:ext cx="12702323" cy="12926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6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[1] </a:t>
              </a:r>
              <a:r>
                <a:rPr lang="en-US" altLang="zh-CN" sz="2600" b="1" i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nEXO</a:t>
              </a:r>
              <a:r>
                <a:rPr lang="en-US" altLang="zh-CN" sz="26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collaboration, J. B. Albert et al</a:t>
              </a:r>
              <a:r>
                <a:rPr lang="en-US" altLang="zh-CN" sz="26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., arxiv:1710.05075.</a:t>
              </a:r>
            </a:p>
            <a:p>
              <a:pPr>
                <a:buSzPct val="100000"/>
              </a:pPr>
              <a:r>
                <a:rPr lang="en-US" altLang="zh-CN" sz="26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[2] http</a:t>
              </a:r>
              <a:r>
                <a:rPr lang="en-US" altLang="zh-CN" sz="2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://www.rit.edu/kgcoe/microsystems/lithography/thinfilms/thinfilms</a:t>
              </a:r>
              <a:r>
                <a:rPr lang="en-US" altLang="zh-CN" sz="26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/</a:t>
              </a:r>
            </a:p>
            <a:p>
              <a:pPr>
                <a:buSzPct val="100000"/>
              </a:pPr>
              <a:r>
                <a:rPr lang="en-US" altLang="zh-CN" sz="2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6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thinfilms_mobile.html</a:t>
              </a:r>
            </a:p>
          </p:txBody>
        </p:sp>
      </p:grpSp>
      <p:sp>
        <p:nvSpPr>
          <p:cNvPr id="211" name="文本框 210"/>
          <p:cNvSpPr txBox="1"/>
          <p:nvPr/>
        </p:nvSpPr>
        <p:spPr>
          <a:xfrm>
            <a:off x="11341578" y="39735480"/>
            <a:ext cx="53413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SzPct val="100000"/>
            </a:pPr>
            <a:r>
              <a:rPr lang="en-US" altLang="zh-CN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reflectivity for different angles of </a:t>
            </a:r>
            <a:r>
              <a:rPr lang="en-US" altLang="zh-CN" sz="2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incicence</a:t>
            </a:r>
            <a:endParaRPr lang="en-US" altLang="zh-CN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6" name="圆角矩形 125"/>
          <p:cNvSpPr/>
          <p:nvPr/>
        </p:nvSpPr>
        <p:spPr>
          <a:xfrm>
            <a:off x="17137626" y="31808535"/>
            <a:ext cx="12669063" cy="8784028"/>
          </a:xfrm>
          <a:prstGeom prst="roundRect">
            <a:avLst>
              <a:gd name="adj" fmla="val 4117"/>
            </a:avLst>
          </a:prstGeom>
          <a:noFill/>
          <a:ln w="76200">
            <a:solidFill>
              <a:schemeClr val="tx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7" name="Picture 1" descr="C:\Users\caogf\AppData\Roaming\Tencent\Users\25334649\QQ\WinTemp\RichOle\I$IC)0HM35080ZC85]RT0Q1.pn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57" y="11471804"/>
            <a:ext cx="5034806" cy="285864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8" name="Picture 4" descr="C:\Users\caogf\AppData\Roaming\Tencent\Users\25334649\QQ\WinTemp\RichOle\X$W~{4~)8TE~XM}EKL4OISH.pn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562" y="11684500"/>
            <a:ext cx="3871669" cy="26423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5" name="图片 134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0632637" y="12068663"/>
            <a:ext cx="2698031" cy="25372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6" name="矩形 135"/>
          <p:cNvSpPr/>
          <p:nvPr/>
        </p:nvSpPr>
        <p:spPr>
          <a:xfrm>
            <a:off x="19889213" y="9652318"/>
            <a:ext cx="6075937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SzPct val="100000"/>
              <a:buFont typeface="Wingdings" panose="05000000000000000000" pitchFamily="2" charset="2"/>
              <a:buChar char="Ø"/>
            </a:pPr>
            <a:r>
              <a:rPr lang="en-US" altLang="zh-CN" sz="2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PTE</a:t>
            </a:r>
          </a:p>
          <a:p>
            <a:pPr marL="720000" indent="-172800"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nEXO</a:t>
            </a:r>
            <a:r>
              <a:rPr lang="en-US" altLang="zh-CN" sz="24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>
                <a:solidFill>
                  <a:srgbClr val="020B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zh-CN" sz="2400" b="1" dirty="0" smtClean="0">
                <a:solidFill>
                  <a:srgbClr val="020B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etector geometry</a:t>
            </a:r>
          </a:p>
          <a:p>
            <a:pPr marL="720000" indent="-172800"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b="1" dirty="0" smtClean="0">
                <a:solidFill>
                  <a:srgbClr val="020B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Reflectivity of components in TPC</a:t>
            </a:r>
          </a:p>
          <a:p>
            <a:pPr marL="720000" indent="-172800"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Reflectivity of </a:t>
            </a:r>
            <a:r>
              <a:rPr lang="en-US" altLang="zh-CN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SiPMs</a:t>
            </a:r>
            <a:r>
              <a:rPr lang="en-US" altLang="zh-CN" sz="2400" b="1" dirty="0">
                <a:solidFill>
                  <a:srgbClr val="020B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smtClean="0">
                <a:solidFill>
                  <a:srgbClr val="020B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(&gt;50% for VUV) </a:t>
            </a:r>
            <a:endParaRPr lang="en-US" altLang="zh-CN" sz="2600" b="1" dirty="0">
              <a:solidFill>
                <a:srgbClr val="020BB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8" name="矩形 137"/>
          <p:cNvSpPr/>
          <p:nvPr/>
        </p:nvSpPr>
        <p:spPr>
          <a:xfrm>
            <a:off x="21093052" y="13713901"/>
            <a:ext cx="80729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SzPct val="100000"/>
            </a:pPr>
            <a:r>
              <a:rPr lang="en-US" altLang="zh-CN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More details about </a:t>
            </a:r>
            <a:r>
              <a:rPr lang="en-US" altLang="zh-CN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SiPM</a:t>
            </a:r>
            <a:r>
              <a:rPr lang="en-US" altLang="zh-CN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PDE, please see</a:t>
            </a:r>
            <a:r>
              <a:rPr lang="en-US" altLang="zh-C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poster#74 “</a:t>
            </a:r>
            <a:r>
              <a:rPr lang="en-US" altLang="zh-CN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Characterization </a:t>
            </a:r>
            <a:r>
              <a:rPr lang="en-US" altLang="zh-CN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 </a:t>
            </a:r>
            <a:r>
              <a:rPr lang="en-US" altLang="zh-CN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VUV-Sensitive </a:t>
            </a:r>
            <a:r>
              <a:rPr lang="en-US" altLang="zh-CN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SiPMs</a:t>
            </a:r>
            <a:r>
              <a:rPr lang="en-US" altLang="zh-CN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lang="en-US" altLang="zh-CN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nEXO</a:t>
            </a:r>
            <a:r>
              <a:rPr lang="en-US" altLang="zh-CN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      </a:t>
            </a:r>
            <a:endParaRPr lang="en-US" altLang="zh-CN" sz="24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0" name="矩形 139"/>
          <p:cNvSpPr/>
          <p:nvPr/>
        </p:nvSpPr>
        <p:spPr>
          <a:xfrm>
            <a:off x="19999293" y="12531960"/>
            <a:ext cx="9544066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SzPct val="100000"/>
              <a:buFont typeface="Wingdings" panose="05000000000000000000" pitchFamily="2" charset="2"/>
              <a:buChar char="Ø"/>
            </a:pPr>
            <a:r>
              <a:rPr lang="en-US" altLang="zh-CN" sz="2600" b="1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So, PTE and PDE of </a:t>
            </a:r>
            <a:r>
              <a:rPr lang="en-US" altLang="zh-CN" sz="2600" b="1" u="sng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SiPM</a:t>
            </a:r>
            <a:r>
              <a:rPr lang="en-US" altLang="zh-CN" sz="2600" b="1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are coupled by the reflectivity, which therefore becomes an important parameter to be </a:t>
            </a:r>
            <a:br>
              <a:rPr lang="en-US" altLang="zh-CN" sz="2600" b="1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CN" sz="2600" b="1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measured</a:t>
            </a:r>
            <a:endParaRPr lang="en-US" altLang="zh-CN" sz="2400" b="1" u="sng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029544" y="17170080"/>
            <a:ext cx="7248182" cy="5713935"/>
          </a:xfrm>
          <a:prstGeom prst="rect">
            <a:avLst/>
          </a:prstGeom>
          <a:noFill/>
          <a:ln w="5715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2" name="矩形 141"/>
          <p:cNvSpPr/>
          <p:nvPr/>
        </p:nvSpPr>
        <p:spPr>
          <a:xfrm>
            <a:off x="8400898" y="17159052"/>
            <a:ext cx="6481801" cy="5713935"/>
          </a:xfrm>
          <a:prstGeom prst="rect">
            <a:avLst/>
          </a:prstGeom>
          <a:noFill/>
          <a:ln w="5715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4" name="直接连接符 13"/>
          <p:cNvCxnSpPr/>
          <p:nvPr/>
        </p:nvCxnSpPr>
        <p:spPr>
          <a:xfrm>
            <a:off x="15166458" y="15436748"/>
            <a:ext cx="0" cy="7520142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" name="矩形 142"/>
          <p:cNvSpPr/>
          <p:nvPr/>
        </p:nvSpPr>
        <p:spPr>
          <a:xfrm>
            <a:off x="15451415" y="17164065"/>
            <a:ext cx="7125237" cy="5713935"/>
          </a:xfrm>
          <a:prstGeom prst="rect">
            <a:avLst/>
          </a:prstGeom>
          <a:noFill/>
          <a:ln w="5715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文本框 21"/>
          <p:cNvSpPr txBox="1"/>
          <p:nvPr/>
        </p:nvSpPr>
        <p:spPr>
          <a:xfrm>
            <a:off x="15525457" y="21619774"/>
            <a:ext cx="696024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1-D measurement, under commissioning.</a:t>
            </a:r>
          </a:p>
          <a:p>
            <a:r>
              <a:rPr lang="en-US" altLang="zh-CN" sz="2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altLang="zh-CN" sz="2600" b="1" baseline="30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252</a:t>
            </a:r>
            <a:r>
              <a:rPr lang="en-US" altLang="zh-CN" sz="2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Cf used to generate </a:t>
            </a:r>
            <a:r>
              <a:rPr lang="en-US" altLang="zh-CN" sz="2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LXe</a:t>
            </a:r>
            <a:r>
              <a:rPr lang="en-US" altLang="zh-CN" sz="2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scintillation light </a:t>
            </a:r>
            <a:endParaRPr lang="zh-CN" altLang="en-US" sz="2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6" name="矩形 145"/>
          <p:cNvSpPr/>
          <p:nvPr/>
        </p:nvSpPr>
        <p:spPr>
          <a:xfrm>
            <a:off x="22702459" y="17167074"/>
            <a:ext cx="6617310" cy="5713935"/>
          </a:xfrm>
          <a:prstGeom prst="rect">
            <a:avLst/>
          </a:prstGeom>
          <a:noFill/>
          <a:ln w="5715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2" name="文本框 161"/>
          <p:cNvSpPr txBox="1"/>
          <p:nvPr/>
        </p:nvSpPr>
        <p:spPr>
          <a:xfrm>
            <a:off x="1574972" y="29513587"/>
            <a:ext cx="31458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Reflectivity vs </a:t>
            </a:r>
            <a:r>
              <a:rPr lang="en-US" altLang="zh-CN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altLang="zh-CN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avelength </a:t>
            </a:r>
          </a:p>
        </p:txBody>
      </p:sp>
      <p:sp>
        <p:nvSpPr>
          <p:cNvPr id="165" name="矩形 164"/>
          <p:cNvSpPr/>
          <p:nvPr/>
        </p:nvSpPr>
        <p:spPr>
          <a:xfrm>
            <a:off x="774212" y="30075059"/>
            <a:ext cx="1000442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SzPct val="100000"/>
              <a:buFont typeface="Wingdings" panose="05000000000000000000" pitchFamily="2" charset="2"/>
              <a:buChar char="Ø"/>
            </a:pPr>
            <a:r>
              <a:rPr lang="en-US" altLang="zh-CN" sz="2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oscillation is caused by </a:t>
            </a:r>
            <a:r>
              <a:rPr lang="en-US" altLang="zh-C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interference due to the thin </a:t>
            </a:r>
            <a:r>
              <a:rPr lang="en-US" altLang="zh-CN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SiO</a:t>
            </a:r>
            <a:r>
              <a:rPr lang="en-US" altLang="zh-CN" sz="2600" b="1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altLang="zh-CN" sz="2600" b="1" baseline="-25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layer.</a:t>
            </a:r>
          </a:p>
          <a:p>
            <a:pPr marL="457200" indent="-457200">
              <a:buSzPct val="100000"/>
              <a:buFont typeface="Wingdings" panose="05000000000000000000" pitchFamily="2" charset="2"/>
              <a:buChar char="Ø"/>
            </a:pPr>
            <a:r>
              <a:rPr lang="en-US" altLang="zh-C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Only examples are shown here</a:t>
            </a:r>
            <a:r>
              <a:rPr lang="en-US" altLang="zh-CN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zh-CN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6" name="图片 25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6175041" y="35895104"/>
            <a:ext cx="4974898" cy="3578533"/>
          </a:xfrm>
          <a:prstGeom prst="rect">
            <a:avLst/>
          </a:prstGeom>
        </p:spPr>
      </p:pic>
      <p:pic>
        <p:nvPicPr>
          <p:cNvPr id="166" name="图片 165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5232123" y="26291075"/>
            <a:ext cx="4094436" cy="3014645"/>
          </a:xfrm>
          <a:prstGeom prst="rect">
            <a:avLst/>
          </a:prstGeom>
        </p:spPr>
      </p:pic>
      <p:sp>
        <p:nvSpPr>
          <p:cNvPr id="171" name="文本框 170"/>
          <p:cNvSpPr txBox="1"/>
          <p:nvPr/>
        </p:nvSpPr>
        <p:spPr>
          <a:xfrm>
            <a:off x="20097483" y="24820576"/>
            <a:ext cx="381386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SzPct val="100000"/>
              <a:buFont typeface="Wingdings" panose="05000000000000000000" pitchFamily="2" charset="2"/>
              <a:buChar char="Ø"/>
            </a:pPr>
            <a:r>
              <a:rPr lang="en-US" altLang="zh-CN" sz="2600" b="1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Thin-film interference</a:t>
            </a:r>
            <a:endParaRPr lang="en-US" altLang="zh-CN" sz="2600" b="1" u="sng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3" name="Picture 1"/>
          <p:cNvPicPr/>
          <p:nvPr/>
        </p:nvPicPr>
        <p:blipFill rotWithShape="1">
          <a:blip r:embed="rId22"/>
          <a:srcRect r="52545" b="31277"/>
          <a:stretch/>
        </p:blipFill>
        <p:spPr>
          <a:xfrm>
            <a:off x="20245396" y="25405474"/>
            <a:ext cx="4063376" cy="2748299"/>
          </a:xfrm>
          <a:prstGeom prst="rect">
            <a:avLst/>
          </a:prstGeom>
        </p:spPr>
      </p:pic>
      <p:pic>
        <p:nvPicPr>
          <p:cNvPr id="174" name="内容占位符 3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1776" y="25134559"/>
            <a:ext cx="3408569" cy="2726855"/>
          </a:xfrm>
          <a:prstGeom prst="rect">
            <a:avLst/>
          </a:prstGeom>
        </p:spPr>
      </p:pic>
      <p:sp>
        <p:nvSpPr>
          <p:cNvPr id="29" name="文本框 28"/>
          <p:cNvSpPr txBox="1"/>
          <p:nvPr/>
        </p:nvSpPr>
        <p:spPr>
          <a:xfrm>
            <a:off x="24970825" y="26993509"/>
            <a:ext cx="34085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Diffuse Reflectivity of FBK-RGB  </a:t>
            </a:r>
            <a:endParaRPr lang="zh-CN" altLang="en-US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5" name="文本框 174"/>
          <p:cNvSpPr txBox="1"/>
          <p:nvPr/>
        </p:nvSpPr>
        <p:spPr>
          <a:xfrm>
            <a:off x="6364543" y="39735480"/>
            <a:ext cx="57519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SzPct val="100000"/>
            </a:pPr>
            <a:r>
              <a:rPr lang="en-US" altLang="zh-CN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PMT rate of incident light (zero reference)</a:t>
            </a:r>
            <a:endParaRPr lang="en-US" altLang="zh-CN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8" name="Picture 2" descr="VUV_09.bmp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27377" y="32989212"/>
            <a:ext cx="3187185" cy="2672452"/>
          </a:xfrm>
          <a:prstGeom prst="rect">
            <a:avLst/>
          </a:prstGeom>
        </p:spPr>
      </p:pic>
      <p:pic>
        <p:nvPicPr>
          <p:cNvPr id="182" name="Picture 3" descr="VUV_10.bmp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71144" y="32989212"/>
            <a:ext cx="3187185" cy="2672452"/>
          </a:xfrm>
          <a:prstGeom prst="rect">
            <a:avLst/>
          </a:prstGeom>
        </p:spPr>
      </p:pic>
      <p:sp>
        <p:nvSpPr>
          <p:cNvPr id="106" name="文本框 185"/>
          <p:cNvSpPr txBox="1"/>
          <p:nvPr/>
        </p:nvSpPr>
        <p:spPr>
          <a:xfrm>
            <a:off x="16261323" y="29162039"/>
            <a:ext cx="76277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altLang="zh-CN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ith fitted (n, k, d)</a:t>
            </a:r>
          </a:p>
        </p:txBody>
      </p:sp>
      <p:sp>
        <p:nvSpPr>
          <p:cNvPr id="2" name="椭圆 1"/>
          <p:cNvSpPr/>
          <p:nvPr/>
        </p:nvSpPr>
        <p:spPr>
          <a:xfrm>
            <a:off x="7494424" y="38671500"/>
            <a:ext cx="525626" cy="533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24272493" y="83500090"/>
            <a:ext cx="75212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你好</a:t>
            </a:r>
            <a:endParaRPr lang="zh-CN" altLang="en-US" sz="2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6994540" y="37646477"/>
            <a:ext cx="9380418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dirty="0" smtClean="0">
                <a:solidFill>
                  <a:srgbClr val="020B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</a:t>
            </a:r>
            <a:r>
              <a:rPr lang="zh-CN" altLang="zh-CN" sz="2000" b="1" dirty="0" smtClean="0">
                <a:solidFill>
                  <a:srgbClr val="020B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accidentally</a:t>
            </a:r>
            <a:r>
              <a:rPr lang="zh-CN" altLang="zh-CN" sz="2000" b="1" dirty="0">
                <a:solidFill>
                  <a:srgbClr val="020B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zh-CN" altLang="zh-CN" sz="2000" b="1" dirty="0" smtClean="0">
                <a:solidFill>
                  <a:srgbClr val="020B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positioned </a:t>
            </a:r>
            <a:endParaRPr lang="en-US" altLang="zh-CN" sz="2000" b="1" dirty="0" smtClean="0">
              <a:solidFill>
                <a:srgbClr val="020BB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dirty="0" smtClean="0">
                <a:solidFill>
                  <a:srgbClr val="020B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zh-CN" altLang="zh-CN" sz="2000" b="1" dirty="0" smtClean="0">
                <a:solidFill>
                  <a:srgbClr val="020B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rod </a:t>
            </a:r>
            <a:r>
              <a:rPr lang="zh-CN" altLang="zh-CN" sz="2000" b="1" dirty="0">
                <a:solidFill>
                  <a:srgbClr val="020B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front of the PMT </a:t>
            </a:r>
            <a:endParaRPr lang="en-US" altLang="zh-CN" sz="2000" b="1" dirty="0" smtClean="0">
              <a:solidFill>
                <a:srgbClr val="020BB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zh-CN" sz="2000" b="1" dirty="0" smtClean="0">
                <a:solidFill>
                  <a:srgbClr val="020B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thus </a:t>
            </a:r>
            <a:r>
              <a:rPr lang="zh-CN" altLang="zh-CN" sz="2000" b="1" dirty="0">
                <a:solidFill>
                  <a:srgbClr val="020B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blocking the </a:t>
            </a:r>
            <a:r>
              <a:rPr lang="zh-CN" altLang="zh-CN" sz="2000" b="1" dirty="0" smtClean="0">
                <a:solidFill>
                  <a:srgbClr val="020B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light</a:t>
            </a:r>
            <a:r>
              <a:rPr lang="en-US" altLang="zh-CN" sz="2000" b="1" dirty="0" smtClean="0">
                <a:solidFill>
                  <a:srgbClr val="020B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zh-CN" sz="2000" b="1" dirty="0">
              <a:solidFill>
                <a:srgbClr val="020BB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zh-CN" altLang="en-US" sz="2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2437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切片">
  <a:themeElements>
    <a:clrScheme name="中性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切片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发光边缘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162000"/>
                <a:satMod val="200000"/>
                <a:lumMod val="124000"/>
              </a:schemeClr>
            </a:gs>
            <a:gs pos="100000">
              <a:schemeClr val="phClr">
                <a:shade val="96000"/>
                <a:hueMod val="88000"/>
                <a:satMod val="220000"/>
                <a:lumMod val="82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162000"/>
                <a:satMod val="200000"/>
                <a:lumMod val="124000"/>
              </a:schemeClr>
            </a:gs>
            <a:gs pos="100000">
              <a:schemeClr val="phClr">
                <a:shade val="96000"/>
                <a:hueMod val="88000"/>
                <a:satMod val="220000"/>
                <a:lumMod val="82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282EB108-EDE6-4B8E-957B-D4A69BF580E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2090</TotalTime>
  <Words>837</Words>
  <Application>Microsoft Office PowerPoint</Application>
  <PresentationFormat>自定义</PresentationFormat>
  <Paragraphs>126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幼圆</vt:lpstr>
      <vt:lpstr>Arial</vt:lpstr>
      <vt:lpstr>Century Gothic</vt:lpstr>
      <vt:lpstr>David</vt:lpstr>
      <vt:lpstr>Times New Roman</vt:lpstr>
      <vt:lpstr>Wingdings</vt:lpstr>
      <vt:lpstr>Wingdings 3</vt:lpstr>
      <vt:lpstr>切片</vt:lpstr>
      <vt:lpstr>PowerPoint 演示文稿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pin lv</dc:creator>
  <cp:lastModifiedBy>pin lv</cp:lastModifiedBy>
  <cp:revision>133</cp:revision>
  <cp:lastPrinted>2018-05-30T09:53:47Z</cp:lastPrinted>
  <dcterms:created xsi:type="dcterms:W3CDTF">2018-05-28T02:07:04Z</dcterms:created>
  <dcterms:modified xsi:type="dcterms:W3CDTF">2018-06-01T08:25:52Z</dcterms:modified>
</cp:coreProperties>
</file>