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415" r:id="rId2"/>
    <p:sldId id="41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44C"/>
    <a:srgbClr val="0056F8"/>
    <a:srgbClr val="0141F6"/>
    <a:srgbClr val="0232C0"/>
    <a:srgbClr val="58BFDB"/>
    <a:srgbClr val="54B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71"/>
    <p:restoredTop sz="94088"/>
  </p:normalViewPr>
  <p:slideViewPr>
    <p:cSldViewPr snapToGrid="0" snapToObjects="1">
      <p:cViewPr varScale="1">
        <p:scale>
          <a:sx n="91" d="100"/>
          <a:sy n="91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2E361-334E-1140-9AED-1FE1960710FA}" type="datetimeFigureOut">
              <a:rPr lang="en-US" smtClean="0"/>
              <a:t>5/26/18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3AE51-0F80-C24F-A8C4-4375F9E0F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23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AE51-0F80-C24F-A8C4-4375F9E0F2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6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AE51-0F80-C24F-A8C4-4375F9E0F2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4335-7F93-9B46-A04A-61CCD23206BE}" type="datetime1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BD3-363E-2144-AFD6-A57D794AFFD1}" type="datetime1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73A8-D0C7-894A-8A00-9E64C6BD26C3}" type="datetime1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1AE8-7198-534B-B427-0E890531481E}" type="datetime1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E007-E3F2-634B-8716-C2B4DA41B230}" type="datetime1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3F-2068-0F46-B5FA-42F980A6D8D5}" type="datetime1">
              <a:rPr lang="en-US" smtClean="0"/>
              <a:t>5/26/18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A811-D3E1-2342-8DF3-8135E32544E3}" type="datetime1">
              <a:rPr lang="en-US" smtClean="0"/>
              <a:t>5/26/18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3A2-05FD-6F40-8EE0-ADC59B7D0B85}" type="datetime1">
              <a:rPr lang="en-US" smtClean="0"/>
              <a:t>5/26/18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4829-0F3A-D744-95AF-AE6E2F0AF1B1}" type="datetime1">
              <a:rPr lang="en-US" smtClean="0"/>
              <a:t>5/26/18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D104-0C02-4D43-8749-36BC6EAC3F64}" type="datetime1">
              <a:rPr lang="en-US" smtClean="0"/>
              <a:t>5/26/18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55F6-5E2A-ED43-8C3F-2DE5B0C7EB10}" type="datetime1">
              <a:rPr lang="en-US" smtClean="0"/>
              <a:t>5/26/18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8CC96-1206-DD46-9FDE-4B5C29052BC7}" type="datetime1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0A8B8-C7CE-8042-8182-5C8A23CAB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0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70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1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BBAEA59-BCFD-E44F-A8B5-C8B8C43D6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020" y="0"/>
            <a:ext cx="2766167" cy="92945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A3FCAE2-D10B-3949-AAC1-02D7DA80E4B7}"/>
              </a:ext>
            </a:extLst>
          </p:cNvPr>
          <p:cNvSpPr/>
          <p:nvPr/>
        </p:nvSpPr>
        <p:spPr>
          <a:xfrm>
            <a:off x="4493480" y="125041"/>
            <a:ext cx="3381420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Tritium Recoil-Ion Mass Spectrometer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B7A76F3-AF06-9544-BCD9-1E4636A89418}"/>
              </a:ext>
            </a:extLst>
          </p:cNvPr>
          <p:cNvSpPr txBox="1">
            <a:spLocks/>
          </p:cNvSpPr>
          <p:nvPr/>
        </p:nvSpPr>
        <p:spPr>
          <a:xfrm>
            <a:off x="0" y="1000200"/>
            <a:ext cx="9144000" cy="4792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40000"/>
              </a:lnSpc>
              <a:buNone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Ying-Ting Lin for the TRIMS collaboration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A4959DF-D141-134B-A569-100AA18A0C46}"/>
                  </a:ext>
                </a:extLst>
              </p:cNvPr>
              <p:cNvSpPr txBox="1"/>
              <p:nvPr/>
            </p:nvSpPr>
            <p:spPr>
              <a:xfrm>
                <a:off x="-80010" y="1541784"/>
                <a:ext cx="9144000" cy="11544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𝑩𝒐𝒖𝒏𝒅</m:t>
                        </m:r>
                      </m:sub>
                    </m:sSub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b="1" dirty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4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𝑩𝒐𝒖𝒏𝒅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𝑩𝒐𝒖𝒏𝒅</m:t>
                            </m:r>
                          </m:sub>
                        </m:sSub>
                        <m:r>
                          <a:rPr lang="en-US" sz="4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sSub>
                          <m:sSubPr>
                            <m:ctrlPr>
                              <a:rPr lang="en-US" sz="4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4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𝑫𝒊𝒔𝒔𝒐𝒄𝒊𝒂𝒕𝒆𝒅</m:t>
                            </m:r>
                          </m:sub>
                        </m:sSub>
                      </m:den>
                    </m:f>
                  </m:oMath>
                </a14:m>
                <a:endParaRPr lang="en-US" sz="48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A4959DF-D141-134B-A569-100AA18A0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010" y="1541784"/>
                <a:ext cx="9144000" cy="1154483"/>
              </a:xfrm>
              <a:prstGeom prst="rect">
                <a:avLst/>
              </a:prstGeom>
              <a:blipFill>
                <a:blip r:embed="rId4"/>
                <a:stretch>
                  <a:fillRect t="-8696" r="-1111" b="-18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667C4B8B-42F8-3249-8011-345F74DD3D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5841684"/>
                  </p:ext>
                </p:extLst>
              </p:nvPr>
            </p:nvGraphicFramePr>
            <p:xfrm>
              <a:off x="0" y="3903853"/>
              <a:ext cx="9144000" cy="1819021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20705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8150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9218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5997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80000"/>
                            </a:lnSpc>
                          </a:pPr>
                          <a:r>
                            <a:rPr lang="en-US" sz="2800" dirty="0"/>
                            <a:t>Theory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80000"/>
                            </a:lnSpc>
                          </a:pPr>
                          <a:r>
                            <a:rPr lang="en-US" sz="2800" dirty="0"/>
                            <a:t>Wexler</a:t>
                          </a:r>
                          <a:r>
                            <a:rPr lang="en-US" sz="2800" baseline="0" dirty="0"/>
                            <a:t> </a:t>
                          </a:r>
                          <a:r>
                            <a:rPr lang="en-US" sz="2800" dirty="0"/>
                            <a:t>Experiment*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80000"/>
                            </a:lnSpc>
                          </a:pPr>
                          <a:r>
                            <a:rPr lang="en-US" sz="2800" dirty="0"/>
                            <a:t>Snell Experiment*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𝑩𝒐𝒖𝒏𝒅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800" dirty="0">
                              <a:solidFill>
                                <a:srgbClr val="7030A0"/>
                              </a:solidFill>
                            </a:rPr>
                            <a:t>(T</a:t>
                          </a:r>
                          <a:r>
                            <a:rPr lang="en-US" sz="2800" baseline="-25000" dirty="0">
                              <a:solidFill>
                                <a:srgbClr val="7030A0"/>
                              </a:solidFill>
                            </a:rPr>
                            <a:t>2</a:t>
                          </a:r>
                          <a:r>
                            <a:rPr lang="en-US" sz="2800" dirty="0">
                              <a:solidFill>
                                <a:srgbClr val="7030A0"/>
                              </a:solidFill>
                            </a:rPr>
                            <a:t>)</a:t>
                          </a:r>
                          <a:endParaRPr lang="en-US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0.39-0.57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/>
                            <a:t>0.945 </a:t>
                          </a:r>
                          <a:r>
                            <a:rPr lang="en-US" sz="2800" b="1" dirty="0">
                              <a:cs typeface="Book Antiqua"/>
                            </a:rPr>
                            <a:t>± 0.006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800" b="1" dirty="0">
                            <a:cs typeface="Book Antiqua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7030A0"/>
                                      </a:solidFill>
                                      <a:latin typeface="Cambria Math" charset="0"/>
                                    </a:rPr>
                                    <m:t>𝑩𝒐𝒖𝒏𝒅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800" dirty="0">
                              <a:solidFill>
                                <a:srgbClr val="7030A0"/>
                              </a:solidFill>
                            </a:rPr>
                            <a:t>(HT)</a:t>
                          </a:r>
                          <a:endParaRPr lang="en-US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0.55-0.57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/>
                            <a:t>0.895 </a:t>
                          </a:r>
                          <a:r>
                            <a:rPr lang="en-US" sz="2800" b="1" dirty="0">
                              <a:cs typeface="Book Antiqua"/>
                            </a:rPr>
                            <a:t>± 0.011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/>
                            <a:t>0.932 </a:t>
                          </a:r>
                          <a:r>
                            <a:rPr lang="en-US" sz="2800" b="1" dirty="0">
                              <a:cs typeface="Book Antiqua"/>
                            </a:rPr>
                            <a:t>± 0.019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667C4B8B-42F8-3249-8011-345F74DD3D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5841684"/>
                  </p:ext>
                </p:extLst>
              </p:nvPr>
            </p:nvGraphicFramePr>
            <p:xfrm>
              <a:off x="0" y="3903853"/>
              <a:ext cx="9144000" cy="1819021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20705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8150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9218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5997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782701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80000"/>
                            </a:lnSpc>
                          </a:pPr>
                          <a:r>
                            <a:rPr lang="en-US" sz="2800" dirty="0"/>
                            <a:t>Theory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80000"/>
                            </a:lnSpc>
                          </a:pPr>
                          <a:r>
                            <a:rPr lang="en-US" sz="2800" dirty="0"/>
                            <a:t>Wexler</a:t>
                          </a:r>
                          <a:r>
                            <a:rPr lang="en-US" sz="2800" baseline="0" dirty="0"/>
                            <a:t> </a:t>
                          </a:r>
                          <a:r>
                            <a:rPr lang="en-US" sz="2800" dirty="0"/>
                            <a:t>Experiment*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80000"/>
                            </a:lnSpc>
                          </a:pPr>
                          <a:r>
                            <a:rPr lang="en-US" sz="2800" dirty="0"/>
                            <a:t>Snell Experiment*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t="-178049" r="-342331" b="-1292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0.39-0.57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/>
                            <a:t>0.945 </a:t>
                          </a:r>
                          <a:r>
                            <a:rPr lang="en-US" sz="2800" b="1" dirty="0">
                              <a:cs typeface="Book Antiqua"/>
                            </a:rPr>
                            <a:t>± 0.006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800" b="1" dirty="0">
                            <a:cs typeface="Book Antiqua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t="-278049" r="-342331" b="-292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0.55-0.57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/>
                            <a:t>0.895 </a:t>
                          </a:r>
                          <a:r>
                            <a:rPr lang="en-US" sz="2800" b="1" dirty="0">
                              <a:cs typeface="Book Antiqua"/>
                            </a:rPr>
                            <a:t>± 0.011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dirty="0"/>
                            <a:t>0.932 </a:t>
                          </a:r>
                          <a:r>
                            <a:rPr lang="en-US" sz="2800" b="1" dirty="0">
                              <a:cs typeface="Book Antiqua"/>
                            </a:rPr>
                            <a:t>± 0.019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8" name="Rectangle 47">
            <a:extLst>
              <a:ext uri="{FF2B5EF4-FFF2-40B4-BE49-F238E27FC236}">
                <a16:creationId xmlns:a16="http://schemas.microsoft.com/office/drawing/2014/main" id="{71F6B030-3F8E-954A-8520-C4231092DAE0}"/>
              </a:ext>
            </a:extLst>
          </p:cNvPr>
          <p:cNvSpPr/>
          <p:nvPr/>
        </p:nvSpPr>
        <p:spPr>
          <a:xfrm>
            <a:off x="-19672" y="5767568"/>
            <a:ext cx="2205824" cy="44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</a:pPr>
            <a:r>
              <a:rPr lang="en-US" dirty="0"/>
              <a:t>*cannot be directly compared to theory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CC810DC-FD6B-0D4F-98F3-EF424E5C9909}"/>
              </a:ext>
            </a:extLst>
          </p:cNvPr>
          <p:cNvGrpSpPr>
            <a:grpSpLocks noChangeAspect="1"/>
          </p:cNvGrpSpPr>
          <p:nvPr/>
        </p:nvGrpSpPr>
        <p:grpSpPr>
          <a:xfrm>
            <a:off x="4455203" y="2766928"/>
            <a:ext cx="1167648" cy="978219"/>
            <a:chOff x="2857723" y="2534371"/>
            <a:chExt cx="2193420" cy="1818752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61C4F5E-ECA7-F445-8600-7CEDEA763017}"/>
                </a:ext>
              </a:extLst>
            </p:cNvPr>
            <p:cNvGrpSpPr/>
            <p:nvPr/>
          </p:nvGrpSpPr>
          <p:grpSpPr>
            <a:xfrm>
              <a:off x="2857723" y="2684896"/>
              <a:ext cx="2193420" cy="1395460"/>
              <a:chOff x="4218044" y="2421886"/>
              <a:chExt cx="2560904" cy="1783917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31EE5D43-23B6-3644-AF09-97B9DDD14230}"/>
                  </a:ext>
                </a:extLst>
              </p:cNvPr>
              <p:cNvGrpSpPr/>
              <p:nvPr/>
            </p:nvGrpSpPr>
            <p:grpSpPr>
              <a:xfrm rot="21038930">
                <a:off x="4937912" y="2959363"/>
                <a:ext cx="696348" cy="1246440"/>
                <a:chOff x="5427888" y="1718008"/>
                <a:chExt cx="696348" cy="1246440"/>
              </a:xfrm>
            </p:grpSpPr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6218F813-DDBC-5D48-A70D-BC487FCCF807}"/>
                    </a:ext>
                  </a:extLst>
                </p:cNvPr>
                <p:cNvGrpSpPr/>
                <p:nvPr/>
              </p:nvGrpSpPr>
              <p:grpSpPr>
                <a:xfrm>
                  <a:off x="5427888" y="1718008"/>
                  <a:ext cx="521661" cy="1246440"/>
                  <a:chOff x="5427888" y="1718008"/>
                  <a:chExt cx="521661" cy="1246440"/>
                </a:xfrm>
              </p:grpSpPr>
              <p:cxnSp>
                <p:nvCxnSpPr>
                  <p:cNvPr id="68" name="Straight Connector 67">
                    <a:extLst>
                      <a:ext uri="{FF2B5EF4-FFF2-40B4-BE49-F238E27FC236}">
                        <a16:creationId xmlns:a16="http://schemas.microsoft.com/office/drawing/2014/main" id="{92EF9CC8-A6A4-9B4C-A2DB-A2D2EEDB3850}"/>
                      </a:ext>
                    </a:extLst>
                  </p:cNvPr>
                  <p:cNvCxnSpPr/>
                  <p:nvPr/>
                </p:nvCxnSpPr>
                <p:spPr>
                  <a:xfrm>
                    <a:off x="5584702" y="2325851"/>
                    <a:ext cx="0" cy="196537"/>
                  </a:xfrm>
                  <a:prstGeom prst="line">
                    <a:avLst/>
                  </a:prstGeom>
                  <a:ln>
                    <a:solidFill>
                      <a:srgbClr val="7F7F7F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>
                    <a:extLst>
                      <a:ext uri="{FF2B5EF4-FFF2-40B4-BE49-F238E27FC236}">
                        <a16:creationId xmlns:a16="http://schemas.microsoft.com/office/drawing/2014/main" id="{29503399-5923-4E4D-8F45-5B509CC508B2}"/>
                      </a:ext>
                    </a:extLst>
                  </p:cNvPr>
                  <p:cNvCxnSpPr/>
                  <p:nvPr/>
                </p:nvCxnSpPr>
                <p:spPr>
                  <a:xfrm>
                    <a:off x="5895195" y="1718008"/>
                    <a:ext cx="0" cy="106775"/>
                  </a:xfrm>
                  <a:prstGeom prst="line">
                    <a:avLst/>
                  </a:prstGeom>
                  <a:ln>
                    <a:solidFill>
                      <a:srgbClr val="7F7F7F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922FC081-4203-704A-B1EC-593ECFD85111}"/>
                      </a:ext>
                    </a:extLst>
                  </p:cNvPr>
                  <p:cNvGrpSpPr/>
                  <p:nvPr/>
                </p:nvGrpSpPr>
                <p:grpSpPr>
                  <a:xfrm>
                    <a:off x="5427888" y="2325849"/>
                    <a:ext cx="521661" cy="638599"/>
                    <a:chOff x="3320846" y="3705231"/>
                    <a:chExt cx="521661" cy="638599"/>
                  </a:xfrm>
                </p:grpSpPr>
                <p:sp>
                  <p:nvSpPr>
                    <p:cNvPr id="80" name="Oval 79">
                      <a:extLst>
                        <a:ext uri="{FF2B5EF4-FFF2-40B4-BE49-F238E27FC236}">
                          <a16:creationId xmlns:a16="http://schemas.microsoft.com/office/drawing/2014/main" id="{9217880D-97AD-E349-914E-4C0E65C6E5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49434" y="3705231"/>
                      <a:ext cx="393073" cy="393072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CCA60651-7823-7B4A-9596-17CDEF9768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0846" y="3950758"/>
                      <a:ext cx="393073" cy="39307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71" name="Donut 70">
                    <a:extLst>
                      <a:ext uri="{FF2B5EF4-FFF2-40B4-BE49-F238E27FC236}">
                        <a16:creationId xmlns:a16="http://schemas.microsoft.com/office/drawing/2014/main" id="{285F6962-9331-2C4C-AE46-1C974FA899CF}"/>
                      </a:ext>
                    </a:extLst>
                  </p:cNvPr>
                  <p:cNvSpPr/>
                  <p:nvPr/>
                </p:nvSpPr>
                <p:spPr>
                  <a:xfrm>
                    <a:off x="5578691" y="1891853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2" name="Donut 71">
                    <a:extLst>
                      <a:ext uri="{FF2B5EF4-FFF2-40B4-BE49-F238E27FC236}">
                        <a16:creationId xmlns:a16="http://schemas.microsoft.com/office/drawing/2014/main" id="{6B74729D-3CD9-494E-8AF3-72EAD5C7FAB9}"/>
                      </a:ext>
                    </a:extLst>
                  </p:cNvPr>
                  <p:cNvSpPr/>
                  <p:nvPr/>
                </p:nvSpPr>
                <p:spPr>
                  <a:xfrm>
                    <a:off x="5578691" y="1954671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3" name="Donut 72">
                    <a:extLst>
                      <a:ext uri="{FF2B5EF4-FFF2-40B4-BE49-F238E27FC236}">
                        <a16:creationId xmlns:a16="http://schemas.microsoft.com/office/drawing/2014/main" id="{9389B125-15AE-2C42-B23C-9F779903101E}"/>
                      </a:ext>
                    </a:extLst>
                  </p:cNvPr>
                  <p:cNvSpPr/>
                  <p:nvPr/>
                </p:nvSpPr>
                <p:spPr>
                  <a:xfrm>
                    <a:off x="5578691" y="2017489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4" name="Donut 73">
                    <a:extLst>
                      <a:ext uri="{FF2B5EF4-FFF2-40B4-BE49-F238E27FC236}">
                        <a16:creationId xmlns:a16="http://schemas.microsoft.com/office/drawing/2014/main" id="{DBDC7D6C-CB62-1D46-BE76-6200EA1CFC94}"/>
                      </a:ext>
                    </a:extLst>
                  </p:cNvPr>
                  <p:cNvSpPr/>
                  <p:nvPr/>
                </p:nvSpPr>
                <p:spPr>
                  <a:xfrm>
                    <a:off x="5578438" y="2080307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5" name="Donut 74">
                    <a:extLst>
                      <a:ext uri="{FF2B5EF4-FFF2-40B4-BE49-F238E27FC236}">
                        <a16:creationId xmlns:a16="http://schemas.microsoft.com/office/drawing/2014/main" id="{440F079A-E160-B148-964C-F5A76E1AA5AE}"/>
                      </a:ext>
                    </a:extLst>
                  </p:cNvPr>
                  <p:cNvSpPr/>
                  <p:nvPr/>
                </p:nvSpPr>
                <p:spPr>
                  <a:xfrm>
                    <a:off x="5574459" y="2143125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" name="Donut 75">
                    <a:extLst>
                      <a:ext uri="{FF2B5EF4-FFF2-40B4-BE49-F238E27FC236}">
                        <a16:creationId xmlns:a16="http://schemas.microsoft.com/office/drawing/2014/main" id="{620F183D-BD12-214E-9EC7-E26DD3B08F6A}"/>
                      </a:ext>
                    </a:extLst>
                  </p:cNvPr>
                  <p:cNvSpPr/>
                  <p:nvPr/>
                </p:nvSpPr>
                <p:spPr>
                  <a:xfrm>
                    <a:off x="5578691" y="2205943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7" name="Donut 76">
                    <a:extLst>
                      <a:ext uri="{FF2B5EF4-FFF2-40B4-BE49-F238E27FC236}">
                        <a16:creationId xmlns:a16="http://schemas.microsoft.com/office/drawing/2014/main" id="{48297F5A-E761-2A44-93D0-215AD911FB42}"/>
                      </a:ext>
                    </a:extLst>
                  </p:cNvPr>
                  <p:cNvSpPr/>
                  <p:nvPr/>
                </p:nvSpPr>
                <p:spPr>
                  <a:xfrm>
                    <a:off x="5578691" y="2268761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8" name="Donut 77">
                    <a:extLst>
                      <a:ext uri="{FF2B5EF4-FFF2-40B4-BE49-F238E27FC236}">
                        <a16:creationId xmlns:a16="http://schemas.microsoft.com/office/drawing/2014/main" id="{943EFAC4-C1FE-2548-BA7C-7ED63C30F957}"/>
                      </a:ext>
                    </a:extLst>
                  </p:cNvPr>
                  <p:cNvSpPr/>
                  <p:nvPr/>
                </p:nvSpPr>
                <p:spPr>
                  <a:xfrm>
                    <a:off x="5574459" y="1829035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9" name="Donut 78">
                    <a:extLst>
                      <a:ext uri="{FF2B5EF4-FFF2-40B4-BE49-F238E27FC236}">
                        <a16:creationId xmlns:a16="http://schemas.microsoft.com/office/drawing/2014/main" id="{8C46911E-729F-DB4A-A415-C34C2C6F9E0E}"/>
                      </a:ext>
                    </a:extLst>
                  </p:cNvPr>
                  <p:cNvSpPr/>
                  <p:nvPr/>
                </p:nvSpPr>
                <p:spPr>
                  <a:xfrm>
                    <a:off x="5574459" y="1766217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B9F6FB15-2141-6541-9960-61F68BCF09CA}"/>
                    </a:ext>
                  </a:extLst>
                </p:cNvPr>
                <p:cNvSpPr/>
                <p:nvPr/>
              </p:nvSpPr>
              <p:spPr>
                <a:xfrm>
                  <a:off x="5731163" y="2555614"/>
                  <a:ext cx="393073" cy="393073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D780B54C-973A-E541-B004-5A331A88F4D1}"/>
                  </a:ext>
                </a:extLst>
              </p:cNvPr>
              <p:cNvGrpSpPr/>
              <p:nvPr/>
            </p:nvGrpSpPr>
            <p:grpSpPr>
              <a:xfrm>
                <a:off x="4218044" y="2421886"/>
                <a:ext cx="2560904" cy="987438"/>
                <a:chOff x="5346881" y="1246884"/>
                <a:chExt cx="2560904" cy="987438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AA5278ED-E9F1-6A4B-A49B-ECCFA6C69FC9}"/>
                    </a:ext>
                  </a:extLst>
                </p:cNvPr>
                <p:cNvGrpSpPr/>
                <p:nvPr/>
              </p:nvGrpSpPr>
              <p:grpSpPr>
                <a:xfrm>
                  <a:off x="5909815" y="1246884"/>
                  <a:ext cx="1997970" cy="987438"/>
                  <a:chOff x="4580734" y="3272603"/>
                  <a:chExt cx="1997970" cy="987438"/>
                </a:xfrm>
              </p:grpSpPr>
              <p:cxnSp>
                <p:nvCxnSpPr>
                  <p:cNvPr id="58" name="Straight Arrow Connector 57">
                    <a:extLst>
                      <a:ext uri="{FF2B5EF4-FFF2-40B4-BE49-F238E27FC236}">
                        <a16:creationId xmlns:a16="http://schemas.microsoft.com/office/drawing/2014/main" id="{FA282F0C-D365-1D42-85DA-C435E9303239}"/>
                      </a:ext>
                    </a:extLst>
                  </p:cNvPr>
                  <p:cNvCxnSpPr/>
                  <p:nvPr/>
                </p:nvCxnSpPr>
                <p:spPr>
                  <a:xfrm>
                    <a:off x="5303942" y="3795286"/>
                    <a:ext cx="1096102" cy="46475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Arrow Connector 58">
                    <a:extLst>
                      <a:ext uri="{FF2B5EF4-FFF2-40B4-BE49-F238E27FC236}">
                        <a16:creationId xmlns:a16="http://schemas.microsoft.com/office/drawing/2014/main" id="{E3349E9B-AA82-354B-BECA-425944C281C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281056" y="3272603"/>
                    <a:ext cx="1297648" cy="29651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5B12BF67-3ED0-C24A-AAAE-3A94B61AD264}"/>
                      </a:ext>
                    </a:extLst>
                  </p:cNvPr>
                  <p:cNvGrpSpPr/>
                  <p:nvPr/>
                </p:nvGrpSpPr>
                <p:grpSpPr>
                  <a:xfrm>
                    <a:off x="4580734" y="3272603"/>
                    <a:ext cx="708119" cy="638599"/>
                    <a:chOff x="3318364" y="3951256"/>
                    <a:chExt cx="708119" cy="638599"/>
                  </a:xfrm>
                </p:grpSpPr>
                <p:sp>
                  <p:nvSpPr>
                    <p:cNvPr id="63" name="Oval 62">
                      <a:extLst>
                        <a:ext uri="{FF2B5EF4-FFF2-40B4-BE49-F238E27FC236}">
                          <a16:creationId xmlns:a16="http://schemas.microsoft.com/office/drawing/2014/main" id="{0CF196E9-1B02-AB40-BF2F-EE47A9B7AC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46953" y="3951256"/>
                      <a:ext cx="393073" cy="393073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4" name="Oval 63">
                      <a:extLst>
                        <a:ext uri="{FF2B5EF4-FFF2-40B4-BE49-F238E27FC236}">
                          <a16:creationId xmlns:a16="http://schemas.microsoft.com/office/drawing/2014/main" id="{675261FB-C9BB-1D40-951A-3A45B45F90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18364" y="4196782"/>
                      <a:ext cx="393073" cy="3930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5" name="Oval 64">
                      <a:extLst>
                        <a:ext uri="{FF2B5EF4-FFF2-40B4-BE49-F238E27FC236}">
                          <a16:creationId xmlns:a16="http://schemas.microsoft.com/office/drawing/2014/main" id="{7E4CFE92-D54B-8842-AB92-F63BF926EA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3410" y="4178032"/>
                      <a:ext cx="393073" cy="3930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61" name="Oval 60">
                    <a:extLst>
                      <a:ext uri="{FF2B5EF4-FFF2-40B4-BE49-F238E27FC236}">
                        <a16:creationId xmlns:a16="http://schemas.microsoft.com/office/drawing/2014/main" id="{8978FE0E-D029-664E-BF66-4DD108F730C5}"/>
                      </a:ext>
                    </a:extLst>
                  </p:cNvPr>
                  <p:cNvSpPr/>
                  <p:nvPr/>
                </p:nvSpPr>
                <p:spPr>
                  <a:xfrm>
                    <a:off x="5836850" y="3936397"/>
                    <a:ext cx="231833" cy="231833"/>
                  </a:xfrm>
                  <a:prstGeom prst="ellipse">
                    <a:avLst/>
                  </a:prstGeom>
                  <a:solidFill>
                    <a:srgbClr val="008000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" name="Oval 61">
                    <a:extLst>
                      <a:ext uri="{FF2B5EF4-FFF2-40B4-BE49-F238E27FC236}">
                        <a16:creationId xmlns:a16="http://schemas.microsoft.com/office/drawing/2014/main" id="{B0C65271-EA33-BF40-BC63-3EC674415953}"/>
                      </a:ext>
                    </a:extLst>
                  </p:cNvPr>
                  <p:cNvSpPr/>
                  <p:nvPr/>
                </p:nvSpPr>
                <p:spPr>
                  <a:xfrm>
                    <a:off x="5909690" y="3373097"/>
                    <a:ext cx="107823" cy="106910"/>
                  </a:xfrm>
                  <a:prstGeom prst="ellipse">
                    <a:avLst/>
                  </a:prstGeom>
                  <a:solidFill>
                    <a:srgbClr val="5F25A7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57" name="Straight Arrow Connector 56">
                  <a:extLst>
                    <a:ext uri="{FF2B5EF4-FFF2-40B4-BE49-F238E27FC236}">
                      <a16:creationId xmlns:a16="http://schemas.microsoft.com/office/drawing/2014/main" id="{2911D783-CB4B-B74C-8F30-24B2709F38F2}"/>
                    </a:ext>
                  </a:extLst>
                </p:cNvPr>
                <p:cNvCxnSpPr/>
                <p:nvPr/>
              </p:nvCxnSpPr>
              <p:spPr>
                <a:xfrm flipH="1">
                  <a:off x="5346881" y="1672640"/>
                  <a:ext cx="56293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97332D8-4350-684B-BC12-06C57022F86E}"/>
                </a:ext>
              </a:extLst>
            </p:cNvPr>
            <p:cNvSpPr/>
            <p:nvPr/>
          </p:nvSpPr>
          <p:spPr>
            <a:xfrm rot="20950463">
              <a:off x="3307323" y="2534371"/>
              <a:ext cx="830926" cy="1818752"/>
            </a:xfrm>
            <a:prstGeom prst="ellips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ED1AE2E-ACB0-2D40-92CF-D207645BD78F}"/>
                </a:ext>
              </a:extLst>
            </p:cNvPr>
            <p:cNvSpPr/>
            <p:nvPr/>
          </p:nvSpPr>
          <p:spPr>
            <a:xfrm>
              <a:off x="3188148" y="3383391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7B65709-2364-A24D-B842-3DF12D9682F7}"/>
                </a:ext>
              </a:extLst>
            </p:cNvPr>
            <p:cNvSpPr/>
            <p:nvPr/>
          </p:nvSpPr>
          <p:spPr>
            <a:xfrm>
              <a:off x="3939704" y="4133426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CA45BC1F-B9E4-F74B-A069-15DDFF22A8B3}"/>
              </a:ext>
            </a:extLst>
          </p:cNvPr>
          <p:cNvGrpSpPr>
            <a:grpSpLocks noChangeAspect="1"/>
          </p:cNvGrpSpPr>
          <p:nvPr/>
        </p:nvGrpSpPr>
        <p:grpSpPr>
          <a:xfrm>
            <a:off x="6526348" y="2834012"/>
            <a:ext cx="1201907" cy="853789"/>
            <a:chOff x="5863420" y="2496661"/>
            <a:chExt cx="2193420" cy="1542157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231DC9B7-1951-384D-AC36-65573FC71827}"/>
                </a:ext>
              </a:extLst>
            </p:cNvPr>
            <p:cNvGrpSpPr/>
            <p:nvPr/>
          </p:nvGrpSpPr>
          <p:grpSpPr>
            <a:xfrm>
              <a:off x="5863420" y="2643358"/>
              <a:ext cx="2193420" cy="1395460"/>
              <a:chOff x="4218044" y="2421886"/>
              <a:chExt cx="2560904" cy="1783917"/>
            </a:xfrm>
          </p:grpSpPr>
          <p:grpSp>
            <p:nvGrpSpPr>
              <p:cNvPr id="153" name="Group 152">
                <a:extLst>
                  <a:ext uri="{FF2B5EF4-FFF2-40B4-BE49-F238E27FC236}">
                    <a16:creationId xmlns:a16="http://schemas.microsoft.com/office/drawing/2014/main" id="{BBCCEEFD-3C62-EE42-BAA0-719983CD9B7F}"/>
                  </a:ext>
                </a:extLst>
              </p:cNvPr>
              <p:cNvGrpSpPr/>
              <p:nvPr/>
            </p:nvGrpSpPr>
            <p:grpSpPr>
              <a:xfrm rot="21038930">
                <a:off x="4937912" y="2959363"/>
                <a:ext cx="696348" cy="1246440"/>
                <a:chOff x="5427888" y="1718008"/>
                <a:chExt cx="696348" cy="1246440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7325E388-DAA8-5C45-BED0-7B748BCCF973}"/>
                    </a:ext>
                  </a:extLst>
                </p:cNvPr>
                <p:cNvGrpSpPr/>
                <p:nvPr/>
              </p:nvGrpSpPr>
              <p:grpSpPr>
                <a:xfrm>
                  <a:off x="5427888" y="1718008"/>
                  <a:ext cx="521661" cy="1246440"/>
                  <a:chOff x="5427888" y="1718008"/>
                  <a:chExt cx="521661" cy="1246440"/>
                </a:xfrm>
              </p:grpSpPr>
              <p:cxnSp>
                <p:nvCxnSpPr>
                  <p:cNvPr id="167" name="Straight Connector 166">
                    <a:extLst>
                      <a:ext uri="{FF2B5EF4-FFF2-40B4-BE49-F238E27FC236}">
                        <a16:creationId xmlns:a16="http://schemas.microsoft.com/office/drawing/2014/main" id="{7FF3ED7E-1218-3E44-A5CA-FCAB6535928F}"/>
                      </a:ext>
                    </a:extLst>
                  </p:cNvPr>
                  <p:cNvCxnSpPr/>
                  <p:nvPr/>
                </p:nvCxnSpPr>
                <p:spPr>
                  <a:xfrm>
                    <a:off x="5895195" y="1718008"/>
                    <a:ext cx="0" cy="106775"/>
                  </a:xfrm>
                  <a:prstGeom prst="line">
                    <a:avLst/>
                  </a:prstGeom>
                  <a:ln>
                    <a:solidFill>
                      <a:srgbClr val="7F7F7F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8" name="Group 167">
                    <a:extLst>
                      <a:ext uri="{FF2B5EF4-FFF2-40B4-BE49-F238E27FC236}">
                        <a16:creationId xmlns:a16="http://schemas.microsoft.com/office/drawing/2014/main" id="{CB76F2DC-7FFC-C749-9410-3AC91D96BDC0}"/>
                      </a:ext>
                    </a:extLst>
                  </p:cNvPr>
                  <p:cNvGrpSpPr/>
                  <p:nvPr/>
                </p:nvGrpSpPr>
                <p:grpSpPr>
                  <a:xfrm>
                    <a:off x="5427888" y="2325849"/>
                    <a:ext cx="521661" cy="638599"/>
                    <a:chOff x="3320846" y="3705231"/>
                    <a:chExt cx="521661" cy="638599"/>
                  </a:xfrm>
                </p:grpSpPr>
                <p:sp>
                  <p:nvSpPr>
                    <p:cNvPr id="169" name="Oval 168">
                      <a:extLst>
                        <a:ext uri="{FF2B5EF4-FFF2-40B4-BE49-F238E27FC236}">
                          <a16:creationId xmlns:a16="http://schemas.microsoft.com/office/drawing/2014/main" id="{A06FCF1E-6831-1242-AB07-4C3DD39927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49434" y="3705231"/>
                      <a:ext cx="393073" cy="393072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70" name="Oval 169">
                      <a:extLst>
                        <a:ext uri="{FF2B5EF4-FFF2-40B4-BE49-F238E27FC236}">
                          <a16:creationId xmlns:a16="http://schemas.microsoft.com/office/drawing/2014/main" id="{449C94EF-F277-E840-9BE6-55329943BC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0846" y="3950758"/>
                      <a:ext cx="393073" cy="39307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7865A751-382B-FD4A-A8F8-19278E044DCC}"/>
                    </a:ext>
                  </a:extLst>
                </p:cNvPr>
                <p:cNvSpPr/>
                <p:nvPr/>
              </p:nvSpPr>
              <p:spPr>
                <a:xfrm>
                  <a:off x="5731163" y="2555614"/>
                  <a:ext cx="393073" cy="393073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5CDB72E8-4C71-E041-9086-733588D93150}"/>
                  </a:ext>
                </a:extLst>
              </p:cNvPr>
              <p:cNvGrpSpPr/>
              <p:nvPr/>
            </p:nvGrpSpPr>
            <p:grpSpPr>
              <a:xfrm>
                <a:off x="4218044" y="2421886"/>
                <a:ext cx="2560904" cy="987438"/>
                <a:chOff x="5346881" y="1246884"/>
                <a:chExt cx="2560904" cy="987438"/>
              </a:xfrm>
            </p:grpSpPr>
            <p:grpSp>
              <p:nvGrpSpPr>
                <p:cNvPr id="155" name="Group 154">
                  <a:extLst>
                    <a:ext uri="{FF2B5EF4-FFF2-40B4-BE49-F238E27FC236}">
                      <a16:creationId xmlns:a16="http://schemas.microsoft.com/office/drawing/2014/main" id="{95C06A27-AAD9-5E44-9137-029EE89F3DE1}"/>
                    </a:ext>
                  </a:extLst>
                </p:cNvPr>
                <p:cNvGrpSpPr/>
                <p:nvPr/>
              </p:nvGrpSpPr>
              <p:grpSpPr>
                <a:xfrm>
                  <a:off x="5909815" y="1246884"/>
                  <a:ext cx="1997970" cy="987438"/>
                  <a:chOff x="4580734" y="3272603"/>
                  <a:chExt cx="1997970" cy="987438"/>
                </a:xfrm>
              </p:grpSpPr>
              <p:cxnSp>
                <p:nvCxnSpPr>
                  <p:cNvPr id="157" name="Straight Arrow Connector 156">
                    <a:extLst>
                      <a:ext uri="{FF2B5EF4-FFF2-40B4-BE49-F238E27FC236}">
                        <a16:creationId xmlns:a16="http://schemas.microsoft.com/office/drawing/2014/main" id="{7AD6A03F-C972-9F40-9441-5B033E2B2E0B}"/>
                      </a:ext>
                    </a:extLst>
                  </p:cNvPr>
                  <p:cNvCxnSpPr/>
                  <p:nvPr/>
                </p:nvCxnSpPr>
                <p:spPr>
                  <a:xfrm>
                    <a:off x="5303942" y="3795286"/>
                    <a:ext cx="1096102" cy="46475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Arrow Connector 157">
                    <a:extLst>
                      <a:ext uri="{FF2B5EF4-FFF2-40B4-BE49-F238E27FC236}">
                        <a16:creationId xmlns:a16="http://schemas.microsoft.com/office/drawing/2014/main" id="{5400C9E8-E4EC-B948-A5EC-27783B512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281056" y="3272603"/>
                    <a:ext cx="1297648" cy="29651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9" name="Group 158">
                    <a:extLst>
                      <a:ext uri="{FF2B5EF4-FFF2-40B4-BE49-F238E27FC236}">
                        <a16:creationId xmlns:a16="http://schemas.microsoft.com/office/drawing/2014/main" id="{DFF5FC44-ED25-D44F-A3D7-86094CAAEF16}"/>
                      </a:ext>
                    </a:extLst>
                  </p:cNvPr>
                  <p:cNvGrpSpPr/>
                  <p:nvPr/>
                </p:nvGrpSpPr>
                <p:grpSpPr>
                  <a:xfrm>
                    <a:off x="4580734" y="3272603"/>
                    <a:ext cx="708119" cy="638599"/>
                    <a:chOff x="3318364" y="3951256"/>
                    <a:chExt cx="708119" cy="638599"/>
                  </a:xfrm>
                </p:grpSpPr>
                <p:sp>
                  <p:nvSpPr>
                    <p:cNvPr id="162" name="Oval 161">
                      <a:extLst>
                        <a:ext uri="{FF2B5EF4-FFF2-40B4-BE49-F238E27FC236}">
                          <a16:creationId xmlns:a16="http://schemas.microsoft.com/office/drawing/2014/main" id="{05CCE378-2CBB-7A4D-93FC-EBD53A69F3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46953" y="3951256"/>
                      <a:ext cx="393073" cy="393073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3" name="Oval 162">
                      <a:extLst>
                        <a:ext uri="{FF2B5EF4-FFF2-40B4-BE49-F238E27FC236}">
                          <a16:creationId xmlns:a16="http://schemas.microsoft.com/office/drawing/2014/main" id="{5032B970-013F-6945-B289-A7EFAD4078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18364" y="4196782"/>
                      <a:ext cx="393073" cy="3930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4" name="Oval 163">
                      <a:extLst>
                        <a:ext uri="{FF2B5EF4-FFF2-40B4-BE49-F238E27FC236}">
                          <a16:creationId xmlns:a16="http://schemas.microsoft.com/office/drawing/2014/main" id="{8874CCA2-76B6-DE4B-9C67-91BB7A5A85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3410" y="4178032"/>
                      <a:ext cx="393073" cy="3930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60" name="Oval 159">
                    <a:extLst>
                      <a:ext uri="{FF2B5EF4-FFF2-40B4-BE49-F238E27FC236}">
                        <a16:creationId xmlns:a16="http://schemas.microsoft.com/office/drawing/2014/main" id="{F1EF6B3F-A7F9-5940-8569-AB84C5817564}"/>
                      </a:ext>
                    </a:extLst>
                  </p:cNvPr>
                  <p:cNvSpPr/>
                  <p:nvPr/>
                </p:nvSpPr>
                <p:spPr>
                  <a:xfrm>
                    <a:off x="5836850" y="3936397"/>
                    <a:ext cx="231833" cy="231833"/>
                  </a:xfrm>
                  <a:prstGeom prst="ellipse">
                    <a:avLst/>
                  </a:prstGeom>
                  <a:solidFill>
                    <a:srgbClr val="008000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1" name="Oval 160">
                    <a:extLst>
                      <a:ext uri="{FF2B5EF4-FFF2-40B4-BE49-F238E27FC236}">
                        <a16:creationId xmlns:a16="http://schemas.microsoft.com/office/drawing/2014/main" id="{8C884B05-C30E-A94D-82C5-4EDFB94F4F4D}"/>
                      </a:ext>
                    </a:extLst>
                  </p:cNvPr>
                  <p:cNvSpPr/>
                  <p:nvPr/>
                </p:nvSpPr>
                <p:spPr>
                  <a:xfrm>
                    <a:off x="5909690" y="3373097"/>
                    <a:ext cx="107823" cy="106910"/>
                  </a:xfrm>
                  <a:prstGeom prst="ellipse">
                    <a:avLst/>
                  </a:prstGeom>
                  <a:solidFill>
                    <a:srgbClr val="5F25A7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156" name="Straight Arrow Connector 155">
                  <a:extLst>
                    <a:ext uri="{FF2B5EF4-FFF2-40B4-BE49-F238E27FC236}">
                      <a16:creationId xmlns:a16="http://schemas.microsoft.com/office/drawing/2014/main" id="{D25079DF-67B1-2F4F-A943-04BD36469A9A}"/>
                    </a:ext>
                  </a:extLst>
                </p:cNvPr>
                <p:cNvCxnSpPr/>
                <p:nvPr/>
              </p:nvCxnSpPr>
              <p:spPr>
                <a:xfrm flipH="1">
                  <a:off x="5346881" y="1672640"/>
                  <a:ext cx="56293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60791F31-53AE-6A47-AF63-CDBE7FE91F1B}"/>
                </a:ext>
              </a:extLst>
            </p:cNvPr>
            <p:cNvSpPr/>
            <p:nvPr/>
          </p:nvSpPr>
          <p:spPr>
            <a:xfrm rot="20950463">
              <a:off x="6241800" y="2496661"/>
              <a:ext cx="830926" cy="854522"/>
            </a:xfrm>
            <a:prstGeom prst="ellips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521C161-F0F0-3B4C-958A-B1B58F817B7D}"/>
                </a:ext>
              </a:extLst>
            </p:cNvPr>
            <p:cNvSpPr/>
            <p:nvPr/>
          </p:nvSpPr>
          <p:spPr>
            <a:xfrm>
              <a:off x="6642934" y="3220892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76DA5B35-73BF-6844-AE26-1BBCCE9FD7DB}"/>
                </a:ext>
              </a:extLst>
            </p:cNvPr>
            <p:cNvSpPr/>
            <p:nvPr/>
          </p:nvSpPr>
          <p:spPr>
            <a:xfrm>
              <a:off x="6180634" y="2679792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A6D3649A-5BE3-F147-8DF4-D99C97BF1E7A}"/>
              </a:ext>
            </a:extLst>
          </p:cNvPr>
          <p:cNvGrpSpPr>
            <a:grpSpLocks noChangeAspect="1"/>
          </p:cNvGrpSpPr>
          <p:nvPr/>
        </p:nvGrpSpPr>
        <p:grpSpPr>
          <a:xfrm>
            <a:off x="7904541" y="2776389"/>
            <a:ext cx="1142680" cy="977362"/>
            <a:chOff x="9038861" y="2510757"/>
            <a:chExt cx="2193420" cy="1856861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4811D426-FCFA-E146-A6C5-A2C769E98D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038861" y="2510757"/>
              <a:ext cx="2193420" cy="1757098"/>
              <a:chOff x="9038861" y="2510757"/>
              <a:chExt cx="2193420" cy="1757098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14DABA9C-9A44-864F-BCB9-9C06B83EB148}"/>
                  </a:ext>
                </a:extLst>
              </p:cNvPr>
              <p:cNvGrpSpPr/>
              <p:nvPr/>
            </p:nvGrpSpPr>
            <p:grpSpPr>
              <a:xfrm>
                <a:off x="9038861" y="2670460"/>
                <a:ext cx="2193420" cy="1395460"/>
                <a:chOff x="4218044" y="2421886"/>
                <a:chExt cx="2560904" cy="1783917"/>
              </a:xfrm>
            </p:grpSpPr>
            <p:grpSp>
              <p:nvGrpSpPr>
                <p:cNvPr id="178" name="Group 177">
                  <a:extLst>
                    <a:ext uri="{FF2B5EF4-FFF2-40B4-BE49-F238E27FC236}">
                      <a16:creationId xmlns:a16="http://schemas.microsoft.com/office/drawing/2014/main" id="{632D0F65-1442-3341-A3FF-CEF3FDB29FC1}"/>
                    </a:ext>
                  </a:extLst>
                </p:cNvPr>
                <p:cNvGrpSpPr/>
                <p:nvPr/>
              </p:nvGrpSpPr>
              <p:grpSpPr>
                <a:xfrm rot="21038930">
                  <a:off x="4937912" y="2959363"/>
                  <a:ext cx="696348" cy="1246440"/>
                  <a:chOff x="5427888" y="1718008"/>
                  <a:chExt cx="696348" cy="1246440"/>
                </a:xfrm>
              </p:grpSpPr>
              <p:grpSp>
                <p:nvGrpSpPr>
                  <p:cNvPr id="190" name="Group 189">
                    <a:extLst>
                      <a:ext uri="{FF2B5EF4-FFF2-40B4-BE49-F238E27FC236}">
                        <a16:creationId xmlns:a16="http://schemas.microsoft.com/office/drawing/2014/main" id="{D76BA6D2-70CC-D941-AF32-E4501694A1ED}"/>
                      </a:ext>
                    </a:extLst>
                  </p:cNvPr>
                  <p:cNvGrpSpPr/>
                  <p:nvPr/>
                </p:nvGrpSpPr>
                <p:grpSpPr>
                  <a:xfrm>
                    <a:off x="5427888" y="1718008"/>
                    <a:ext cx="521661" cy="1246440"/>
                    <a:chOff x="5427888" y="1718008"/>
                    <a:chExt cx="521661" cy="1246440"/>
                  </a:xfrm>
                </p:grpSpPr>
                <p:cxnSp>
                  <p:nvCxnSpPr>
                    <p:cNvPr id="192" name="Straight Connector 191">
                      <a:extLst>
                        <a:ext uri="{FF2B5EF4-FFF2-40B4-BE49-F238E27FC236}">
                          <a16:creationId xmlns:a16="http://schemas.microsoft.com/office/drawing/2014/main" id="{ADF630DF-F9A9-3240-B559-FF3F853AE61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95195" y="1718008"/>
                      <a:ext cx="0" cy="106775"/>
                    </a:xfrm>
                    <a:prstGeom prst="line">
                      <a:avLst/>
                    </a:prstGeom>
                    <a:ln>
                      <a:solidFill>
                        <a:srgbClr val="7F7F7F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3" name="Group 192">
                      <a:extLst>
                        <a:ext uri="{FF2B5EF4-FFF2-40B4-BE49-F238E27FC236}">
                          <a16:creationId xmlns:a16="http://schemas.microsoft.com/office/drawing/2014/main" id="{71B67CFA-15E5-D749-914B-5006AA01265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427888" y="2325849"/>
                      <a:ext cx="521661" cy="638599"/>
                      <a:chOff x="3320846" y="3705231"/>
                      <a:chExt cx="521661" cy="638599"/>
                    </a:xfrm>
                  </p:grpSpPr>
                  <p:sp>
                    <p:nvSpPr>
                      <p:cNvPr id="194" name="Oval 193">
                        <a:extLst>
                          <a:ext uri="{FF2B5EF4-FFF2-40B4-BE49-F238E27FC236}">
                            <a16:creationId xmlns:a16="http://schemas.microsoft.com/office/drawing/2014/main" id="{988E3CDC-032D-624E-99B1-7B73A89099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449434" y="3705231"/>
                        <a:ext cx="393073" cy="393072"/>
                      </a:xfrm>
                      <a:prstGeom prst="ellipse">
                        <a:avLst/>
                      </a:prstGeom>
                      <a:solidFill>
                        <a:srgbClr val="0000FF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 sz="135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95" name="Oval 194">
                        <a:extLst>
                          <a:ext uri="{FF2B5EF4-FFF2-40B4-BE49-F238E27FC236}">
                            <a16:creationId xmlns:a16="http://schemas.microsoft.com/office/drawing/2014/main" id="{A7379BD7-9F23-F748-9146-E025BEAED27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320846" y="3950758"/>
                        <a:ext cx="393073" cy="393072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 sz="135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191" name="Oval 190">
                    <a:extLst>
                      <a:ext uri="{FF2B5EF4-FFF2-40B4-BE49-F238E27FC236}">
                        <a16:creationId xmlns:a16="http://schemas.microsoft.com/office/drawing/2014/main" id="{F49F8A42-1BEE-594B-88A8-B041C3995147}"/>
                      </a:ext>
                    </a:extLst>
                  </p:cNvPr>
                  <p:cNvSpPr/>
                  <p:nvPr/>
                </p:nvSpPr>
                <p:spPr>
                  <a:xfrm>
                    <a:off x="5731163" y="2555614"/>
                    <a:ext cx="393073" cy="393073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C3240369-0283-BE41-987E-DE3F97EE1899}"/>
                    </a:ext>
                  </a:extLst>
                </p:cNvPr>
                <p:cNvGrpSpPr/>
                <p:nvPr/>
              </p:nvGrpSpPr>
              <p:grpSpPr>
                <a:xfrm>
                  <a:off x="4218044" y="2421886"/>
                  <a:ext cx="2560904" cy="987438"/>
                  <a:chOff x="5346881" y="1246884"/>
                  <a:chExt cx="2560904" cy="987438"/>
                </a:xfrm>
              </p:grpSpPr>
              <p:grpSp>
                <p:nvGrpSpPr>
                  <p:cNvPr id="180" name="Group 179">
                    <a:extLst>
                      <a:ext uri="{FF2B5EF4-FFF2-40B4-BE49-F238E27FC236}">
                        <a16:creationId xmlns:a16="http://schemas.microsoft.com/office/drawing/2014/main" id="{D4A9E9AC-B6EF-E44E-B6EA-15EB2E71ABFF}"/>
                      </a:ext>
                    </a:extLst>
                  </p:cNvPr>
                  <p:cNvGrpSpPr/>
                  <p:nvPr/>
                </p:nvGrpSpPr>
                <p:grpSpPr>
                  <a:xfrm>
                    <a:off x="5909815" y="1246884"/>
                    <a:ext cx="1997970" cy="987438"/>
                    <a:chOff x="4580734" y="3272603"/>
                    <a:chExt cx="1997970" cy="987438"/>
                  </a:xfrm>
                </p:grpSpPr>
                <p:cxnSp>
                  <p:nvCxnSpPr>
                    <p:cNvPr id="182" name="Straight Arrow Connector 181">
                      <a:extLst>
                        <a:ext uri="{FF2B5EF4-FFF2-40B4-BE49-F238E27FC236}">
                          <a16:creationId xmlns:a16="http://schemas.microsoft.com/office/drawing/2014/main" id="{4C68D0F6-34BC-FB4C-8C9C-F70DB71B7E9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303942" y="3795286"/>
                      <a:ext cx="1096102" cy="464755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Straight Arrow Connector 182">
                      <a:extLst>
                        <a:ext uri="{FF2B5EF4-FFF2-40B4-BE49-F238E27FC236}">
                          <a16:creationId xmlns:a16="http://schemas.microsoft.com/office/drawing/2014/main" id="{B720A2C4-95D9-CC4B-9E60-5A1615BCA4A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281056" y="3272603"/>
                      <a:ext cx="1297648" cy="29651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prstDash val="dash"/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84" name="Group 183">
                      <a:extLst>
                        <a:ext uri="{FF2B5EF4-FFF2-40B4-BE49-F238E27FC236}">
                          <a16:creationId xmlns:a16="http://schemas.microsoft.com/office/drawing/2014/main" id="{8704A6C8-A6EA-7C45-8152-CD451E9971A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580734" y="3272603"/>
                      <a:ext cx="708119" cy="638599"/>
                      <a:chOff x="3318364" y="3951256"/>
                      <a:chExt cx="708119" cy="638599"/>
                    </a:xfrm>
                  </p:grpSpPr>
                  <p:sp>
                    <p:nvSpPr>
                      <p:cNvPr id="187" name="Oval 186">
                        <a:extLst>
                          <a:ext uri="{FF2B5EF4-FFF2-40B4-BE49-F238E27FC236}">
                            <a16:creationId xmlns:a16="http://schemas.microsoft.com/office/drawing/2014/main" id="{4D730CB9-B9C2-824C-AEAC-1777278D91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446953" y="3951256"/>
                        <a:ext cx="393073" cy="393073"/>
                      </a:xfrm>
                      <a:prstGeom prst="ellipse">
                        <a:avLst/>
                      </a:prstGeom>
                      <a:solidFill>
                        <a:srgbClr val="0000FF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 sz="135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88" name="Oval 187">
                        <a:extLst>
                          <a:ext uri="{FF2B5EF4-FFF2-40B4-BE49-F238E27FC236}">
                            <a16:creationId xmlns:a16="http://schemas.microsoft.com/office/drawing/2014/main" id="{3D2CAC0C-0F98-5842-9B18-AC2AA65E1D1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318364" y="4196782"/>
                        <a:ext cx="393073" cy="3930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 sz="135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89" name="Oval 188">
                        <a:extLst>
                          <a:ext uri="{FF2B5EF4-FFF2-40B4-BE49-F238E27FC236}">
                            <a16:creationId xmlns:a16="http://schemas.microsoft.com/office/drawing/2014/main" id="{27303629-272F-674D-BE91-C98B7EAF189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33410" y="4178032"/>
                        <a:ext cx="393073" cy="3930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 sz="135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85" name="Oval 184">
                      <a:extLst>
                        <a:ext uri="{FF2B5EF4-FFF2-40B4-BE49-F238E27FC236}">
                          <a16:creationId xmlns:a16="http://schemas.microsoft.com/office/drawing/2014/main" id="{3FF26715-C40A-8646-AF24-D58FA0D0B4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36850" y="3936397"/>
                      <a:ext cx="231833" cy="231833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6" name="Oval 185">
                      <a:extLst>
                        <a:ext uri="{FF2B5EF4-FFF2-40B4-BE49-F238E27FC236}">
                          <a16:creationId xmlns:a16="http://schemas.microsoft.com/office/drawing/2014/main" id="{FD7E1030-B767-9B41-AFB7-F57A3548A1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09690" y="3373097"/>
                      <a:ext cx="107823" cy="106910"/>
                    </a:xfrm>
                    <a:prstGeom prst="ellipse">
                      <a:avLst/>
                    </a:prstGeom>
                    <a:solidFill>
                      <a:srgbClr val="5F25A7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cxnSp>
                <p:nvCxnSpPr>
                  <p:cNvPr id="181" name="Straight Arrow Connector 180">
                    <a:extLst>
                      <a:ext uri="{FF2B5EF4-FFF2-40B4-BE49-F238E27FC236}">
                        <a16:creationId xmlns:a16="http://schemas.microsoft.com/office/drawing/2014/main" id="{36D66DD1-FA49-C44B-98C3-18B3309DB9B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346881" y="1672640"/>
                    <a:ext cx="562934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8491E26C-5830-2C40-AD44-7BD34D5B6AF6}"/>
                  </a:ext>
                </a:extLst>
              </p:cNvPr>
              <p:cNvSpPr/>
              <p:nvPr/>
            </p:nvSpPr>
            <p:spPr>
              <a:xfrm rot="20950463">
                <a:off x="9406274" y="2510757"/>
                <a:ext cx="830926" cy="854521"/>
              </a:xfrm>
              <a:prstGeom prst="ellipse">
                <a:avLst/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8CF47112-CD8D-A14E-A31E-F387E384576D}"/>
                  </a:ext>
                </a:extLst>
              </p:cNvPr>
              <p:cNvSpPr/>
              <p:nvPr/>
            </p:nvSpPr>
            <p:spPr>
              <a:xfrm rot="20950463">
                <a:off x="9573219" y="3413334"/>
                <a:ext cx="830926" cy="854521"/>
              </a:xfrm>
              <a:prstGeom prst="ellipse">
                <a:avLst/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48A9F7EF-3996-F848-8207-D6D44E2BC5D3}"/>
                  </a:ext>
                </a:extLst>
              </p:cNvPr>
              <p:cNvSpPr/>
              <p:nvPr/>
            </p:nvSpPr>
            <p:spPr>
              <a:xfrm>
                <a:off x="9438903" y="3173416"/>
                <a:ext cx="198566" cy="1813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35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9FD3BAB1-5EF8-CC4A-9745-F5708F2A5ADF}"/>
                </a:ext>
              </a:extLst>
            </p:cNvPr>
            <p:cNvSpPr/>
            <p:nvPr/>
          </p:nvSpPr>
          <p:spPr>
            <a:xfrm>
              <a:off x="9955620" y="4186268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EFB90ADF-24A3-9A4F-BDD5-BDD69C4A6F7A}"/>
              </a:ext>
            </a:extLst>
          </p:cNvPr>
          <p:cNvGrpSpPr>
            <a:grpSpLocks noChangeAspect="1"/>
          </p:cNvGrpSpPr>
          <p:nvPr/>
        </p:nvGrpSpPr>
        <p:grpSpPr>
          <a:xfrm rot="20606565">
            <a:off x="7584458" y="1278741"/>
            <a:ext cx="1167648" cy="978219"/>
            <a:chOff x="2857723" y="2534371"/>
            <a:chExt cx="2193420" cy="1818752"/>
          </a:xfrm>
        </p:grpSpPr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AE0F5746-5449-0A48-B0E5-12FF9316652F}"/>
                </a:ext>
              </a:extLst>
            </p:cNvPr>
            <p:cNvGrpSpPr/>
            <p:nvPr/>
          </p:nvGrpSpPr>
          <p:grpSpPr>
            <a:xfrm>
              <a:off x="2857723" y="2684896"/>
              <a:ext cx="2193420" cy="1395460"/>
              <a:chOff x="4218044" y="2421886"/>
              <a:chExt cx="2560904" cy="1783917"/>
            </a:xfrm>
          </p:grpSpPr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F0EFBC2C-2230-254A-A02F-C5278D211699}"/>
                  </a:ext>
                </a:extLst>
              </p:cNvPr>
              <p:cNvGrpSpPr/>
              <p:nvPr/>
            </p:nvGrpSpPr>
            <p:grpSpPr>
              <a:xfrm rot="21038930">
                <a:off x="4937912" y="2959363"/>
                <a:ext cx="696348" cy="1246440"/>
                <a:chOff x="5427888" y="1718008"/>
                <a:chExt cx="696348" cy="1246440"/>
              </a:xfrm>
            </p:grpSpPr>
            <p:grpSp>
              <p:nvGrpSpPr>
                <p:cNvPr id="213" name="Group 212">
                  <a:extLst>
                    <a:ext uri="{FF2B5EF4-FFF2-40B4-BE49-F238E27FC236}">
                      <a16:creationId xmlns:a16="http://schemas.microsoft.com/office/drawing/2014/main" id="{EBC92FEF-C6BC-724D-BE52-E4B56594D5B0}"/>
                    </a:ext>
                  </a:extLst>
                </p:cNvPr>
                <p:cNvGrpSpPr/>
                <p:nvPr/>
              </p:nvGrpSpPr>
              <p:grpSpPr>
                <a:xfrm>
                  <a:off x="5427888" y="1718008"/>
                  <a:ext cx="521661" cy="1246440"/>
                  <a:chOff x="5427888" y="1718008"/>
                  <a:chExt cx="521661" cy="1246440"/>
                </a:xfrm>
              </p:grpSpPr>
              <p:cxnSp>
                <p:nvCxnSpPr>
                  <p:cNvPr id="215" name="Straight Connector 214">
                    <a:extLst>
                      <a:ext uri="{FF2B5EF4-FFF2-40B4-BE49-F238E27FC236}">
                        <a16:creationId xmlns:a16="http://schemas.microsoft.com/office/drawing/2014/main" id="{5151067E-903D-3140-AA7B-D2DD82625D5D}"/>
                      </a:ext>
                    </a:extLst>
                  </p:cNvPr>
                  <p:cNvCxnSpPr/>
                  <p:nvPr/>
                </p:nvCxnSpPr>
                <p:spPr>
                  <a:xfrm>
                    <a:off x="5584702" y="2325851"/>
                    <a:ext cx="0" cy="196537"/>
                  </a:xfrm>
                  <a:prstGeom prst="line">
                    <a:avLst/>
                  </a:prstGeom>
                  <a:ln>
                    <a:solidFill>
                      <a:srgbClr val="7F7F7F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39CD4EF3-2D71-2044-BB95-CEB8CD10BD34}"/>
                      </a:ext>
                    </a:extLst>
                  </p:cNvPr>
                  <p:cNvCxnSpPr/>
                  <p:nvPr/>
                </p:nvCxnSpPr>
                <p:spPr>
                  <a:xfrm>
                    <a:off x="5895195" y="1718008"/>
                    <a:ext cx="0" cy="106775"/>
                  </a:xfrm>
                  <a:prstGeom prst="line">
                    <a:avLst/>
                  </a:prstGeom>
                  <a:ln>
                    <a:solidFill>
                      <a:srgbClr val="7F7F7F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17" name="Group 216">
                    <a:extLst>
                      <a:ext uri="{FF2B5EF4-FFF2-40B4-BE49-F238E27FC236}">
                        <a16:creationId xmlns:a16="http://schemas.microsoft.com/office/drawing/2014/main" id="{D50AA831-F8E3-364E-85E7-813931607EC4}"/>
                      </a:ext>
                    </a:extLst>
                  </p:cNvPr>
                  <p:cNvGrpSpPr/>
                  <p:nvPr/>
                </p:nvGrpSpPr>
                <p:grpSpPr>
                  <a:xfrm>
                    <a:off x="5427888" y="2325849"/>
                    <a:ext cx="521661" cy="638599"/>
                    <a:chOff x="3320846" y="3705231"/>
                    <a:chExt cx="521661" cy="638599"/>
                  </a:xfrm>
                </p:grpSpPr>
                <p:sp>
                  <p:nvSpPr>
                    <p:cNvPr id="227" name="Oval 226">
                      <a:extLst>
                        <a:ext uri="{FF2B5EF4-FFF2-40B4-BE49-F238E27FC236}">
                          <a16:creationId xmlns:a16="http://schemas.microsoft.com/office/drawing/2014/main" id="{BE989FA8-782E-4A48-91FB-94BCB880B2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49434" y="3705231"/>
                      <a:ext cx="393073" cy="393072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28" name="Oval 227">
                      <a:extLst>
                        <a:ext uri="{FF2B5EF4-FFF2-40B4-BE49-F238E27FC236}">
                          <a16:creationId xmlns:a16="http://schemas.microsoft.com/office/drawing/2014/main" id="{A64D0702-EC58-3D4A-B53F-A4FBCBAAB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0846" y="3950758"/>
                      <a:ext cx="393073" cy="39307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218" name="Donut 217">
                    <a:extLst>
                      <a:ext uri="{FF2B5EF4-FFF2-40B4-BE49-F238E27FC236}">
                        <a16:creationId xmlns:a16="http://schemas.microsoft.com/office/drawing/2014/main" id="{92891593-AC53-954E-9B5F-7D81CCBDA371}"/>
                      </a:ext>
                    </a:extLst>
                  </p:cNvPr>
                  <p:cNvSpPr/>
                  <p:nvPr/>
                </p:nvSpPr>
                <p:spPr>
                  <a:xfrm>
                    <a:off x="5578691" y="1891853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9" name="Donut 218">
                    <a:extLst>
                      <a:ext uri="{FF2B5EF4-FFF2-40B4-BE49-F238E27FC236}">
                        <a16:creationId xmlns:a16="http://schemas.microsoft.com/office/drawing/2014/main" id="{7C3B5088-C473-A74F-B51F-46EC74695CA6}"/>
                      </a:ext>
                    </a:extLst>
                  </p:cNvPr>
                  <p:cNvSpPr/>
                  <p:nvPr/>
                </p:nvSpPr>
                <p:spPr>
                  <a:xfrm>
                    <a:off x="5578691" y="1954671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0" name="Donut 219">
                    <a:extLst>
                      <a:ext uri="{FF2B5EF4-FFF2-40B4-BE49-F238E27FC236}">
                        <a16:creationId xmlns:a16="http://schemas.microsoft.com/office/drawing/2014/main" id="{8EEE77EC-9F50-6047-9028-27A72241E45D}"/>
                      </a:ext>
                    </a:extLst>
                  </p:cNvPr>
                  <p:cNvSpPr/>
                  <p:nvPr/>
                </p:nvSpPr>
                <p:spPr>
                  <a:xfrm>
                    <a:off x="5578691" y="2017489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1" name="Donut 220">
                    <a:extLst>
                      <a:ext uri="{FF2B5EF4-FFF2-40B4-BE49-F238E27FC236}">
                        <a16:creationId xmlns:a16="http://schemas.microsoft.com/office/drawing/2014/main" id="{6DB6B01F-2D26-CA42-8BC4-CE17D4D20546}"/>
                      </a:ext>
                    </a:extLst>
                  </p:cNvPr>
                  <p:cNvSpPr/>
                  <p:nvPr/>
                </p:nvSpPr>
                <p:spPr>
                  <a:xfrm>
                    <a:off x="5578438" y="2080307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2" name="Donut 221">
                    <a:extLst>
                      <a:ext uri="{FF2B5EF4-FFF2-40B4-BE49-F238E27FC236}">
                        <a16:creationId xmlns:a16="http://schemas.microsoft.com/office/drawing/2014/main" id="{623BFA84-79F2-3E49-809F-B4DD70454D6A}"/>
                      </a:ext>
                    </a:extLst>
                  </p:cNvPr>
                  <p:cNvSpPr/>
                  <p:nvPr/>
                </p:nvSpPr>
                <p:spPr>
                  <a:xfrm>
                    <a:off x="5574459" y="2143125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3" name="Donut 222">
                    <a:extLst>
                      <a:ext uri="{FF2B5EF4-FFF2-40B4-BE49-F238E27FC236}">
                        <a16:creationId xmlns:a16="http://schemas.microsoft.com/office/drawing/2014/main" id="{39330840-1047-4148-A898-9286C289667D}"/>
                      </a:ext>
                    </a:extLst>
                  </p:cNvPr>
                  <p:cNvSpPr/>
                  <p:nvPr/>
                </p:nvSpPr>
                <p:spPr>
                  <a:xfrm>
                    <a:off x="5578691" y="2205943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4" name="Donut 223">
                    <a:extLst>
                      <a:ext uri="{FF2B5EF4-FFF2-40B4-BE49-F238E27FC236}">
                        <a16:creationId xmlns:a16="http://schemas.microsoft.com/office/drawing/2014/main" id="{DCBB9B54-62E6-3947-AD32-057A186FAA11}"/>
                      </a:ext>
                    </a:extLst>
                  </p:cNvPr>
                  <p:cNvSpPr/>
                  <p:nvPr/>
                </p:nvSpPr>
                <p:spPr>
                  <a:xfrm>
                    <a:off x="5578691" y="2268761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5" name="Donut 224">
                    <a:extLst>
                      <a:ext uri="{FF2B5EF4-FFF2-40B4-BE49-F238E27FC236}">
                        <a16:creationId xmlns:a16="http://schemas.microsoft.com/office/drawing/2014/main" id="{58F8AC32-45F8-584A-9A30-BDFA183610C7}"/>
                      </a:ext>
                    </a:extLst>
                  </p:cNvPr>
                  <p:cNvSpPr/>
                  <p:nvPr/>
                </p:nvSpPr>
                <p:spPr>
                  <a:xfrm>
                    <a:off x="5574459" y="1829035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6" name="Donut 225">
                    <a:extLst>
                      <a:ext uri="{FF2B5EF4-FFF2-40B4-BE49-F238E27FC236}">
                        <a16:creationId xmlns:a16="http://schemas.microsoft.com/office/drawing/2014/main" id="{A705438A-A02D-C34A-9CF7-92CEDA404F25}"/>
                      </a:ext>
                    </a:extLst>
                  </p:cNvPr>
                  <p:cNvSpPr/>
                  <p:nvPr/>
                </p:nvSpPr>
                <p:spPr>
                  <a:xfrm>
                    <a:off x="5574459" y="1766217"/>
                    <a:ext cx="326517" cy="103672"/>
                  </a:xfrm>
                  <a:prstGeom prst="donut">
                    <a:avLst>
                      <a:gd name="adj" fmla="val 4431"/>
                    </a:avLst>
                  </a:prstGeom>
                  <a:solidFill>
                    <a:schemeClr val="accent5"/>
                  </a:solidFill>
                  <a:ln>
                    <a:solidFill>
                      <a:srgbClr val="7F7F7F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14" name="Oval 213">
                  <a:extLst>
                    <a:ext uri="{FF2B5EF4-FFF2-40B4-BE49-F238E27FC236}">
                      <a16:creationId xmlns:a16="http://schemas.microsoft.com/office/drawing/2014/main" id="{BCF27EAA-36F5-AE48-AB2E-187856F01215}"/>
                    </a:ext>
                  </a:extLst>
                </p:cNvPr>
                <p:cNvSpPr/>
                <p:nvPr/>
              </p:nvSpPr>
              <p:spPr>
                <a:xfrm>
                  <a:off x="5731163" y="2555614"/>
                  <a:ext cx="393073" cy="393073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02" name="Group 201">
                <a:extLst>
                  <a:ext uri="{FF2B5EF4-FFF2-40B4-BE49-F238E27FC236}">
                    <a16:creationId xmlns:a16="http://schemas.microsoft.com/office/drawing/2014/main" id="{B60659F3-5A25-EF47-A0C9-EF3EFB5B1440}"/>
                  </a:ext>
                </a:extLst>
              </p:cNvPr>
              <p:cNvGrpSpPr/>
              <p:nvPr/>
            </p:nvGrpSpPr>
            <p:grpSpPr>
              <a:xfrm>
                <a:off x="4218044" y="2421886"/>
                <a:ext cx="2560904" cy="987438"/>
                <a:chOff x="5346881" y="1246884"/>
                <a:chExt cx="2560904" cy="987438"/>
              </a:xfrm>
            </p:grpSpPr>
            <p:grpSp>
              <p:nvGrpSpPr>
                <p:cNvPr id="203" name="Group 202">
                  <a:extLst>
                    <a:ext uri="{FF2B5EF4-FFF2-40B4-BE49-F238E27FC236}">
                      <a16:creationId xmlns:a16="http://schemas.microsoft.com/office/drawing/2014/main" id="{7101158A-C226-0B46-98C0-7BDBE0B29DC3}"/>
                    </a:ext>
                  </a:extLst>
                </p:cNvPr>
                <p:cNvGrpSpPr/>
                <p:nvPr/>
              </p:nvGrpSpPr>
              <p:grpSpPr>
                <a:xfrm>
                  <a:off x="5909815" y="1246884"/>
                  <a:ext cx="1997970" cy="987438"/>
                  <a:chOff x="4580734" y="3272603"/>
                  <a:chExt cx="1997970" cy="987438"/>
                </a:xfrm>
              </p:grpSpPr>
              <p:cxnSp>
                <p:nvCxnSpPr>
                  <p:cNvPr id="205" name="Straight Arrow Connector 204">
                    <a:extLst>
                      <a:ext uri="{FF2B5EF4-FFF2-40B4-BE49-F238E27FC236}">
                        <a16:creationId xmlns:a16="http://schemas.microsoft.com/office/drawing/2014/main" id="{FA1DD4F3-7B73-1D4D-AEE6-BB352193BC68}"/>
                      </a:ext>
                    </a:extLst>
                  </p:cNvPr>
                  <p:cNvCxnSpPr/>
                  <p:nvPr/>
                </p:nvCxnSpPr>
                <p:spPr>
                  <a:xfrm>
                    <a:off x="5303942" y="3795286"/>
                    <a:ext cx="1096102" cy="46475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Arrow Connector 205">
                    <a:extLst>
                      <a:ext uri="{FF2B5EF4-FFF2-40B4-BE49-F238E27FC236}">
                        <a16:creationId xmlns:a16="http://schemas.microsoft.com/office/drawing/2014/main" id="{BB61FCCC-147F-4041-8E5D-47D58BF1CDB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281056" y="3272603"/>
                    <a:ext cx="1297648" cy="29651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prstDash val="dash"/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7" name="Group 206">
                    <a:extLst>
                      <a:ext uri="{FF2B5EF4-FFF2-40B4-BE49-F238E27FC236}">
                        <a16:creationId xmlns:a16="http://schemas.microsoft.com/office/drawing/2014/main" id="{D9BE6B53-6BB0-9D42-91F2-8D86231A001C}"/>
                      </a:ext>
                    </a:extLst>
                  </p:cNvPr>
                  <p:cNvGrpSpPr/>
                  <p:nvPr/>
                </p:nvGrpSpPr>
                <p:grpSpPr>
                  <a:xfrm>
                    <a:off x="4580734" y="3272603"/>
                    <a:ext cx="708119" cy="638599"/>
                    <a:chOff x="3318364" y="3951256"/>
                    <a:chExt cx="708119" cy="638599"/>
                  </a:xfrm>
                </p:grpSpPr>
                <p:sp>
                  <p:nvSpPr>
                    <p:cNvPr id="210" name="Oval 209">
                      <a:extLst>
                        <a:ext uri="{FF2B5EF4-FFF2-40B4-BE49-F238E27FC236}">
                          <a16:creationId xmlns:a16="http://schemas.microsoft.com/office/drawing/2014/main" id="{F5F922CF-86B9-2842-8C1D-C6B8A23827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46953" y="3951256"/>
                      <a:ext cx="393073" cy="393073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1" name="Oval 210">
                      <a:extLst>
                        <a:ext uri="{FF2B5EF4-FFF2-40B4-BE49-F238E27FC236}">
                          <a16:creationId xmlns:a16="http://schemas.microsoft.com/office/drawing/2014/main" id="{5D8AF239-0184-0C45-A581-8DE9423BE5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18364" y="4196782"/>
                      <a:ext cx="393073" cy="3930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2" name="Oval 211">
                      <a:extLst>
                        <a:ext uri="{FF2B5EF4-FFF2-40B4-BE49-F238E27FC236}">
                          <a16:creationId xmlns:a16="http://schemas.microsoft.com/office/drawing/2014/main" id="{7F9A91D9-AB8C-2647-9918-49521B2455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3410" y="4178032"/>
                      <a:ext cx="393073" cy="3930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sz="135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208" name="Oval 207">
                    <a:extLst>
                      <a:ext uri="{FF2B5EF4-FFF2-40B4-BE49-F238E27FC236}">
                        <a16:creationId xmlns:a16="http://schemas.microsoft.com/office/drawing/2014/main" id="{5D938191-0296-7B49-83CC-5FE7E7FA001A}"/>
                      </a:ext>
                    </a:extLst>
                  </p:cNvPr>
                  <p:cNvSpPr/>
                  <p:nvPr/>
                </p:nvSpPr>
                <p:spPr>
                  <a:xfrm>
                    <a:off x="5836850" y="3936397"/>
                    <a:ext cx="231833" cy="231833"/>
                  </a:xfrm>
                  <a:prstGeom prst="ellipse">
                    <a:avLst/>
                  </a:prstGeom>
                  <a:solidFill>
                    <a:srgbClr val="008000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9" name="Oval 208">
                    <a:extLst>
                      <a:ext uri="{FF2B5EF4-FFF2-40B4-BE49-F238E27FC236}">
                        <a16:creationId xmlns:a16="http://schemas.microsoft.com/office/drawing/2014/main" id="{87F5195C-EFB5-034D-A471-FE66814CEF56}"/>
                      </a:ext>
                    </a:extLst>
                  </p:cNvPr>
                  <p:cNvSpPr/>
                  <p:nvPr/>
                </p:nvSpPr>
                <p:spPr>
                  <a:xfrm>
                    <a:off x="5909690" y="3373097"/>
                    <a:ext cx="107823" cy="106910"/>
                  </a:xfrm>
                  <a:prstGeom prst="ellipse">
                    <a:avLst/>
                  </a:prstGeom>
                  <a:solidFill>
                    <a:srgbClr val="5F25A7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204" name="Straight Arrow Connector 203">
                  <a:extLst>
                    <a:ext uri="{FF2B5EF4-FFF2-40B4-BE49-F238E27FC236}">
                      <a16:creationId xmlns:a16="http://schemas.microsoft.com/office/drawing/2014/main" id="{FBF27069-AACA-FE48-9524-73327CA567A0}"/>
                    </a:ext>
                  </a:extLst>
                </p:cNvPr>
                <p:cNvCxnSpPr/>
                <p:nvPr/>
              </p:nvCxnSpPr>
              <p:spPr>
                <a:xfrm flipH="1">
                  <a:off x="5346881" y="1672640"/>
                  <a:ext cx="56293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C8F635D4-B3D4-D740-92D3-49E99458CC38}"/>
                </a:ext>
              </a:extLst>
            </p:cNvPr>
            <p:cNvSpPr/>
            <p:nvPr/>
          </p:nvSpPr>
          <p:spPr>
            <a:xfrm rot="20950463">
              <a:off x="3307323" y="2534371"/>
              <a:ext cx="830926" cy="1818752"/>
            </a:xfrm>
            <a:prstGeom prst="ellips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803D25E0-861D-C146-98F0-26F093B3E86A}"/>
                </a:ext>
              </a:extLst>
            </p:cNvPr>
            <p:cNvSpPr/>
            <p:nvPr/>
          </p:nvSpPr>
          <p:spPr>
            <a:xfrm>
              <a:off x="3188148" y="3383391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7898503F-C95C-EB49-ACDA-DD34D141760F}"/>
                </a:ext>
              </a:extLst>
            </p:cNvPr>
            <p:cNvSpPr/>
            <p:nvPr/>
          </p:nvSpPr>
          <p:spPr>
            <a:xfrm>
              <a:off x="3939704" y="4133426"/>
              <a:ext cx="198566" cy="181350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780CCB69-9346-7241-B45A-BD194AA22484}"/>
                  </a:ext>
                </a:extLst>
              </p:cNvPr>
              <p:cNvSpPr/>
              <p:nvPr/>
            </p:nvSpPr>
            <p:spPr>
              <a:xfrm>
                <a:off x="8464" y="1143495"/>
                <a:ext cx="2412676" cy="28061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000" dirty="0"/>
                  <a:t>The theory, needed to analyze the neutrino-mass data from molecular tritium (T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) sources, disagrees with past experiments that measured the beta-decay final-state branching-ratio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𝑩𝒐𝒖𝒏𝒅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780CCB69-9346-7241-B45A-BD194AA22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" y="1143495"/>
                <a:ext cx="2412676" cy="2806153"/>
              </a:xfrm>
              <a:prstGeom prst="rect">
                <a:avLst/>
              </a:prstGeom>
              <a:blipFill>
                <a:blip r:embed="rId6"/>
                <a:stretch>
                  <a:fillRect l="-2094" t="-3153" b="-2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Box 123">
            <a:extLst>
              <a:ext uri="{FF2B5EF4-FFF2-40B4-BE49-F238E27FC236}">
                <a16:creationId xmlns:a16="http://schemas.microsoft.com/office/drawing/2014/main" id="{F2DBE4AA-46C7-384A-AF1E-F09363F9D0F4}"/>
              </a:ext>
            </a:extLst>
          </p:cNvPr>
          <p:cNvSpPr txBox="1"/>
          <p:nvPr/>
        </p:nvSpPr>
        <p:spPr>
          <a:xfrm>
            <a:off x="2098039" y="5727423"/>
            <a:ext cx="2001617" cy="620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Jonsell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A. Saenz, </a:t>
            </a:r>
          </a:p>
          <a:p>
            <a:pPr>
              <a:lnSpc>
                <a:spcPct val="70000"/>
              </a:lnSpc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Froelich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PRC </a:t>
            </a:r>
            <a:r>
              <a:rPr 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60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034601 (1999)</a:t>
            </a:r>
            <a:endParaRPr lang="en-US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E6A5E1E-AD90-1348-AD15-303F108C5C6C}"/>
              </a:ext>
            </a:extLst>
          </p:cNvPr>
          <p:cNvSpPr/>
          <p:nvPr/>
        </p:nvSpPr>
        <p:spPr>
          <a:xfrm>
            <a:off x="4077076" y="5723687"/>
            <a:ext cx="2113001" cy="620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S. Wexler, J.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Inorg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Nucl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Chem. </a:t>
            </a:r>
            <a:r>
              <a:rPr 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8 (1959)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324F515-D3AE-9D4D-9C87-2EDA8F723E9A}"/>
              </a:ext>
            </a:extLst>
          </p:cNvPr>
          <p:cNvSpPr/>
          <p:nvPr/>
        </p:nvSpPr>
        <p:spPr>
          <a:xfrm>
            <a:off x="6576034" y="5728718"/>
            <a:ext cx="2823411" cy="620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A. V. Snell, F.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Pleasonton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</a:p>
          <a:p>
            <a:pPr>
              <a:lnSpc>
                <a:spcPct val="70000"/>
              </a:lnSpc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H. E.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Leming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J.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Inorg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Nucl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Chem. </a:t>
            </a:r>
            <a:r>
              <a:rPr 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112 (1957)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4907B9A-762E-1846-BE9E-1CD650ED70FB}"/>
              </a:ext>
            </a:extLst>
          </p:cNvPr>
          <p:cNvSpPr/>
          <p:nvPr/>
        </p:nvSpPr>
        <p:spPr>
          <a:xfrm>
            <a:off x="-297712" y="-276136"/>
            <a:ext cx="1945732" cy="1436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BAB53E8B-0227-F343-9E20-B84C2B3A9844}"/>
              </a:ext>
            </a:extLst>
          </p:cNvPr>
          <p:cNvSpPr/>
          <p:nvPr/>
        </p:nvSpPr>
        <p:spPr>
          <a:xfrm>
            <a:off x="-9836" y="202167"/>
            <a:ext cx="1648020" cy="76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</a:pPr>
            <a:r>
              <a:rPr lang="en-US" sz="4000" b="1" dirty="0">
                <a:solidFill>
                  <a:schemeClr val="bg1"/>
                </a:solidFill>
              </a:rPr>
              <a:t>#6</a:t>
            </a:r>
          </a:p>
          <a:p>
            <a:pPr algn="ctr">
              <a:lnSpc>
                <a:spcPct val="60000"/>
              </a:lnSpc>
            </a:pPr>
            <a:endParaRPr lang="en-US" sz="1000" dirty="0">
              <a:solidFill>
                <a:schemeClr val="bg1"/>
              </a:solidFill>
            </a:endParaRPr>
          </a:p>
          <a:p>
            <a:pPr algn="ctr">
              <a:lnSpc>
                <a:spcPct val="60000"/>
              </a:lnSpc>
            </a:pPr>
            <a:r>
              <a:rPr lang="en-US" sz="2000" dirty="0">
                <a:solidFill>
                  <a:schemeClr val="bg1"/>
                </a:solidFill>
              </a:rPr>
              <a:t>(Poster No.)</a:t>
            </a: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751F75DE-8B93-D24B-9835-D0B308C9CDE2}"/>
              </a:ext>
            </a:extLst>
          </p:cNvPr>
          <p:cNvGrpSpPr/>
          <p:nvPr/>
        </p:nvGrpSpPr>
        <p:grpSpPr>
          <a:xfrm>
            <a:off x="0" y="6413500"/>
            <a:ext cx="7230926" cy="455144"/>
            <a:chOff x="0" y="6413500"/>
            <a:chExt cx="7230926" cy="455144"/>
          </a:xfrm>
        </p:grpSpPr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B14ADBE7-A4E0-E242-8A12-5B3E39C130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13500"/>
              <a:ext cx="2070100" cy="444500"/>
            </a:xfrm>
            <a:prstGeom prst="rect">
              <a:avLst/>
            </a:prstGeom>
          </p:spPr>
        </p:pic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BD5E8B3-C3B3-CB40-ACB0-B19A78396AFA}"/>
                </a:ext>
              </a:extLst>
            </p:cNvPr>
            <p:cNvSpPr/>
            <p:nvPr/>
          </p:nvSpPr>
          <p:spPr>
            <a:xfrm>
              <a:off x="1984323" y="6530090"/>
              <a:ext cx="524660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TRIMS: Tritium Recoil-Ion Mass Spectrometer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212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B0A0A2D-9FC3-D145-9C9B-365AE0076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27" y="844356"/>
            <a:ext cx="8188459" cy="5215419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 rot="16200000">
            <a:off x="-1020899" y="3221233"/>
            <a:ext cx="2586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Ion Energy (</a:t>
            </a:r>
            <a:r>
              <a:rPr lang="en-US" sz="2400" dirty="0" err="1"/>
              <a:t>keV</a:t>
            </a:r>
            <a:r>
              <a:rPr lang="en-US" sz="2400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782781" y="5978350"/>
                <a:ext cx="75784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Time-of-Flight (TOF) difference (ns)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charset="0"/>
                      </a:rPr>
                      <m:t>≡</m:t>
                    </m:r>
                  </m:oMath>
                </a14:m>
                <a:r>
                  <a:rPr lang="en-US" sz="2400" dirty="0"/>
                  <a:t> (ion TOF) – (beta TOF)</a:t>
                </a: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81" y="5978350"/>
                <a:ext cx="7578437" cy="461665"/>
              </a:xfrm>
              <a:prstGeom prst="rect">
                <a:avLst/>
              </a:prstGeom>
              <a:blipFill>
                <a:blip r:embed="rId4"/>
                <a:stretch>
                  <a:fillRect l="-1173" t="-5405" r="-1173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0" y="-5049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Physics Data (T</a:t>
            </a:r>
            <a:r>
              <a:rPr lang="en-US" sz="3600" baseline="-25000" dirty="0"/>
              <a:t>2</a:t>
            </a:r>
            <a:r>
              <a:rPr lang="en-US" sz="3600" dirty="0"/>
              <a:t>, HT mixture): Energy vs TOF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A8B8-C7CE-8042-8182-5C8A23CAB406}" type="slidenum">
              <a:rPr lang="en-US" smtClean="0"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072022" y="1632099"/>
                <a:ext cx="3306863" cy="306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𝑖𝑜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bg-BG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s-I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𝑖𝑜𝑛</m:t>
                                      </m:r>
                                    </m:sub>
                                  </m:sSub>
                                  <m:r>
                                    <a:rPr lang="en-US" sz="2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𝑖𝑜𝑛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022" y="1632099"/>
                <a:ext cx="3306863" cy="306751"/>
              </a:xfrm>
              <a:prstGeom prst="rect">
                <a:avLst/>
              </a:prstGeom>
              <a:blipFill>
                <a:blip r:embed="rId5"/>
                <a:stretch>
                  <a:fillRect l="-766" t="-184000" b="-7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454238" y="3199256"/>
            <a:ext cx="765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H</a:t>
            </a:r>
            <a:r>
              <a:rPr lang="en-US" sz="2800" b="1" baseline="30000" dirty="0">
                <a:solidFill>
                  <a:srgbClr val="7030A0"/>
                </a:solidFill>
              </a:rPr>
              <a:t>+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86695" y="1439257"/>
            <a:ext cx="142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baseline="30000" dirty="0">
                <a:solidFill>
                  <a:srgbClr val="7030A0"/>
                </a:solidFill>
              </a:rPr>
              <a:t>3</a:t>
            </a:r>
            <a:r>
              <a:rPr lang="en-US" sz="2800" b="1" dirty="0">
                <a:solidFill>
                  <a:srgbClr val="7030A0"/>
                </a:solidFill>
              </a:rPr>
              <a:t>HeT</a:t>
            </a:r>
            <a:r>
              <a:rPr lang="en-US" sz="2800" b="1" baseline="30000" dirty="0">
                <a:solidFill>
                  <a:srgbClr val="7030A0"/>
                </a:solidFill>
              </a:rPr>
              <a:t>+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58018" y="1081751"/>
            <a:ext cx="1937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T</a:t>
            </a:r>
            <a:r>
              <a:rPr lang="en-US" sz="2800" b="1" baseline="30000" dirty="0">
                <a:solidFill>
                  <a:srgbClr val="7030A0"/>
                </a:solidFill>
              </a:rPr>
              <a:t>+</a:t>
            </a:r>
            <a:r>
              <a:rPr lang="en-US" sz="2800" b="1" dirty="0">
                <a:solidFill>
                  <a:srgbClr val="7030A0"/>
                </a:solidFill>
              </a:rPr>
              <a:t>&amp;</a:t>
            </a:r>
            <a:r>
              <a:rPr lang="en-US" sz="2800" b="1" baseline="30000" dirty="0">
                <a:solidFill>
                  <a:srgbClr val="7030A0"/>
                </a:solidFill>
              </a:rPr>
              <a:t>3</a:t>
            </a:r>
            <a:r>
              <a:rPr lang="en-US" sz="2800" b="1" dirty="0">
                <a:solidFill>
                  <a:srgbClr val="7030A0"/>
                </a:solidFill>
              </a:rPr>
              <a:t>He</a:t>
            </a:r>
            <a:r>
              <a:rPr lang="en-US" sz="2800" b="1" baseline="30000" dirty="0">
                <a:solidFill>
                  <a:srgbClr val="7030A0"/>
                </a:solidFill>
              </a:rPr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45DF3D-7A07-DE4F-962E-30E02A71B84D}"/>
              </a:ext>
            </a:extLst>
          </p:cNvPr>
          <p:cNvSpPr txBox="1"/>
          <p:nvPr/>
        </p:nvSpPr>
        <p:spPr>
          <a:xfrm>
            <a:off x="5385811" y="1883285"/>
            <a:ext cx="142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baseline="30000" dirty="0">
                <a:solidFill>
                  <a:srgbClr val="7030A0"/>
                </a:solidFill>
              </a:rPr>
              <a:t>3</a:t>
            </a:r>
            <a:r>
              <a:rPr lang="en-US" sz="2800" b="1" dirty="0">
                <a:solidFill>
                  <a:srgbClr val="7030A0"/>
                </a:solidFill>
              </a:rPr>
              <a:t>HeH</a:t>
            </a:r>
            <a:r>
              <a:rPr lang="en-US" sz="2800" b="1" baseline="30000" dirty="0">
                <a:solidFill>
                  <a:srgbClr val="7030A0"/>
                </a:solidFill>
              </a:rPr>
              <a:t>+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87C29A-4412-F54E-B3B1-717C413D7635}"/>
              </a:ext>
            </a:extLst>
          </p:cNvPr>
          <p:cNvCxnSpPr>
            <a:cxnSpLocks/>
          </p:cNvCxnSpPr>
          <p:nvPr/>
        </p:nvCxnSpPr>
        <p:spPr>
          <a:xfrm flipH="1">
            <a:off x="5214957" y="2307536"/>
            <a:ext cx="682870" cy="1085447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58B5FBE-960C-7349-8FD6-4863F5BD7CF6}"/>
              </a:ext>
            </a:extLst>
          </p:cNvPr>
          <p:cNvCxnSpPr>
            <a:cxnSpLocks/>
          </p:cNvCxnSpPr>
          <p:nvPr/>
        </p:nvCxnSpPr>
        <p:spPr>
          <a:xfrm>
            <a:off x="2070100" y="3518016"/>
            <a:ext cx="831914" cy="60880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1BB0D68-EFE0-7445-8B92-69A1FA5A15B2}"/>
              </a:ext>
            </a:extLst>
          </p:cNvPr>
          <p:cNvSpPr txBox="1"/>
          <p:nvPr/>
        </p:nvSpPr>
        <p:spPr>
          <a:xfrm>
            <a:off x="6987111" y="479121"/>
            <a:ext cx="1921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Count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12DD5F5-E419-584C-98AA-CA5A85A5AE2B}"/>
              </a:ext>
            </a:extLst>
          </p:cNvPr>
          <p:cNvCxnSpPr>
            <a:cxnSpLocks/>
          </p:cNvCxnSpPr>
          <p:nvPr/>
        </p:nvCxnSpPr>
        <p:spPr>
          <a:xfrm flipH="1">
            <a:off x="6311384" y="1856657"/>
            <a:ext cx="776008" cy="1218988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C4262D1-5687-DD4A-883C-A918D96D14E7}"/>
              </a:ext>
            </a:extLst>
          </p:cNvPr>
          <p:cNvCxnSpPr>
            <a:cxnSpLocks/>
          </p:cNvCxnSpPr>
          <p:nvPr/>
        </p:nvCxnSpPr>
        <p:spPr>
          <a:xfrm flipH="1">
            <a:off x="4596042" y="1509322"/>
            <a:ext cx="978373" cy="1430550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B4BDB8D5-271C-5E4C-96FF-23621BE6FA94}"/>
              </a:ext>
            </a:extLst>
          </p:cNvPr>
          <p:cNvSpPr txBox="1">
            <a:spLocks/>
          </p:cNvSpPr>
          <p:nvPr/>
        </p:nvSpPr>
        <p:spPr>
          <a:xfrm rot="20394365">
            <a:off x="5371048" y="4861092"/>
            <a:ext cx="4097839" cy="64008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>
                    <a:alpha val="3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12CEE1-6097-C243-9659-5DC0C454AC0B}"/>
              </a:ext>
            </a:extLst>
          </p:cNvPr>
          <p:cNvGrpSpPr/>
          <p:nvPr/>
        </p:nvGrpSpPr>
        <p:grpSpPr>
          <a:xfrm>
            <a:off x="0" y="6413500"/>
            <a:ext cx="7230926" cy="455144"/>
            <a:chOff x="0" y="6413500"/>
            <a:chExt cx="7230926" cy="455144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6E8378B-6D15-2A44-BAD2-BE56A8FE66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13500"/>
              <a:ext cx="2070100" cy="444500"/>
            </a:xfrm>
            <a:prstGeom prst="rect">
              <a:avLst/>
            </a:prstGeom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A2D6E87-C3FC-9649-8250-ACBFF5CB3F34}"/>
                </a:ext>
              </a:extLst>
            </p:cNvPr>
            <p:cNvSpPr/>
            <p:nvPr/>
          </p:nvSpPr>
          <p:spPr>
            <a:xfrm>
              <a:off x="1984323" y="6530090"/>
              <a:ext cx="524660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TRIMS: Tritium Recoil-Ion Mass Spectrometer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644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15146</TotalTime>
  <Words>213</Words>
  <Application>Microsoft Macintosh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WIMPs and Its Challenges</dc:title>
  <dc:creator>Ying-Ting Lin</dc:creator>
  <cp:lastModifiedBy>Microsoft Office User</cp:lastModifiedBy>
  <cp:revision>638</cp:revision>
  <cp:lastPrinted>2017-01-20T19:40:08Z</cp:lastPrinted>
  <dcterms:created xsi:type="dcterms:W3CDTF">2015-10-12T14:53:09Z</dcterms:created>
  <dcterms:modified xsi:type="dcterms:W3CDTF">2018-05-26T18:22:42Z</dcterms:modified>
</cp:coreProperties>
</file>