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49" autoAdjust="0"/>
    <p:restoredTop sz="88176"/>
  </p:normalViewPr>
  <p:slideViewPr>
    <p:cSldViewPr snapToGrid="0">
      <p:cViewPr>
        <p:scale>
          <a:sx n="56" d="100"/>
          <a:sy n="56" d="100"/>
        </p:scale>
        <p:origin x="-3784" y="-9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71470-3EF7-1B43-AB13-2FAD6D5B195F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C53C0-354E-464A-B8F8-2DD4A599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Binding energy until dissociation is ~3keV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C53C0-354E-464A-B8F8-2DD4A5991F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8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2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6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9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0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2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C45B-6247-4A32-8B0D-1AB9FBA831A5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FE78-8702-4E8B-9B9B-E7AEC58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emf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0"/>
                <a:lumOff val="100000"/>
              </a:schemeClr>
            </a:gs>
            <a:gs pos="3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26F8EB-79BF-8A4E-9AA0-3C2FFFC7BAD4}"/>
              </a:ext>
            </a:extLst>
          </p:cNvPr>
          <p:cNvSpPr/>
          <p:nvPr/>
        </p:nvSpPr>
        <p:spPr>
          <a:xfrm>
            <a:off x="2" y="-1"/>
            <a:ext cx="30275210" cy="15757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ounded Rectangle 284">
            <a:extLst>
              <a:ext uri="{FF2B5EF4-FFF2-40B4-BE49-F238E27FC236}">
                <a16:creationId xmlns:a16="http://schemas.microsoft.com/office/drawing/2014/main" id="{5C1DE543-FEFA-F648-B99B-5D5DF5C9F815}"/>
              </a:ext>
            </a:extLst>
          </p:cNvPr>
          <p:cNvSpPr/>
          <p:nvPr/>
        </p:nvSpPr>
        <p:spPr>
          <a:xfrm>
            <a:off x="331604" y="18917027"/>
            <a:ext cx="13607683" cy="20642099"/>
          </a:xfrm>
          <a:prstGeom prst="roundRect">
            <a:avLst>
              <a:gd name="adj" fmla="val 2506"/>
            </a:avLst>
          </a:prstGeom>
          <a:solidFill>
            <a:schemeClr val="bg1"/>
          </a:solidFill>
          <a:ln w="1016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234B625E-339E-B046-A9A0-756E8FB40133}"/>
              </a:ext>
            </a:extLst>
          </p:cNvPr>
          <p:cNvSpPr/>
          <p:nvPr/>
        </p:nvSpPr>
        <p:spPr>
          <a:xfrm>
            <a:off x="14989350" y="32515533"/>
            <a:ext cx="14271449" cy="6008617"/>
          </a:xfrm>
          <a:prstGeom prst="roundRect">
            <a:avLst>
              <a:gd name="adj" fmla="val 9693"/>
            </a:avLst>
          </a:prstGeom>
          <a:solidFill>
            <a:schemeClr val="bg1"/>
          </a:solidFill>
          <a:ln w="1016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DC2E4BEC-DB42-9246-8C6A-1A81008CAC1D}"/>
              </a:ext>
            </a:extLst>
          </p:cNvPr>
          <p:cNvSpPr/>
          <p:nvPr/>
        </p:nvSpPr>
        <p:spPr>
          <a:xfrm>
            <a:off x="14278615" y="19368032"/>
            <a:ext cx="15595480" cy="12779881"/>
          </a:xfrm>
          <a:prstGeom prst="roundRect">
            <a:avLst>
              <a:gd name="adj" fmla="val 9693"/>
            </a:avLst>
          </a:prstGeom>
          <a:solidFill>
            <a:schemeClr val="bg1"/>
          </a:solidFill>
          <a:ln w="1016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3B980BB-94E4-2D48-B74D-6EBAF51C21A0}"/>
              </a:ext>
            </a:extLst>
          </p:cNvPr>
          <p:cNvSpPr/>
          <p:nvPr/>
        </p:nvSpPr>
        <p:spPr>
          <a:xfrm>
            <a:off x="331605" y="3283599"/>
            <a:ext cx="29542490" cy="14993421"/>
          </a:xfrm>
          <a:prstGeom prst="roundRect">
            <a:avLst>
              <a:gd name="adj" fmla="val 1983"/>
            </a:avLst>
          </a:prstGeom>
          <a:solidFill>
            <a:schemeClr val="bg1"/>
          </a:solidFill>
          <a:ln w="1016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55D608-8235-E249-9033-BC91CEA55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187" y="21724222"/>
            <a:ext cx="14787217" cy="941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7972"/>
            <a:ext cx="30275211" cy="1519530"/>
          </a:xfrm>
        </p:spPr>
        <p:txBody>
          <a:bodyPr>
            <a:noAutofit/>
          </a:bodyPr>
          <a:lstStyle/>
          <a:p>
            <a:pPr algn="l"/>
            <a:r>
              <a:rPr lang="en-US" sz="12000" b="1" dirty="0">
                <a:latin typeface="+mn-lt"/>
              </a:rPr>
              <a:t>                 Tritium Recoil-Ion Mass Spectrometer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2386" y="2340920"/>
            <a:ext cx="30275211" cy="652223"/>
          </a:xfrm>
        </p:spPr>
        <p:txBody>
          <a:bodyPr>
            <a:noAutofit/>
          </a:bodyPr>
          <a:lstStyle/>
          <a:p>
            <a:pPr>
              <a:lnSpc>
                <a:spcPct val="40000"/>
              </a:lnSpc>
            </a:pPr>
            <a:r>
              <a:rPr lang="en-US" sz="5400" dirty="0">
                <a:cs typeface="Times New Roman" panose="02020603050405020304" pitchFamily="18" charset="0"/>
              </a:rPr>
              <a:t>Ying-Ting Lin for the TRIMS collaboration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1B4EDA-D8E6-D142-9C0B-EA617EC3D683}"/>
              </a:ext>
            </a:extLst>
          </p:cNvPr>
          <p:cNvSpPr/>
          <p:nvPr/>
        </p:nvSpPr>
        <p:spPr>
          <a:xfrm>
            <a:off x="331604" y="3539469"/>
            <a:ext cx="18383295" cy="77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sz="6600" b="1" dirty="0">
                <a:solidFill>
                  <a:srgbClr val="7030A0"/>
                </a:solidFill>
              </a:rPr>
              <a:t>Branching-Ratio of Tritium Molecular Final States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575D588-2361-0A4C-A1F6-D8BFFA00DF0F}"/>
              </a:ext>
            </a:extLst>
          </p:cNvPr>
          <p:cNvSpPr/>
          <p:nvPr/>
        </p:nvSpPr>
        <p:spPr>
          <a:xfrm>
            <a:off x="521308" y="19085482"/>
            <a:ext cx="10206813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0" b="1" dirty="0">
                <a:solidFill>
                  <a:srgbClr val="7030A0"/>
                </a:solidFill>
              </a:rPr>
              <a:t>The TRIMS Experiment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0A198BF-840C-2A43-9794-3BB3F78BCFE7}"/>
              </a:ext>
            </a:extLst>
          </p:cNvPr>
          <p:cNvSpPr/>
          <p:nvPr/>
        </p:nvSpPr>
        <p:spPr>
          <a:xfrm>
            <a:off x="335280" y="39682797"/>
            <a:ext cx="13213107" cy="92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>
                <a:solidFill>
                  <a:srgbClr val="7030A0"/>
                </a:solidFill>
              </a:rPr>
              <a:t>Acknowledgments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FA0F6-BCF1-BF44-B7F1-E1AF571AC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11860" r="19483" b="16814"/>
          <a:stretch/>
        </p:blipFill>
        <p:spPr>
          <a:xfrm>
            <a:off x="521308" y="32219279"/>
            <a:ext cx="13258800" cy="70695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85EC8079-8B4E-3944-A1FA-2960F88BCA9C}"/>
              </a:ext>
            </a:extLst>
          </p:cNvPr>
          <p:cNvSpPr/>
          <p:nvPr/>
        </p:nvSpPr>
        <p:spPr>
          <a:xfrm>
            <a:off x="17524097" y="31071672"/>
            <a:ext cx="9187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Timing – Beta Timing (ns)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84EF653-B48E-994D-98C4-893B95E2FB39}"/>
              </a:ext>
            </a:extLst>
          </p:cNvPr>
          <p:cNvSpPr/>
          <p:nvPr/>
        </p:nvSpPr>
        <p:spPr>
          <a:xfrm rot="16200000">
            <a:off x="12039044" y="25905437"/>
            <a:ext cx="5378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Energy (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7AB32F5-6293-4344-8125-4F74AB2CA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957" y="1485729"/>
            <a:ext cx="7133138" cy="185225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29F8F0-4946-7549-9D6A-70DBB6932645}"/>
              </a:ext>
            </a:extLst>
          </p:cNvPr>
          <p:cNvGrpSpPr/>
          <p:nvPr/>
        </p:nvGrpSpPr>
        <p:grpSpPr>
          <a:xfrm>
            <a:off x="18829684" y="3416832"/>
            <a:ext cx="10874872" cy="7341003"/>
            <a:chOff x="14767579" y="7497044"/>
            <a:chExt cx="9736793" cy="631301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983E26F-E1B3-3B40-97A8-EB4601E9E5B8}"/>
                </a:ext>
              </a:extLst>
            </p:cNvPr>
            <p:cNvSpPr/>
            <p:nvPr/>
          </p:nvSpPr>
          <p:spPr>
            <a:xfrm>
              <a:off x="16289923" y="13201298"/>
              <a:ext cx="4275882" cy="608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Binding Energy (eV)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352729-B4DF-DC41-8780-AD5D7BE07701}"/>
                </a:ext>
              </a:extLst>
            </p:cNvPr>
            <p:cNvSpPr/>
            <p:nvPr/>
          </p:nvSpPr>
          <p:spPr>
            <a:xfrm rot="16200000">
              <a:off x="12381049" y="9883574"/>
              <a:ext cx="5406864" cy="633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Relative Probability (%/eV)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F81B428-70FF-264C-A2DB-2C66D917F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41521" y="7634398"/>
              <a:ext cx="9162851" cy="5680219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AD6DEC5-50F3-5344-959D-FE62E26AEB03}"/>
                </a:ext>
              </a:extLst>
            </p:cNvPr>
            <p:cNvSpPr/>
            <p:nvPr/>
          </p:nvSpPr>
          <p:spPr>
            <a:xfrm>
              <a:off x="16908478" y="7841879"/>
              <a:ext cx="6827289" cy="1237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b="1" dirty="0"/>
                <a:t>T</a:t>
              </a:r>
              <a:r>
                <a:rPr lang="en-US" sz="5400" b="1" baseline="-25000" dirty="0"/>
                <a:t>2</a:t>
              </a:r>
              <a:r>
                <a:rPr lang="en-US" sz="5400" b="1" dirty="0"/>
                <a:t> Final State Distribution</a:t>
              </a:r>
            </a:p>
            <a:p>
              <a:pPr algn="ctr">
                <a:lnSpc>
                  <a:spcPct val="80000"/>
                </a:lnSpc>
              </a:pPr>
              <a:r>
                <a:rPr lang="en-US" sz="5400" b="1" dirty="0"/>
                <a:t>(theoretical)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6F70A-F397-D240-AEB0-D500EAB6E74B}"/>
              </a:ext>
            </a:extLst>
          </p:cNvPr>
          <p:cNvSpPr/>
          <p:nvPr/>
        </p:nvSpPr>
        <p:spPr>
          <a:xfrm>
            <a:off x="416405" y="4312309"/>
            <a:ext cx="11280980" cy="91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5400" dirty="0"/>
              <a:t>The molecular tritium (T</a:t>
            </a:r>
            <a:r>
              <a:rPr lang="en-US" sz="5400" baseline="-25000" dirty="0"/>
              <a:t>2</a:t>
            </a:r>
            <a:r>
              <a:rPr lang="en-US" sz="5400" dirty="0"/>
              <a:t>) beta spectrum, needed for analyzing neutrino-mass data from T</a:t>
            </a:r>
            <a:r>
              <a:rPr lang="en-US" sz="5400" baseline="-25000" dirty="0"/>
              <a:t>2</a:t>
            </a:r>
            <a:r>
              <a:rPr lang="en-US" sz="5400" dirty="0"/>
              <a:t> sources, depends on molecular final states involving electronic, rotational, and vibrational excitations</a:t>
            </a:r>
          </a:p>
          <a:p>
            <a:pPr marL="587856" indent="-587856">
              <a:lnSpc>
                <a:spcPct val="80000"/>
              </a:lnSpc>
              <a:spcBef>
                <a:spcPts val="1000"/>
              </a:spcBef>
              <a:buFontTx/>
              <a:buChar char="-"/>
            </a:pPr>
            <a:r>
              <a:rPr lang="en-US" sz="5400" dirty="0"/>
              <a:t>Theory and experiment agree on energy levels</a:t>
            </a:r>
          </a:p>
          <a:p>
            <a:pPr marL="587856" indent="-587856">
              <a:lnSpc>
                <a:spcPct val="80000"/>
              </a:lnSpc>
              <a:spcBef>
                <a:spcPts val="1000"/>
              </a:spcBef>
              <a:buFontTx/>
              <a:buChar char="-"/>
            </a:pPr>
            <a:r>
              <a:rPr lang="en-US" sz="5400" dirty="0"/>
              <a:t>Direct measurement of the final-state distribution is, however, impossible </a:t>
            </a:r>
          </a:p>
          <a:p>
            <a:pPr marL="587856" indent="-587856">
              <a:lnSpc>
                <a:spcPct val="80000"/>
              </a:lnSpc>
              <a:spcBef>
                <a:spcPts val="1000"/>
              </a:spcBef>
              <a:buFontTx/>
              <a:buChar char="-"/>
            </a:pPr>
            <a:r>
              <a:rPr lang="en-US" sz="5400" dirty="0"/>
              <a:t>Theory and experiments from 1950s have an outstanding discrepancy on </a:t>
            </a:r>
            <a:r>
              <a:rPr lang="en-US" sz="5400" b="1" i="1" dirty="0">
                <a:solidFill>
                  <a:srgbClr val="7030A0"/>
                </a:solidFill>
              </a:rPr>
              <a:t>P</a:t>
            </a:r>
            <a:r>
              <a:rPr lang="en-US" sz="5400" b="1" i="1" baseline="-25000" dirty="0">
                <a:solidFill>
                  <a:srgbClr val="7030A0"/>
                </a:solidFill>
              </a:rPr>
              <a:t>B</a:t>
            </a:r>
            <a:r>
              <a:rPr lang="en-US" sz="5400" dirty="0"/>
              <a:t>!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75E30-B9C2-6C4C-A598-057BBBF678C3}"/>
              </a:ext>
            </a:extLst>
          </p:cNvPr>
          <p:cNvSpPr/>
          <p:nvPr/>
        </p:nvSpPr>
        <p:spPr>
          <a:xfrm>
            <a:off x="15027809" y="19697867"/>
            <a:ext cx="12943051" cy="195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9600" b="1" dirty="0">
                <a:solidFill>
                  <a:srgbClr val="7030A0"/>
                </a:solidFill>
              </a:rPr>
              <a:t>Physics Data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6000" b="1" dirty="0">
                <a:solidFill>
                  <a:srgbClr val="7030A0"/>
                </a:solidFill>
              </a:rPr>
              <a:t>(T2, HT mixture)</a:t>
            </a:r>
            <a:r>
              <a:rPr lang="en-US" sz="7200" b="1" dirty="0">
                <a:solidFill>
                  <a:srgbClr val="7030A0"/>
                </a:solidFill>
              </a:rPr>
              <a:t> </a:t>
            </a:r>
            <a:endParaRPr lang="en-US" sz="9600" b="1" dirty="0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5E1360-C151-4F46-A435-4890107B8042}"/>
              </a:ext>
            </a:extLst>
          </p:cNvPr>
          <p:cNvSpPr/>
          <p:nvPr/>
        </p:nvSpPr>
        <p:spPr>
          <a:xfrm>
            <a:off x="335282" y="40552676"/>
            <a:ext cx="7295751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buFontTx/>
              <a:buChar char="-"/>
            </a:pPr>
            <a:r>
              <a:rPr lang="en-US" sz="4000" dirty="0"/>
              <a:t>US DOE Office of Science, Office of Nuclear Physics, Award No. DE-FG02-97ER41020.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EB572D3-A28C-3743-9436-4301729512FD}"/>
              </a:ext>
            </a:extLst>
          </p:cNvPr>
          <p:cNvSpPr txBox="1"/>
          <p:nvPr/>
        </p:nvSpPr>
        <p:spPr>
          <a:xfrm>
            <a:off x="14133219" y="39526900"/>
            <a:ext cx="16467586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Tx/>
              <a:buChar char="-"/>
            </a:pPr>
            <a:r>
              <a:rPr lang="en-US" sz="4000" dirty="0"/>
              <a:t>L. I. Bodine, D. S. </a:t>
            </a:r>
            <a:r>
              <a:rPr lang="en-US" sz="4000" dirty="0" err="1"/>
              <a:t>Parno</a:t>
            </a:r>
            <a:r>
              <a:rPr lang="en-US" sz="4000" dirty="0"/>
              <a:t>, R. G. H. Robertson, Phys. Rev. C </a:t>
            </a:r>
            <a:r>
              <a:rPr lang="en-US" sz="4000" b="1" dirty="0"/>
              <a:t>91</a:t>
            </a:r>
            <a:r>
              <a:rPr lang="en-US" sz="4000" dirty="0"/>
              <a:t>, 035505 (2015)</a:t>
            </a:r>
          </a:p>
          <a:p>
            <a:pPr marL="571500" indent="-571500">
              <a:lnSpc>
                <a:spcPct val="80000"/>
              </a:lnSpc>
              <a:buFontTx/>
              <a:buChar char="-"/>
            </a:pPr>
            <a:r>
              <a:rPr lang="en-US" sz="4000" dirty="0"/>
              <a:t>J. </a:t>
            </a:r>
            <a:r>
              <a:rPr lang="en-US" sz="4000" dirty="0" err="1"/>
              <a:t>Angrik</a:t>
            </a:r>
            <a:r>
              <a:rPr lang="en-US" sz="4000" dirty="0"/>
              <a:t> </a:t>
            </a:r>
            <a:r>
              <a:rPr lang="en-US" sz="4000" i="1" dirty="0"/>
              <a:t>et al</a:t>
            </a:r>
            <a:r>
              <a:rPr lang="en-US" sz="4000" dirty="0"/>
              <a:t>, KATRIN, FZKA-7090 (2004)</a:t>
            </a:r>
          </a:p>
          <a:p>
            <a:pPr marL="571500" indent="-571500">
              <a:lnSpc>
                <a:spcPct val="80000"/>
              </a:lnSpc>
              <a:buFontTx/>
              <a:buChar char="-"/>
            </a:pPr>
            <a:r>
              <a:rPr lang="en-US" sz="4000" dirty="0"/>
              <a:t>S. </a:t>
            </a:r>
            <a:r>
              <a:rPr lang="en-US" sz="4000" dirty="0" err="1"/>
              <a:t>Jonsell</a:t>
            </a:r>
            <a:r>
              <a:rPr lang="en-US" sz="4000" dirty="0"/>
              <a:t>, A. Saenz, P. Froelich, Phys. Rev. C </a:t>
            </a:r>
            <a:r>
              <a:rPr lang="en-US" sz="4000" b="1" dirty="0"/>
              <a:t>60</a:t>
            </a:r>
            <a:r>
              <a:rPr lang="en-US" sz="4000" dirty="0"/>
              <a:t>, 034601 (1999)</a:t>
            </a:r>
          </a:p>
          <a:p>
            <a:pPr marL="571500" indent="-571500">
              <a:lnSpc>
                <a:spcPct val="80000"/>
              </a:lnSpc>
              <a:buFontTx/>
              <a:buChar char="-"/>
            </a:pPr>
            <a:r>
              <a:rPr lang="en-US" sz="4000" dirty="0"/>
              <a:t>A. Saenz, S. </a:t>
            </a:r>
            <a:r>
              <a:rPr lang="en-US" sz="4000" dirty="0" err="1"/>
              <a:t>Jonsell</a:t>
            </a:r>
            <a:r>
              <a:rPr lang="en-US" sz="4000" dirty="0"/>
              <a:t>, P. Froelich, Phys. Rev. Lett. </a:t>
            </a:r>
            <a:r>
              <a:rPr lang="is-IS" sz="4000" b="1" dirty="0"/>
              <a:t>84</a:t>
            </a:r>
            <a:r>
              <a:rPr lang="is-IS" sz="4000" dirty="0"/>
              <a:t>, 242 </a:t>
            </a:r>
            <a:r>
              <a:rPr lang="en-US" sz="4000" dirty="0"/>
              <a:t>(2000)</a:t>
            </a:r>
          </a:p>
          <a:p>
            <a:pPr marL="571500" indent="-571500">
              <a:lnSpc>
                <a:spcPct val="80000"/>
              </a:lnSpc>
              <a:buFontTx/>
              <a:buChar char="-"/>
            </a:pPr>
            <a:r>
              <a:rPr lang="en-US" sz="4000" dirty="0"/>
              <a:t>A. V. Snell, F. </a:t>
            </a:r>
            <a:r>
              <a:rPr lang="en-US" sz="4000" dirty="0" err="1"/>
              <a:t>Pleasonton</a:t>
            </a:r>
            <a:r>
              <a:rPr lang="en-US" sz="4000" dirty="0"/>
              <a:t>, H. E. </a:t>
            </a:r>
            <a:r>
              <a:rPr lang="en-US" sz="4000" dirty="0" err="1"/>
              <a:t>Leming</a:t>
            </a:r>
            <a:r>
              <a:rPr lang="en-US" sz="4000" dirty="0"/>
              <a:t>, J. </a:t>
            </a:r>
            <a:r>
              <a:rPr lang="en-US" sz="4000" dirty="0" err="1"/>
              <a:t>Inorg</a:t>
            </a:r>
            <a:r>
              <a:rPr lang="en-US" sz="4000" dirty="0"/>
              <a:t>. </a:t>
            </a:r>
            <a:r>
              <a:rPr lang="en-US" sz="4000" dirty="0" err="1"/>
              <a:t>Nucl</a:t>
            </a:r>
            <a:r>
              <a:rPr lang="en-US" sz="4000" dirty="0"/>
              <a:t>. Chem. </a:t>
            </a:r>
            <a:r>
              <a:rPr lang="en-US" sz="4000" b="1" dirty="0"/>
              <a:t>5</a:t>
            </a:r>
            <a:r>
              <a:rPr lang="en-US" sz="4000" dirty="0"/>
              <a:t>, 112 (1957)</a:t>
            </a:r>
            <a:endParaRPr lang="pl-PL" sz="4000" dirty="0"/>
          </a:p>
          <a:p>
            <a:pPr marL="571500" indent="-571500">
              <a:lnSpc>
                <a:spcPct val="80000"/>
              </a:lnSpc>
              <a:buFontTx/>
              <a:buChar char="-"/>
            </a:pPr>
            <a:r>
              <a:rPr lang="pl-PL" sz="4000" dirty="0"/>
              <a:t>S. </a:t>
            </a:r>
            <a:r>
              <a:rPr lang="pl-PL" sz="4000" dirty="0" err="1"/>
              <a:t>Wexler</a:t>
            </a:r>
            <a:r>
              <a:rPr lang="en-US" sz="4000" dirty="0"/>
              <a:t>, J. </a:t>
            </a:r>
            <a:r>
              <a:rPr lang="en-US" sz="4000" dirty="0" err="1"/>
              <a:t>Inorg</a:t>
            </a:r>
            <a:r>
              <a:rPr lang="en-US" sz="4000" dirty="0"/>
              <a:t>. </a:t>
            </a:r>
            <a:r>
              <a:rPr lang="en-US" sz="4000" dirty="0" err="1"/>
              <a:t>Nucl</a:t>
            </a:r>
            <a:r>
              <a:rPr lang="en-US" sz="4000" dirty="0"/>
              <a:t>. Chem. </a:t>
            </a:r>
            <a:r>
              <a:rPr lang="en-US" sz="4000" b="1" dirty="0"/>
              <a:t>10</a:t>
            </a:r>
            <a:r>
              <a:rPr lang="en-US" sz="4000" dirty="0"/>
              <a:t>, 8 (1957)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D76E41-41DE-D44A-8275-B8E3173F6DC9}"/>
              </a:ext>
            </a:extLst>
          </p:cNvPr>
          <p:cNvSpPr txBox="1"/>
          <p:nvPr/>
        </p:nvSpPr>
        <p:spPr>
          <a:xfrm>
            <a:off x="418633" y="20122107"/>
            <a:ext cx="12877602" cy="343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879" indent="-489879">
              <a:lnSpc>
                <a:spcPct val="80000"/>
              </a:lnSpc>
              <a:buFontTx/>
              <a:buChar char="-"/>
            </a:pPr>
            <a:r>
              <a:rPr lang="en-US" sz="5400" b="1" dirty="0"/>
              <a:t>Project goal: obtain the branching-ratio to the bound molecular state </a:t>
            </a:r>
            <a:r>
              <a:rPr lang="en-US" sz="5400" b="1" baseline="30000" dirty="0"/>
              <a:t>3</a:t>
            </a:r>
            <a:r>
              <a:rPr lang="en-US" sz="5400" b="1" dirty="0"/>
              <a:t>HeT</a:t>
            </a:r>
            <a:r>
              <a:rPr lang="en-US" sz="5400" b="1" baseline="30000" dirty="0"/>
              <a:t>+</a:t>
            </a:r>
            <a:endParaRPr lang="en-US" sz="5400" b="1" dirty="0"/>
          </a:p>
          <a:p>
            <a:pPr marL="489879" indent="-489879">
              <a:lnSpc>
                <a:spcPct val="80000"/>
              </a:lnSpc>
              <a:buFontTx/>
              <a:buChar char="-"/>
            </a:pPr>
            <a:r>
              <a:rPr lang="en-US" sz="5400" dirty="0"/>
              <a:t>By comparing the ion energy and the time of flight (TOF), we can distinguish the ion species by their masses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2F051C5-2598-D84C-81DC-DC3F831DC2A9}"/>
              </a:ext>
            </a:extLst>
          </p:cNvPr>
          <p:cNvSpPr/>
          <p:nvPr/>
        </p:nvSpPr>
        <p:spPr>
          <a:xfrm>
            <a:off x="15548367" y="32945949"/>
            <a:ext cx="8303854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sz="8000" b="1" dirty="0">
                <a:solidFill>
                  <a:srgbClr val="7030A0"/>
                </a:solidFill>
              </a:rPr>
              <a:t>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45221E-305D-454F-89A0-2E2144B8E9FB}"/>
                  </a:ext>
                </a:extLst>
              </p:cNvPr>
              <p:cNvSpPr txBox="1"/>
              <p:nvPr/>
            </p:nvSpPr>
            <p:spPr>
              <a:xfrm>
                <a:off x="839745" y="14557744"/>
                <a:ext cx="10439653" cy="2116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7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7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8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8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𝑩𝒐𝒖𝒏𝒅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8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8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𝑩𝒐𝒖𝒏𝒅</m:t>
                            </m:r>
                          </m:sub>
                        </m:sSub>
                        <m:r>
                          <a:rPr lang="en-US" sz="8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8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8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𝑫𝒊𝒔𝒔𝒐𝒄𝒊𝒂𝒕𝒆𝒅</m:t>
                            </m:r>
                          </m:sub>
                        </m:sSub>
                      </m:den>
                    </m:f>
                  </m:oMath>
                </a14:m>
                <a:endParaRPr lang="en-US" sz="8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45221E-305D-454F-89A0-2E2144B8E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45" y="14557744"/>
                <a:ext cx="10439653" cy="2116605"/>
              </a:xfrm>
              <a:prstGeom prst="rect">
                <a:avLst/>
              </a:prstGeom>
              <a:blipFill>
                <a:blip r:embed="rId7"/>
                <a:stretch>
                  <a:fillRect l="-2916" r="-972" b="-18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 145">
            <a:extLst>
              <a:ext uri="{FF2B5EF4-FFF2-40B4-BE49-F238E27FC236}">
                <a16:creationId xmlns:a16="http://schemas.microsoft.com/office/drawing/2014/main" id="{43F85351-8A89-674A-8381-A80222C8FEBE}"/>
              </a:ext>
            </a:extLst>
          </p:cNvPr>
          <p:cNvSpPr/>
          <p:nvPr/>
        </p:nvSpPr>
        <p:spPr>
          <a:xfrm>
            <a:off x="15200655" y="33694119"/>
            <a:ext cx="14060144" cy="476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856" indent="-587856">
              <a:lnSpc>
                <a:spcPct val="80000"/>
              </a:lnSpc>
              <a:buFontTx/>
              <a:buChar char="-"/>
            </a:pPr>
            <a:r>
              <a:rPr lang="en-US" sz="5400" dirty="0"/>
              <a:t>TRIMS addresses the only known experimental disagreement with T</a:t>
            </a:r>
            <a:r>
              <a:rPr lang="en-US" sz="5400" baseline="-25000" dirty="0"/>
              <a:t>2</a:t>
            </a:r>
            <a:r>
              <a:rPr lang="en-US" sz="5400" dirty="0"/>
              <a:t> final-state theory</a:t>
            </a:r>
          </a:p>
          <a:p>
            <a:pPr marL="587856" indent="-587856">
              <a:lnSpc>
                <a:spcPct val="80000"/>
              </a:lnSpc>
              <a:buFontTx/>
              <a:buChar char="-"/>
            </a:pPr>
            <a:r>
              <a:rPr lang="en-US" sz="5400" dirty="0"/>
              <a:t>We are currently recording data for a percent-accuracy branching-ratio measurement for both T</a:t>
            </a:r>
            <a:r>
              <a:rPr lang="en-US" sz="5400" baseline="-25000" dirty="0"/>
              <a:t>2</a:t>
            </a:r>
            <a:r>
              <a:rPr lang="en-US" sz="5400" dirty="0"/>
              <a:t> and HT</a:t>
            </a:r>
          </a:p>
          <a:p>
            <a:pPr marL="587856" indent="-587856">
              <a:lnSpc>
                <a:spcPct val="80000"/>
              </a:lnSpc>
              <a:buFontTx/>
              <a:buChar char="-"/>
            </a:pPr>
            <a:r>
              <a:rPr lang="en-US" sz="5400" dirty="0"/>
              <a:t>We will measure the branching-ratio of doubly charged final states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F73CAA-4F42-954C-A254-F38CE5D2042A}"/>
              </a:ext>
            </a:extLst>
          </p:cNvPr>
          <p:cNvSpPr/>
          <p:nvPr/>
        </p:nvSpPr>
        <p:spPr>
          <a:xfrm>
            <a:off x="11753634" y="15463387"/>
            <a:ext cx="17702869" cy="2768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/>
              <a:t>Direct comparison is difficult:</a:t>
            </a:r>
          </a:p>
          <a:p>
            <a:pPr marL="587856" indent="-587856">
              <a:lnSpc>
                <a:spcPct val="80000"/>
              </a:lnSpc>
              <a:buFontTx/>
              <a:buChar char="-"/>
            </a:pPr>
            <a:r>
              <a:rPr lang="en-US" sz="5400" dirty="0"/>
              <a:t>Theory applies to the beta spectrum near the end point, but the experiments measure the integral</a:t>
            </a:r>
          </a:p>
          <a:p>
            <a:pPr marL="587856" indent="-587856">
              <a:lnSpc>
                <a:spcPct val="80000"/>
              </a:lnSpc>
              <a:buFontTx/>
              <a:buChar char="-"/>
            </a:pPr>
            <a:r>
              <a:rPr lang="en-US" sz="5400" dirty="0"/>
              <a:t>Radiative vs dissociative lifetime is </a:t>
            </a:r>
            <a:r>
              <a:rPr lang="en-US" sz="5400"/>
              <a:t>not well understood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E84B478-77D1-0A43-A5E5-F81F9BA1B5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518128"/>
                  </p:ext>
                </p:extLst>
              </p:nvPr>
            </p:nvGraphicFramePr>
            <p:xfrm>
              <a:off x="11797177" y="11384899"/>
              <a:ext cx="17946288" cy="402427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29953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212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781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5516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949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endParaRPr lang="en-US" sz="7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6600" dirty="0"/>
                            <a:t>Theory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6600" dirty="0"/>
                            <a:t>Wexler</a:t>
                          </a:r>
                          <a:r>
                            <a:rPr lang="en-US" sz="6600" baseline="0" dirty="0"/>
                            <a:t> </a:t>
                          </a:r>
                          <a:r>
                            <a:rPr lang="en-US" sz="6600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6600" dirty="0"/>
                            <a:t>Snell Experiment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376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200" b="1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7200" b="1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200" dirty="0">
                              <a:solidFill>
                                <a:srgbClr val="7030A0"/>
                              </a:solidFill>
                            </a:rPr>
                            <a:t>(T</a:t>
                          </a:r>
                          <a:r>
                            <a:rPr lang="en-US" sz="7200" baseline="-25000" dirty="0">
                              <a:solidFill>
                                <a:srgbClr val="7030A0"/>
                              </a:solidFill>
                            </a:rPr>
                            <a:t>2</a:t>
                          </a:r>
                          <a:r>
                            <a:rPr lang="en-US" sz="7200" dirty="0">
                              <a:solidFill>
                                <a:srgbClr val="7030A0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7200" b="1" dirty="0"/>
                            <a:t>0.39-0.57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200" b="1" dirty="0"/>
                            <a:t>0.945 </a:t>
                          </a:r>
                          <a:r>
                            <a:rPr lang="en-US" sz="7200" b="1" dirty="0">
                              <a:cs typeface="Book Antiqua"/>
                            </a:rPr>
                            <a:t>± 0.006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7200" b="1" dirty="0">
                            <a:cs typeface="Book Antiqu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376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200" b="1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7200" b="1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𝑩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200" dirty="0">
                              <a:solidFill>
                                <a:srgbClr val="7030A0"/>
                              </a:solidFill>
                            </a:rPr>
                            <a:t>(HT)</a:t>
                          </a:r>
                          <a:endParaRPr lang="en-US" sz="7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7200" b="1" dirty="0"/>
                            <a:t>0.55-0.57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200" b="1" dirty="0"/>
                            <a:t>0.895 </a:t>
                          </a:r>
                          <a:r>
                            <a:rPr lang="en-US" sz="7200" b="1" dirty="0">
                              <a:cs typeface="Book Antiqua"/>
                            </a:rPr>
                            <a:t>± 0.011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200" b="1" dirty="0"/>
                            <a:t>0.932 </a:t>
                          </a:r>
                          <a:r>
                            <a:rPr lang="en-US" sz="7200" b="1" dirty="0">
                              <a:cs typeface="Book Antiqua"/>
                            </a:rPr>
                            <a:t>± 0.019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E84B478-77D1-0A43-A5E5-F81F9BA1B5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518128"/>
                  </p:ext>
                </p:extLst>
              </p:nvPr>
            </p:nvGraphicFramePr>
            <p:xfrm>
              <a:off x="11797177" y="11384899"/>
              <a:ext cx="17946288" cy="402427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29953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212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781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5516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949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endParaRPr lang="en-US" sz="7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6600" dirty="0"/>
                            <a:t>Theory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6600" dirty="0"/>
                            <a:t>Wexler</a:t>
                          </a:r>
                          <a:r>
                            <a:rPr lang="en-US" sz="6600" baseline="0" dirty="0"/>
                            <a:t> </a:t>
                          </a:r>
                          <a:r>
                            <a:rPr lang="en-US" sz="6600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6600" dirty="0"/>
                            <a:t>Snell Experiment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37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t="-225610" r="-499576" b="-142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7200" b="1" dirty="0"/>
                            <a:t>0.39-0.57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200" b="1" dirty="0"/>
                            <a:t>0.945 </a:t>
                          </a:r>
                          <a:r>
                            <a:rPr lang="en-US" sz="7200" b="1" dirty="0">
                              <a:cs typeface="Book Antiqua"/>
                            </a:rPr>
                            <a:t>± 0.006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7200" b="1" dirty="0">
                            <a:cs typeface="Book Antiqu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37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t="-325610" r="-499576" b="-42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80000"/>
                            </a:lnSpc>
                          </a:pPr>
                          <a:r>
                            <a:rPr lang="en-US" sz="7200" b="1" dirty="0"/>
                            <a:t>0.55-0.57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200" b="1" dirty="0"/>
                            <a:t>0.895 </a:t>
                          </a:r>
                          <a:r>
                            <a:rPr lang="en-US" sz="7200" b="1" dirty="0">
                              <a:cs typeface="Book Antiqua"/>
                            </a:rPr>
                            <a:t>± 0.011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200" b="1" dirty="0"/>
                            <a:t>0.932 </a:t>
                          </a:r>
                          <a:r>
                            <a:rPr lang="en-US" sz="7200" b="1" dirty="0">
                              <a:cs typeface="Book Antiqua"/>
                            </a:rPr>
                            <a:t>± 0.019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4466C1A-7090-6B49-A569-DD8F35B734E0}"/>
              </a:ext>
            </a:extLst>
          </p:cNvPr>
          <p:cNvGrpSpPr/>
          <p:nvPr/>
        </p:nvGrpSpPr>
        <p:grpSpPr>
          <a:xfrm>
            <a:off x="14724134" y="12654564"/>
            <a:ext cx="9395918" cy="2743200"/>
            <a:chOff x="17636630" y="13064691"/>
            <a:chExt cx="9395918" cy="27432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AB05CD-F4C8-0942-8824-6F6C44AF2312}"/>
                </a:ext>
              </a:extLst>
            </p:cNvPr>
            <p:cNvCxnSpPr/>
            <p:nvPr/>
          </p:nvCxnSpPr>
          <p:spPr>
            <a:xfrm>
              <a:off x="21563641" y="13064691"/>
              <a:ext cx="0" cy="27432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DB7F40B-96B7-0C4D-8122-24D7247D38F1}"/>
                </a:ext>
              </a:extLst>
            </p:cNvPr>
            <p:cNvCxnSpPr/>
            <p:nvPr/>
          </p:nvCxnSpPr>
          <p:spPr>
            <a:xfrm>
              <a:off x="17636630" y="13064691"/>
              <a:ext cx="0" cy="27432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5FD03C-6DF4-F241-AC03-29009D24ED5A}"/>
                </a:ext>
              </a:extLst>
            </p:cNvPr>
            <p:cNvCxnSpPr/>
            <p:nvPr/>
          </p:nvCxnSpPr>
          <p:spPr>
            <a:xfrm>
              <a:off x="27032548" y="13064691"/>
              <a:ext cx="0" cy="27432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8D2249-9AE0-0246-A581-981E5B36724C}"/>
              </a:ext>
            </a:extLst>
          </p:cNvPr>
          <p:cNvGrpSpPr/>
          <p:nvPr/>
        </p:nvGrpSpPr>
        <p:grpSpPr>
          <a:xfrm>
            <a:off x="18979915" y="22499115"/>
            <a:ext cx="8945226" cy="2652181"/>
            <a:chOff x="18768137" y="20475208"/>
            <a:chExt cx="8945226" cy="2652181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1B30514-16E3-1645-89A0-C298A0729510}"/>
                </a:ext>
              </a:extLst>
            </p:cNvPr>
            <p:cNvGrpSpPr/>
            <p:nvPr/>
          </p:nvGrpSpPr>
          <p:grpSpPr>
            <a:xfrm>
              <a:off x="18768137" y="20475208"/>
              <a:ext cx="8945226" cy="2234013"/>
              <a:chOff x="2954942" y="1964787"/>
              <a:chExt cx="4747013" cy="2234013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18B50DA-4F48-A643-A170-494B4F4C78A6}"/>
                  </a:ext>
                </a:extLst>
              </p:cNvPr>
              <p:cNvSpPr txBox="1"/>
              <p:nvPr/>
            </p:nvSpPr>
            <p:spPr>
              <a:xfrm>
                <a:off x="3139245" y="2690389"/>
                <a:ext cx="7654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solidFill>
                      <a:srgbClr val="7030A0"/>
                    </a:solidFill>
                  </a:rPr>
                  <a:t>H</a:t>
                </a:r>
                <a:r>
                  <a:rPr lang="en-US" sz="6000" baseline="30000" dirty="0">
                    <a:solidFill>
                      <a:srgbClr val="7030A0"/>
                    </a:solidFill>
                  </a:rPr>
                  <a:t>+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D37D9892-914F-1C4E-90A4-015FCD78D500}"/>
                  </a:ext>
                </a:extLst>
              </p:cNvPr>
              <p:cNvSpPr txBox="1"/>
              <p:nvPr/>
            </p:nvSpPr>
            <p:spPr>
              <a:xfrm>
                <a:off x="6280322" y="2209808"/>
                <a:ext cx="14216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baseline="30000" dirty="0">
                    <a:solidFill>
                      <a:srgbClr val="7030A0"/>
                    </a:solidFill>
                  </a:rPr>
                  <a:t>3</a:t>
                </a:r>
                <a:r>
                  <a:rPr lang="en-US" sz="7200" b="1" dirty="0">
                    <a:solidFill>
                      <a:srgbClr val="7030A0"/>
                    </a:solidFill>
                  </a:rPr>
                  <a:t>HeT</a:t>
                </a:r>
                <a:r>
                  <a:rPr lang="en-US" sz="7200" b="1" baseline="30000" dirty="0">
                    <a:solidFill>
                      <a:srgbClr val="7030A0"/>
                    </a:solidFill>
                  </a:rPr>
                  <a:t>+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A96F2D0-2246-2549-B00E-E6F60E952837}"/>
                  </a:ext>
                </a:extLst>
              </p:cNvPr>
              <p:cNvSpPr txBox="1"/>
              <p:nvPr/>
            </p:nvSpPr>
            <p:spPr>
              <a:xfrm>
                <a:off x="3879800" y="1964787"/>
                <a:ext cx="19373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rgbClr val="7030A0"/>
                    </a:solidFill>
                  </a:rPr>
                  <a:t>T</a:t>
                </a:r>
                <a:r>
                  <a:rPr lang="en-US" sz="7200" b="1" baseline="30000" dirty="0">
                    <a:solidFill>
                      <a:srgbClr val="7030A0"/>
                    </a:solidFill>
                  </a:rPr>
                  <a:t>+</a:t>
                </a:r>
                <a:r>
                  <a:rPr lang="en-US" sz="7200" b="1" dirty="0">
                    <a:solidFill>
                      <a:srgbClr val="7030A0"/>
                    </a:solidFill>
                  </a:rPr>
                  <a:t>&amp;</a:t>
                </a:r>
                <a:r>
                  <a:rPr lang="en-US" sz="7200" b="1" baseline="30000" dirty="0">
                    <a:solidFill>
                      <a:srgbClr val="7030A0"/>
                    </a:solidFill>
                  </a:rPr>
                  <a:t>3</a:t>
                </a:r>
                <a:r>
                  <a:rPr lang="en-US" sz="7200" b="1" dirty="0">
                    <a:solidFill>
                      <a:srgbClr val="7030A0"/>
                    </a:solidFill>
                  </a:rPr>
                  <a:t>He</a:t>
                </a:r>
                <a:r>
                  <a:rPr lang="en-US" sz="7200" b="1" baseline="30000" dirty="0">
                    <a:solidFill>
                      <a:srgbClr val="7030A0"/>
                    </a:solidFill>
                  </a:rPr>
                  <a:t>+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AA38218-A8D7-7344-AD7B-B23A66553F6C}"/>
                  </a:ext>
                </a:extLst>
              </p:cNvPr>
              <p:cNvSpPr/>
              <p:nvPr/>
            </p:nvSpPr>
            <p:spPr>
              <a:xfrm rot="5400000">
                <a:off x="3159997" y="3136308"/>
                <a:ext cx="716863" cy="1126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200" dirty="0">
                    <a:solidFill>
                      <a:srgbClr val="7030A0"/>
                    </a:solidFill>
                  </a:rPr>
                  <a:t>{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D2D7901-2118-964C-81D1-74E05E4EA13C}"/>
                  </a:ext>
                </a:extLst>
              </p:cNvPr>
              <p:cNvSpPr/>
              <p:nvPr/>
            </p:nvSpPr>
            <p:spPr>
              <a:xfrm rot="5400000">
                <a:off x="4455637" y="2937935"/>
                <a:ext cx="1329425" cy="119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0" dirty="0">
                    <a:solidFill>
                      <a:srgbClr val="7030A0"/>
                    </a:solidFill>
                  </a:rPr>
                  <a:t>{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CBF3DF8-B1A9-DF4B-B1F9-3E2CD07108D3}"/>
                  </a:ext>
                </a:extLst>
              </p:cNvPr>
              <p:cNvSpPr/>
              <p:nvPr/>
            </p:nvSpPr>
            <p:spPr>
              <a:xfrm rot="5400000">
                <a:off x="6617752" y="2901832"/>
                <a:ext cx="716863" cy="1126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200" dirty="0">
                    <a:solidFill>
                      <a:srgbClr val="7030A0"/>
                    </a:solidFill>
                  </a:rPr>
                  <a:t>{</a:t>
                </a:r>
              </a:p>
            </p:txBody>
          </p: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A4985AA-F56D-AF41-BE2C-6ED849B93599}"/>
                </a:ext>
              </a:extLst>
            </p:cNvPr>
            <p:cNvSpPr txBox="1"/>
            <p:nvPr/>
          </p:nvSpPr>
          <p:spPr>
            <a:xfrm>
              <a:off x="23102358" y="21731163"/>
              <a:ext cx="26789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aseline="30000" dirty="0">
                  <a:solidFill>
                    <a:srgbClr val="7030A0"/>
                  </a:solidFill>
                </a:rPr>
                <a:t>3</a:t>
              </a:r>
              <a:r>
                <a:rPr lang="en-US" sz="6000" dirty="0">
                  <a:solidFill>
                    <a:srgbClr val="7030A0"/>
                  </a:solidFill>
                </a:rPr>
                <a:t>HeH</a:t>
              </a:r>
              <a:r>
                <a:rPr lang="en-US" sz="6000" baseline="30000" dirty="0">
                  <a:solidFill>
                    <a:srgbClr val="7030A0"/>
                  </a:solidFill>
                </a:rPr>
                <a:t>+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474B64D-0883-204C-AF00-4366D63D168A}"/>
                </a:ext>
              </a:extLst>
            </p:cNvPr>
            <p:cNvSpPr/>
            <p:nvPr/>
          </p:nvSpPr>
          <p:spPr>
            <a:xfrm rot="5400000">
              <a:off x="24055200" y="21707129"/>
              <a:ext cx="716863" cy="212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200" dirty="0">
                  <a:solidFill>
                    <a:srgbClr val="7030A0"/>
                  </a:solidFill>
                </a:rPr>
                <a:t>{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611F7C-251C-6E41-9705-25378EF2C769}"/>
              </a:ext>
            </a:extLst>
          </p:cNvPr>
          <p:cNvGrpSpPr/>
          <p:nvPr/>
        </p:nvGrpSpPr>
        <p:grpSpPr>
          <a:xfrm>
            <a:off x="12535383" y="4660634"/>
            <a:ext cx="5088046" cy="5022130"/>
            <a:chOff x="11966480" y="5052518"/>
            <a:chExt cx="5088046" cy="50221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1C7A186-DED4-CB46-BC31-424576541EA9}"/>
                </a:ext>
              </a:extLst>
            </p:cNvPr>
            <p:cNvGrpSpPr/>
            <p:nvPr/>
          </p:nvGrpSpPr>
          <p:grpSpPr>
            <a:xfrm>
              <a:off x="12444999" y="5052518"/>
              <a:ext cx="4382707" cy="4236271"/>
              <a:chOff x="11676796" y="2423698"/>
              <a:chExt cx="4382707" cy="423627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DFC5D0D-3622-C74E-BD4C-D5DEA4901F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513632">
                <a:off x="11676796" y="3368438"/>
                <a:ext cx="4382707" cy="3291531"/>
                <a:chOff x="4218044" y="2242584"/>
                <a:chExt cx="2416236" cy="1946245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ABE88F71-C031-EF45-88E3-67497201243E}"/>
                    </a:ext>
                  </a:extLst>
                </p:cNvPr>
                <p:cNvGrpSpPr/>
                <p:nvPr/>
              </p:nvGrpSpPr>
              <p:grpSpPr>
                <a:xfrm rot="21038930">
                  <a:off x="4929109" y="2960727"/>
                  <a:ext cx="695952" cy="1228102"/>
                  <a:chOff x="5420476" y="1718008"/>
                  <a:chExt cx="695952" cy="1228102"/>
                </a:xfrm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EE9CF4E8-9029-5B49-9BD6-D1843266484B}"/>
                      </a:ext>
                    </a:extLst>
                  </p:cNvPr>
                  <p:cNvGrpSpPr/>
                  <p:nvPr/>
                </p:nvGrpSpPr>
                <p:grpSpPr>
                  <a:xfrm>
                    <a:off x="5420476" y="1718008"/>
                    <a:ext cx="521264" cy="1228102"/>
                    <a:chOff x="5420476" y="1718008"/>
                    <a:chExt cx="521264" cy="1228102"/>
                  </a:xfrm>
                </p:grpSpPr>
                <p:cxnSp>
                  <p:nvCxnSpPr>
                    <p:cNvPr id="125" name="Straight Connector 124">
                      <a:extLst>
                        <a:ext uri="{FF2B5EF4-FFF2-40B4-BE49-F238E27FC236}">
                          <a16:creationId xmlns:a16="http://schemas.microsoft.com/office/drawing/2014/main" id="{B1ABFAA6-CF95-EC4D-B3AC-3DAB2986FB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76890" y="2307917"/>
                      <a:ext cx="0" cy="196537"/>
                    </a:xfrm>
                    <a:prstGeom prst="line">
                      <a:avLst/>
                    </a:prstGeom>
                    <a:ln>
                      <a:solidFill>
                        <a:srgbClr val="7F7F7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C6C39B23-A3D9-C24F-A356-07E6FF65B8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95195" y="1718008"/>
                      <a:ext cx="0" cy="106775"/>
                    </a:xfrm>
                    <a:prstGeom prst="line">
                      <a:avLst/>
                    </a:prstGeom>
                    <a:ln>
                      <a:solidFill>
                        <a:srgbClr val="7F7F7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7" name="Group 126">
                      <a:extLst>
                        <a:ext uri="{FF2B5EF4-FFF2-40B4-BE49-F238E27FC236}">
                          <a16:creationId xmlns:a16="http://schemas.microsoft.com/office/drawing/2014/main" id="{B570E3DD-286A-394F-96BC-98E6880B0F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20476" y="2307918"/>
                      <a:ext cx="521264" cy="638192"/>
                      <a:chOff x="3313434" y="3687300"/>
                      <a:chExt cx="521264" cy="638192"/>
                    </a:xfrm>
                  </p:grpSpPr>
                  <p:sp>
                    <p:nvSpPr>
                      <p:cNvPr id="141" name="Oval 140">
                        <a:extLst>
                          <a:ext uri="{FF2B5EF4-FFF2-40B4-BE49-F238E27FC236}">
                            <a16:creationId xmlns:a16="http://schemas.microsoft.com/office/drawing/2014/main" id="{E80AB765-EF5E-7047-A721-0481FC94C2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41625" y="3687300"/>
                        <a:ext cx="393073" cy="393073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2" name="Oval 141">
                        <a:extLst>
                          <a:ext uri="{FF2B5EF4-FFF2-40B4-BE49-F238E27FC236}">
                            <a16:creationId xmlns:a16="http://schemas.microsoft.com/office/drawing/2014/main" id="{6E1006EB-2091-5646-B366-DB9EF403A7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13434" y="3932419"/>
                        <a:ext cx="393073" cy="393073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8" name="Donut 127">
                      <a:extLst>
                        <a:ext uri="{FF2B5EF4-FFF2-40B4-BE49-F238E27FC236}">
                          <a16:creationId xmlns:a16="http://schemas.microsoft.com/office/drawing/2014/main" id="{340DB18C-721E-1247-B095-A8366A19DC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8691" y="1891853"/>
                      <a:ext cx="326517" cy="103672"/>
                    </a:xfrm>
                    <a:prstGeom prst="donut">
                      <a:avLst>
                        <a:gd name="adj" fmla="val 4431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rgbClr val="7F7F7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Donut 128">
                      <a:extLst>
                        <a:ext uri="{FF2B5EF4-FFF2-40B4-BE49-F238E27FC236}">
                          <a16:creationId xmlns:a16="http://schemas.microsoft.com/office/drawing/2014/main" id="{5DD79127-8BD7-B14C-A7E5-6DF3716A4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8691" y="1954671"/>
                      <a:ext cx="326517" cy="103672"/>
                    </a:xfrm>
                    <a:prstGeom prst="donut">
                      <a:avLst>
                        <a:gd name="adj" fmla="val 4431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rgbClr val="7F7F7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0" name="Donut 129">
                      <a:extLst>
                        <a:ext uri="{FF2B5EF4-FFF2-40B4-BE49-F238E27FC236}">
                          <a16:creationId xmlns:a16="http://schemas.microsoft.com/office/drawing/2014/main" id="{96FF2F65-80DD-E64C-B4B3-D88EFAFEB1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8691" y="2017489"/>
                      <a:ext cx="326517" cy="103672"/>
                    </a:xfrm>
                    <a:prstGeom prst="donut">
                      <a:avLst>
                        <a:gd name="adj" fmla="val 4431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rgbClr val="7F7F7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1" name="Donut 130">
                      <a:extLst>
                        <a:ext uri="{FF2B5EF4-FFF2-40B4-BE49-F238E27FC236}">
                          <a16:creationId xmlns:a16="http://schemas.microsoft.com/office/drawing/2014/main" id="{15D350C5-0334-5F46-891E-60205EC9EA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8438" y="2080307"/>
                      <a:ext cx="326517" cy="103672"/>
                    </a:xfrm>
                    <a:prstGeom prst="donut">
                      <a:avLst>
                        <a:gd name="adj" fmla="val 4431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rgbClr val="7F7F7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2" name="Donut 131">
                      <a:extLst>
                        <a:ext uri="{FF2B5EF4-FFF2-40B4-BE49-F238E27FC236}">
                          <a16:creationId xmlns:a16="http://schemas.microsoft.com/office/drawing/2014/main" id="{EDACFC33-2621-6449-8119-FA88971DAB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4459" y="2143125"/>
                      <a:ext cx="326517" cy="103672"/>
                    </a:xfrm>
                    <a:prstGeom prst="donut">
                      <a:avLst>
                        <a:gd name="adj" fmla="val 4431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rgbClr val="7F7F7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3" name="Donut 132">
                      <a:extLst>
                        <a:ext uri="{FF2B5EF4-FFF2-40B4-BE49-F238E27FC236}">
                          <a16:creationId xmlns:a16="http://schemas.microsoft.com/office/drawing/2014/main" id="{459ED0AC-3A5E-664C-A09F-4C2FDA94C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8691" y="2205943"/>
                      <a:ext cx="326517" cy="103672"/>
                    </a:xfrm>
                    <a:prstGeom prst="donut">
                      <a:avLst>
                        <a:gd name="adj" fmla="val 4431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rgbClr val="7F7F7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4" name="Donut 133">
                      <a:extLst>
                        <a:ext uri="{FF2B5EF4-FFF2-40B4-BE49-F238E27FC236}">
                          <a16:creationId xmlns:a16="http://schemas.microsoft.com/office/drawing/2014/main" id="{45A66516-86BB-A645-9C97-40324661AC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8691" y="2268761"/>
                      <a:ext cx="326517" cy="103672"/>
                    </a:xfrm>
                    <a:prstGeom prst="donut">
                      <a:avLst>
                        <a:gd name="adj" fmla="val 4431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rgbClr val="7F7F7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7" name="Donut 136">
                      <a:extLst>
                        <a:ext uri="{FF2B5EF4-FFF2-40B4-BE49-F238E27FC236}">
                          <a16:creationId xmlns:a16="http://schemas.microsoft.com/office/drawing/2014/main" id="{F1D7C2A3-8A42-6243-99CB-D4CD61DCBA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4459" y="1829035"/>
                      <a:ext cx="326517" cy="103672"/>
                    </a:xfrm>
                    <a:prstGeom prst="donut">
                      <a:avLst>
                        <a:gd name="adj" fmla="val 4431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rgbClr val="7F7F7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8" name="Donut 137">
                      <a:extLst>
                        <a:ext uri="{FF2B5EF4-FFF2-40B4-BE49-F238E27FC236}">
                          <a16:creationId xmlns:a16="http://schemas.microsoft.com/office/drawing/2014/main" id="{D654C3D2-B79E-8F41-B2C9-F82B02A444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4459" y="1766217"/>
                      <a:ext cx="326517" cy="103672"/>
                    </a:xfrm>
                    <a:prstGeom prst="donut">
                      <a:avLst>
                        <a:gd name="adj" fmla="val 4431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rgbClr val="7F7F7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C25A91C8-5F9D-A543-9693-3BC5D4D3EE89}"/>
                      </a:ext>
                    </a:extLst>
                  </p:cNvPr>
                  <p:cNvSpPr/>
                  <p:nvPr/>
                </p:nvSpPr>
                <p:spPr>
                  <a:xfrm>
                    <a:off x="5723355" y="2537684"/>
                    <a:ext cx="393073" cy="393073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7FC9D7E5-705D-8345-A4CC-092D1DBF4E73}"/>
                    </a:ext>
                  </a:extLst>
                </p:cNvPr>
                <p:cNvGrpSpPr/>
                <p:nvPr/>
              </p:nvGrpSpPr>
              <p:grpSpPr>
                <a:xfrm>
                  <a:off x="4218044" y="2242584"/>
                  <a:ext cx="2416236" cy="1166740"/>
                  <a:chOff x="5346881" y="1067582"/>
                  <a:chExt cx="2416236" cy="1166740"/>
                </a:xfrm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B9756031-EF45-C247-A930-5E6C15060D28}"/>
                      </a:ext>
                    </a:extLst>
                  </p:cNvPr>
                  <p:cNvGrpSpPr/>
                  <p:nvPr/>
                </p:nvGrpSpPr>
                <p:grpSpPr>
                  <a:xfrm>
                    <a:off x="5909815" y="1067582"/>
                    <a:ext cx="1853302" cy="1166740"/>
                    <a:chOff x="4580734" y="3093301"/>
                    <a:chExt cx="1853302" cy="1166740"/>
                  </a:xfrm>
                </p:grpSpPr>
                <p:cxnSp>
                  <p:nvCxnSpPr>
                    <p:cNvPr id="115" name="Straight Arrow Connector 114">
                      <a:extLst>
                        <a:ext uri="{FF2B5EF4-FFF2-40B4-BE49-F238E27FC236}">
                          <a16:creationId xmlns:a16="http://schemas.microsoft.com/office/drawing/2014/main" id="{6E6BE294-9D12-3847-8B64-1D08CB81DE3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03942" y="3795286"/>
                      <a:ext cx="1096102" cy="464755"/>
                    </a:xfrm>
                    <a:prstGeom prst="straightConnector1">
                      <a:avLst/>
                    </a:prstGeom>
                    <a:ln w="63500">
                      <a:solidFill>
                        <a:schemeClr val="tx1"/>
                      </a:solidFill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Arrow Connector 115">
                      <a:extLst>
                        <a:ext uri="{FF2B5EF4-FFF2-40B4-BE49-F238E27FC236}">
                          <a16:creationId xmlns:a16="http://schemas.microsoft.com/office/drawing/2014/main" id="{F4FC738A-D1D8-224C-B2D1-0760B5845546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rot="1086368" flipV="1">
                      <a:off x="5351871" y="3093301"/>
                      <a:ext cx="1082165" cy="673703"/>
                    </a:xfrm>
                    <a:prstGeom prst="straightConnector1">
                      <a:avLst/>
                    </a:prstGeom>
                    <a:ln w="63500">
                      <a:solidFill>
                        <a:schemeClr val="tx1"/>
                      </a:solidFill>
                      <a:prstDash val="dash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7" name="Group 116">
                      <a:extLst>
                        <a:ext uri="{FF2B5EF4-FFF2-40B4-BE49-F238E27FC236}">
                          <a16:creationId xmlns:a16="http://schemas.microsoft.com/office/drawing/2014/main" id="{FF43D583-3CDF-7C4B-B0F1-3B7E437270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80734" y="3272603"/>
                      <a:ext cx="708119" cy="638599"/>
                      <a:chOff x="3318364" y="3951256"/>
                      <a:chExt cx="708119" cy="638599"/>
                    </a:xfrm>
                  </p:grpSpPr>
                  <p:sp>
                    <p:nvSpPr>
                      <p:cNvPr id="120" name="Oval 119">
                        <a:extLst>
                          <a:ext uri="{FF2B5EF4-FFF2-40B4-BE49-F238E27FC236}">
                            <a16:creationId xmlns:a16="http://schemas.microsoft.com/office/drawing/2014/main" id="{A0CB66F8-00FB-4043-B943-41D1147C64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46953" y="3951256"/>
                        <a:ext cx="393073" cy="393073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1" name="Oval 120">
                        <a:extLst>
                          <a:ext uri="{FF2B5EF4-FFF2-40B4-BE49-F238E27FC236}">
                            <a16:creationId xmlns:a16="http://schemas.microsoft.com/office/drawing/2014/main" id="{79FFA167-BB99-8346-9DCE-E24A7A335A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18364" y="4196782"/>
                        <a:ext cx="393073" cy="393073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2" name="Oval 121">
                        <a:extLst>
                          <a:ext uri="{FF2B5EF4-FFF2-40B4-BE49-F238E27FC236}">
                            <a16:creationId xmlns:a16="http://schemas.microsoft.com/office/drawing/2014/main" id="{21D936FA-A8D0-3841-826C-144DB90F2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33410" y="4178032"/>
                        <a:ext cx="393073" cy="393073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97B83BC2-979A-5C44-8505-0E4574D44F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836850" y="3936395"/>
                      <a:ext cx="226854" cy="24330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E3F57775-04DF-A148-93AE-32952BE1F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9690" y="3373097"/>
                      <a:ext cx="107823" cy="106910"/>
                    </a:xfrm>
                    <a:prstGeom prst="ellipse">
                      <a:avLst/>
                    </a:prstGeom>
                    <a:solidFill>
                      <a:srgbClr val="5F25A7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8BEAD29E-E5C4-0E41-89B2-6300C0B4B11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346881" y="1672640"/>
                    <a:ext cx="562934" cy="0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B4D9380-1D35-7645-BB80-13C8EE1747A7}"/>
                  </a:ext>
                </a:extLst>
              </p:cNvPr>
              <p:cNvSpPr txBox="1"/>
              <p:nvPr/>
            </p:nvSpPr>
            <p:spPr>
              <a:xfrm>
                <a:off x="15147021" y="4439255"/>
                <a:ext cx="404780" cy="575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/>
                  <a:t>e</a:t>
                </a:r>
                <a:r>
                  <a:rPr lang="en-US" sz="6600" baseline="30000" dirty="0"/>
                  <a:t>-</a:t>
                </a:r>
                <a:endParaRPr lang="en-US" sz="6600" dirty="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27F2B20-1559-9E4E-A4DC-93A87D25F142}"/>
                  </a:ext>
                </a:extLst>
              </p:cNvPr>
              <p:cNvGrpSpPr/>
              <p:nvPr/>
            </p:nvGrpSpPr>
            <p:grpSpPr>
              <a:xfrm>
                <a:off x="14327030" y="2423698"/>
                <a:ext cx="768928" cy="1102632"/>
                <a:chOff x="11643119" y="2474091"/>
                <a:chExt cx="768928" cy="11026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49322FFB-2246-9B48-80EC-E702FB9ACF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43119" y="2474091"/>
                      <a:ext cx="768928" cy="10845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Symbol" charset="2"/>
                                  </a:rPr>
                                </m:ctrlPr>
                              </m:accPr>
                              <m:e>
                                <m:r>
                                  <a:rPr lang="en-US" sz="6600" i="1">
                                    <a:latin typeface="Cambria Math" charset="0"/>
                                    <a:cs typeface="Symbol" charset="2"/>
                                  </a:rPr>
                                  <m:t>𝜈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6600" baseline="-25000" dirty="0"/>
                    </a:p>
                  </p:txBody>
                </p:sp>
              </mc:Choice>
              <mc:Fallback xmlns=""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49322FFB-2246-9B48-80EC-E702FB9ACF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43119" y="2474091"/>
                      <a:ext cx="768928" cy="108459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4918" r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CE044F6-9302-EF4B-BB1D-2C7A21F76BB9}"/>
                    </a:ext>
                  </a:extLst>
                </p:cNvPr>
                <p:cNvSpPr txBox="1"/>
                <p:nvPr/>
              </p:nvSpPr>
              <p:spPr>
                <a:xfrm>
                  <a:off x="11990790" y="2930392"/>
                  <a:ext cx="4138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/>
                    <a:t>e</a:t>
                  </a:r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E4F5FD8-0364-314C-A607-2B53E78DE402}"/>
                </a:ext>
              </a:extLst>
            </p:cNvPr>
            <p:cNvGrpSpPr>
              <a:grpSpLocks noChangeAspect="1"/>
            </p:cNvGrpSpPr>
            <p:nvPr/>
          </p:nvGrpSpPr>
          <p:grpSpPr>
            <a:xfrm rot="20424689">
              <a:off x="13248452" y="6020769"/>
              <a:ext cx="2052044" cy="4053879"/>
              <a:chOff x="34634199" y="13097422"/>
              <a:chExt cx="873379" cy="1725388"/>
            </a:xfrm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C8C93B7F-877B-8F42-BB95-30433AE24AF0}"/>
                  </a:ext>
                </a:extLst>
              </p:cNvPr>
              <p:cNvSpPr/>
              <p:nvPr/>
            </p:nvSpPr>
            <p:spPr>
              <a:xfrm rot="21082680">
                <a:off x="34738053" y="13097422"/>
                <a:ext cx="757071" cy="172538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D3FE6E32-C3A7-3547-AD09-A71F16A72A46}"/>
                  </a:ext>
                </a:extLst>
              </p:cNvPr>
              <p:cNvSpPr/>
              <p:nvPr/>
            </p:nvSpPr>
            <p:spPr>
              <a:xfrm>
                <a:off x="34634199" y="13843780"/>
                <a:ext cx="175132" cy="175132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F0F3FB24-3B54-3341-9F8E-B45312D14A9E}"/>
                  </a:ext>
                </a:extLst>
              </p:cNvPr>
              <p:cNvSpPr/>
              <p:nvPr/>
            </p:nvSpPr>
            <p:spPr>
              <a:xfrm>
                <a:off x="35332446" y="14574559"/>
                <a:ext cx="175132" cy="175132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135CF031-DEAE-D447-A8C1-2CA6C173E737}"/>
                </a:ext>
              </a:extLst>
            </p:cNvPr>
            <p:cNvSpPr txBox="1"/>
            <p:nvPr/>
          </p:nvSpPr>
          <p:spPr>
            <a:xfrm>
              <a:off x="11966480" y="8936993"/>
              <a:ext cx="50880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aseline="30000" dirty="0"/>
                <a:t>3</a:t>
              </a:r>
              <a:r>
                <a:rPr lang="en-US" sz="6600" dirty="0"/>
                <a:t>HeT</a:t>
              </a:r>
              <a:r>
                <a:rPr lang="en-US" sz="6600" baseline="30000" dirty="0"/>
                <a:t>+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9E9A2CA9-159B-2F49-BD0E-C0F53749B7A7}"/>
              </a:ext>
            </a:extLst>
          </p:cNvPr>
          <p:cNvSpPr/>
          <p:nvPr/>
        </p:nvSpPr>
        <p:spPr>
          <a:xfrm>
            <a:off x="26364891" y="10151612"/>
            <a:ext cx="3907109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sz="32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pl-PL" sz="3200" dirty="0" err="1">
                <a:solidFill>
                  <a:schemeClr val="bg1">
                    <a:lumMod val="50000"/>
                  </a:schemeClr>
                </a:solidFill>
              </a:rPr>
              <a:t>Saenz</a:t>
            </a:r>
            <a:r>
              <a:rPr lang="pl-PL" sz="3200" dirty="0">
                <a:solidFill>
                  <a:schemeClr val="bg1">
                    <a:lumMod val="50000"/>
                  </a:schemeClr>
                </a:solidFill>
              </a:rPr>
              <a:t>, S. </a:t>
            </a:r>
            <a:r>
              <a:rPr lang="pl-PL" sz="3200" dirty="0" err="1">
                <a:solidFill>
                  <a:schemeClr val="bg1">
                    <a:lumMod val="50000"/>
                  </a:schemeClr>
                </a:solidFill>
              </a:rPr>
              <a:t>Jonsell</a:t>
            </a:r>
            <a:r>
              <a:rPr lang="pl-PL" sz="3200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pl-PL" sz="3200" dirty="0">
                <a:solidFill>
                  <a:schemeClr val="bg1">
                    <a:lumMod val="50000"/>
                  </a:schemeClr>
                </a:solidFill>
              </a:rPr>
              <a:t>P. </a:t>
            </a:r>
            <a:r>
              <a:rPr lang="pl-PL" sz="3200" dirty="0" err="1">
                <a:solidFill>
                  <a:schemeClr val="bg1">
                    <a:lumMod val="50000"/>
                  </a:schemeClr>
                </a:solidFill>
              </a:rPr>
              <a:t>Froelich</a:t>
            </a:r>
            <a:r>
              <a:rPr lang="pl-PL" sz="3200" dirty="0">
                <a:solidFill>
                  <a:schemeClr val="bg1">
                    <a:lumMod val="50000"/>
                  </a:schemeClr>
                </a:solidFill>
              </a:rPr>
              <a:t>, PRL 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</a:rPr>
              <a:t>84</a:t>
            </a:r>
            <a:r>
              <a:rPr lang="pl-PL" sz="3200" dirty="0">
                <a:solidFill>
                  <a:schemeClr val="bg1">
                    <a:lumMod val="50000"/>
                  </a:schemeClr>
                </a:solidFill>
              </a:rPr>
              <a:t>, 242 (2000)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B6AF2-C65A-814A-9C43-E5BE084876E6}"/>
              </a:ext>
            </a:extLst>
          </p:cNvPr>
          <p:cNvSpPr/>
          <p:nvPr/>
        </p:nvSpPr>
        <p:spPr>
          <a:xfrm>
            <a:off x="27532644" y="20838199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A4D233-C762-C54E-A8B1-18C86A3C04EA}"/>
              </a:ext>
            </a:extLst>
          </p:cNvPr>
          <p:cNvSpPr/>
          <p:nvPr/>
        </p:nvSpPr>
        <p:spPr>
          <a:xfrm>
            <a:off x="14167086" y="38720199"/>
            <a:ext cx="16467586" cy="92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>
                <a:solidFill>
                  <a:srgbClr val="7030A0"/>
                </a:solidFill>
              </a:rPr>
              <a:t>References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34C532BD-0DBD-C84F-86F5-BB9B628042C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9"/>
          <a:stretch/>
        </p:blipFill>
        <p:spPr>
          <a:xfrm>
            <a:off x="6531153" y="40552676"/>
            <a:ext cx="7326584" cy="1811466"/>
          </a:xfrm>
          <a:prstGeom prst="rect">
            <a:avLst/>
          </a:prstGeom>
        </p:spPr>
      </p:pic>
      <p:pic>
        <p:nvPicPr>
          <p:cNvPr id="93" name="Picture 92" descr="UW.pdf">
            <a:extLst>
              <a:ext uri="{FF2B5EF4-FFF2-40B4-BE49-F238E27FC236}">
                <a16:creationId xmlns:a16="http://schemas.microsoft.com/office/drawing/2014/main" id="{BC92AAC3-D0FE-6C45-B428-4CCBDBFB37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4" y="1758684"/>
            <a:ext cx="4803012" cy="1318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AFE19-2D45-174B-BB2F-09F3AB7C57B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1501" b="9929"/>
          <a:stretch/>
        </p:blipFill>
        <p:spPr>
          <a:xfrm>
            <a:off x="472515" y="24049015"/>
            <a:ext cx="13283228" cy="7907316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FFB61E92-4789-914C-A554-C45C59CD180F}"/>
              </a:ext>
            </a:extLst>
          </p:cNvPr>
          <p:cNvGrpSpPr>
            <a:grpSpLocks noChangeAspect="1"/>
          </p:cNvGrpSpPr>
          <p:nvPr/>
        </p:nvGrpSpPr>
        <p:grpSpPr>
          <a:xfrm>
            <a:off x="6265260" y="26177359"/>
            <a:ext cx="1922499" cy="1788570"/>
            <a:chOff x="12444999" y="5997258"/>
            <a:chExt cx="4382707" cy="407739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1A33F4D-292D-3642-819F-4371FDBCC529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3632">
              <a:off x="12444999" y="5997258"/>
              <a:ext cx="4382707" cy="3291531"/>
              <a:chOff x="4218044" y="2242584"/>
              <a:chExt cx="2416236" cy="1946245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3E97F09-4A76-5348-8F94-6E8251BE36BF}"/>
                  </a:ext>
                </a:extLst>
              </p:cNvPr>
              <p:cNvGrpSpPr/>
              <p:nvPr/>
            </p:nvGrpSpPr>
            <p:grpSpPr>
              <a:xfrm rot="21038930">
                <a:off x="4929109" y="2960727"/>
                <a:ext cx="695952" cy="1228102"/>
                <a:chOff x="5420476" y="1718008"/>
                <a:chExt cx="695952" cy="1228102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FFC69DFE-9658-D848-B2BD-A174245B3010}"/>
                    </a:ext>
                  </a:extLst>
                </p:cNvPr>
                <p:cNvGrpSpPr/>
                <p:nvPr/>
              </p:nvGrpSpPr>
              <p:grpSpPr>
                <a:xfrm>
                  <a:off x="5420476" y="1718008"/>
                  <a:ext cx="521264" cy="1228102"/>
                  <a:chOff x="5420476" y="1718008"/>
                  <a:chExt cx="521264" cy="1228102"/>
                </a:xfrm>
              </p:grpSpPr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C68311C5-750E-CB4C-9F7A-B747CBB7DDAA}"/>
                      </a:ext>
                    </a:extLst>
                  </p:cNvPr>
                  <p:cNvCxnSpPr/>
                  <p:nvPr/>
                </p:nvCxnSpPr>
                <p:spPr>
                  <a:xfrm>
                    <a:off x="5576890" y="2307917"/>
                    <a:ext cx="0" cy="196537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1BEE31BC-B6D3-DD40-8A12-E910A89559D5}"/>
                      </a:ext>
                    </a:extLst>
                  </p:cNvPr>
                  <p:cNvCxnSpPr/>
                  <p:nvPr/>
                </p:nvCxnSpPr>
                <p:spPr>
                  <a:xfrm>
                    <a:off x="5895195" y="1718008"/>
                    <a:ext cx="0" cy="106775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DBD46094-6DFF-A343-AF93-2AB9C4A066BE}"/>
                      </a:ext>
                    </a:extLst>
                  </p:cNvPr>
                  <p:cNvGrpSpPr/>
                  <p:nvPr/>
                </p:nvGrpSpPr>
                <p:grpSpPr>
                  <a:xfrm>
                    <a:off x="5420476" y="2307918"/>
                    <a:ext cx="521264" cy="638192"/>
                    <a:chOff x="3313434" y="3687300"/>
                    <a:chExt cx="521264" cy="638192"/>
                  </a:xfrm>
                </p:grpSpPr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75C18103-47A8-9E44-B78E-683A4BDDF2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1625" y="3687300"/>
                      <a:ext cx="393073" cy="393073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7D400FA8-2284-EC42-9627-8D27F21713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3434" y="3932419"/>
                      <a:ext cx="393073" cy="39307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71" name="Donut 170">
                    <a:extLst>
                      <a:ext uri="{FF2B5EF4-FFF2-40B4-BE49-F238E27FC236}">
                        <a16:creationId xmlns:a16="http://schemas.microsoft.com/office/drawing/2014/main" id="{484F2E32-0BA7-D648-817C-C9060167E2C1}"/>
                      </a:ext>
                    </a:extLst>
                  </p:cNvPr>
                  <p:cNvSpPr/>
                  <p:nvPr/>
                </p:nvSpPr>
                <p:spPr>
                  <a:xfrm>
                    <a:off x="5578691" y="1891853"/>
                    <a:ext cx="326517" cy="103672"/>
                  </a:xfrm>
                  <a:prstGeom prst="donut">
                    <a:avLst>
                      <a:gd name="adj" fmla="val 4431"/>
                    </a:avLst>
                  </a:prstGeom>
                  <a:solidFill>
                    <a:schemeClr val="accent5"/>
                  </a:solidFill>
                  <a:ln>
                    <a:solidFill>
                      <a:srgbClr val="7F7F7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Donut 171">
                    <a:extLst>
                      <a:ext uri="{FF2B5EF4-FFF2-40B4-BE49-F238E27FC236}">
                        <a16:creationId xmlns:a16="http://schemas.microsoft.com/office/drawing/2014/main" id="{CCBC7F1C-2AE0-EE40-8332-7B0313B2F2A6}"/>
                      </a:ext>
                    </a:extLst>
                  </p:cNvPr>
                  <p:cNvSpPr/>
                  <p:nvPr/>
                </p:nvSpPr>
                <p:spPr>
                  <a:xfrm>
                    <a:off x="5578691" y="1954671"/>
                    <a:ext cx="326517" cy="103672"/>
                  </a:xfrm>
                  <a:prstGeom prst="donut">
                    <a:avLst>
                      <a:gd name="adj" fmla="val 4431"/>
                    </a:avLst>
                  </a:prstGeom>
                  <a:solidFill>
                    <a:schemeClr val="accent5"/>
                  </a:solidFill>
                  <a:ln>
                    <a:solidFill>
                      <a:srgbClr val="7F7F7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3" name="Donut 172">
                    <a:extLst>
                      <a:ext uri="{FF2B5EF4-FFF2-40B4-BE49-F238E27FC236}">
                        <a16:creationId xmlns:a16="http://schemas.microsoft.com/office/drawing/2014/main" id="{EEE53CEF-66D0-0242-9BAD-5E6F909CDB31}"/>
                      </a:ext>
                    </a:extLst>
                  </p:cNvPr>
                  <p:cNvSpPr/>
                  <p:nvPr/>
                </p:nvSpPr>
                <p:spPr>
                  <a:xfrm>
                    <a:off x="5578691" y="2017489"/>
                    <a:ext cx="326517" cy="103672"/>
                  </a:xfrm>
                  <a:prstGeom prst="donut">
                    <a:avLst>
                      <a:gd name="adj" fmla="val 4431"/>
                    </a:avLst>
                  </a:prstGeom>
                  <a:solidFill>
                    <a:schemeClr val="accent5"/>
                  </a:solidFill>
                  <a:ln>
                    <a:solidFill>
                      <a:srgbClr val="7F7F7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4" name="Donut 173">
                    <a:extLst>
                      <a:ext uri="{FF2B5EF4-FFF2-40B4-BE49-F238E27FC236}">
                        <a16:creationId xmlns:a16="http://schemas.microsoft.com/office/drawing/2014/main" id="{5FDA4F33-F47B-C04F-AB34-5265CB5C5B92}"/>
                      </a:ext>
                    </a:extLst>
                  </p:cNvPr>
                  <p:cNvSpPr/>
                  <p:nvPr/>
                </p:nvSpPr>
                <p:spPr>
                  <a:xfrm>
                    <a:off x="5578438" y="2080307"/>
                    <a:ext cx="326517" cy="103672"/>
                  </a:xfrm>
                  <a:prstGeom prst="donut">
                    <a:avLst>
                      <a:gd name="adj" fmla="val 4431"/>
                    </a:avLst>
                  </a:prstGeom>
                  <a:solidFill>
                    <a:schemeClr val="accent5"/>
                  </a:solidFill>
                  <a:ln>
                    <a:solidFill>
                      <a:srgbClr val="7F7F7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5" name="Donut 174">
                    <a:extLst>
                      <a:ext uri="{FF2B5EF4-FFF2-40B4-BE49-F238E27FC236}">
                        <a16:creationId xmlns:a16="http://schemas.microsoft.com/office/drawing/2014/main" id="{44D51FE0-CAAB-CB48-A266-2B84E4784771}"/>
                      </a:ext>
                    </a:extLst>
                  </p:cNvPr>
                  <p:cNvSpPr/>
                  <p:nvPr/>
                </p:nvSpPr>
                <p:spPr>
                  <a:xfrm>
                    <a:off x="5574459" y="2143125"/>
                    <a:ext cx="326517" cy="103672"/>
                  </a:xfrm>
                  <a:prstGeom prst="donut">
                    <a:avLst>
                      <a:gd name="adj" fmla="val 4431"/>
                    </a:avLst>
                  </a:prstGeom>
                  <a:solidFill>
                    <a:schemeClr val="accent5"/>
                  </a:solidFill>
                  <a:ln>
                    <a:solidFill>
                      <a:srgbClr val="7F7F7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6" name="Donut 175">
                    <a:extLst>
                      <a:ext uri="{FF2B5EF4-FFF2-40B4-BE49-F238E27FC236}">
                        <a16:creationId xmlns:a16="http://schemas.microsoft.com/office/drawing/2014/main" id="{C9FB9B7D-EEE6-294F-8647-A8535B3D952E}"/>
                      </a:ext>
                    </a:extLst>
                  </p:cNvPr>
                  <p:cNvSpPr/>
                  <p:nvPr/>
                </p:nvSpPr>
                <p:spPr>
                  <a:xfrm>
                    <a:off x="5578691" y="2205943"/>
                    <a:ext cx="326517" cy="103672"/>
                  </a:xfrm>
                  <a:prstGeom prst="donut">
                    <a:avLst>
                      <a:gd name="adj" fmla="val 4431"/>
                    </a:avLst>
                  </a:prstGeom>
                  <a:solidFill>
                    <a:schemeClr val="accent5"/>
                  </a:solidFill>
                  <a:ln>
                    <a:solidFill>
                      <a:srgbClr val="7F7F7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Donut 176">
                    <a:extLst>
                      <a:ext uri="{FF2B5EF4-FFF2-40B4-BE49-F238E27FC236}">
                        <a16:creationId xmlns:a16="http://schemas.microsoft.com/office/drawing/2014/main" id="{A7F5A619-EB3D-C849-9685-5179A5E87225}"/>
                      </a:ext>
                    </a:extLst>
                  </p:cNvPr>
                  <p:cNvSpPr/>
                  <p:nvPr/>
                </p:nvSpPr>
                <p:spPr>
                  <a:xfrm>
                    <a:off x="5578691" y="2268761"/>
                    <a:ext cx="326517" cy="103672"/>
                  </a:xfrm>
                  <a:prstGeom prst="donut">
                    <a:avLst>
                      <a:gd name="adj" fmla="val 4431"/>
                    </a:avLst>
                  </a:prstGeom>
                  <a:solidFill>
                    <a:schemeClr val="accent5"/>
                  </a:solidFill>
                  <a:ln>
                    <a:solidFill>
                      <a:srgbClr val="7F7F7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8" name="Donut 177">
                    <a:extLst>
                      <a:ext uri="{FF2B5EF4-FFF2-40B4-BE49-F238E27FC236}">
                        <a16:creationId xmlns:a16="http://schemas.microsoft.com/office/drawing/2014/main" id="{10A79C32-1764-C848-AF26-77522C1F7F5E}"/>
                      </a:ext>
                    </a:extLst>
                  </p:cNvPr>
                  <p:cNvSpPr/>
                  <p:nvPr/>
                </p:nvSpPr>
                <p:spPr>
                  <a:xfrm>
                    <a:off x="5574459" y="1829035"/>
                    <a:ext cx="326517" cy="103672"/>
                  </a:xfrm>
                  <a:prstGeom prst="donut">
                    <a:avLst>
                      <a:gd name="adj" fmla="val 4431"/>
                    </a:avLst>
                  </a:prstGeom>
                  <a:solidFill>
                    <a:schemeClr val="accent5"/>
                  </a:solidFill>
                  <a:ln>
                    <a:solidFill>
                      <a:srgbClr val="7F7F7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Donut 178">
                    <a:extLst>
                      <a:ext uri="{FF2B5EF4-FFF2-40B4-BE49-F238E27FC236}">
                        <a16:creationId xmlns:a16="http://schemas.microsoft.com/office/drawing/2014/main" id="{922F2A0B-BEA6-8D47-9CC2-F46838124363}"/>
                      </a:ext>
                    </a:extLst>
                  </p:cNvPr>
                  <p:cNvSpPr/>
                  <p:nvPr/>
                </p:nvSpPr>
                <p:spPr>
                  <a:xfrm>
                    <a:off x="5574459" y="1766217"/>
                    <a:ext cx="326517" cy="103672"/>
                  </a:xfrm>
                  <a:prstGeom prst="donut">
                    <a:avLst>
                      <a:gd name="adj" fmla="val 4431"/>
                    </a:avLst>
                  </a:prstGeom>
                  <a:solidFill>
                    <a:schemeClr val="accent5"/>
                  </a:solidFill>
                  <a:ln>
                    <a:solidFill>
                      <a:srgbClr val="7F7F7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BA8E38EC-EBC2-4343-AA2D-66FBF5A855C1}"/>
                    </a:ext>
                  </a:extLst>
                </p:cNvPr>
                <p:cNvSpPr/>
                <p:nvPr/>
              </p:nvSpPr>
              <p:spPr>
                <a:xfrm>
                  <a:off x="5723355" y="2537684"/>
                  <a:ext cx="393073" cy="39307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5351CD55-F976-114B-A536-4B7C652A159B}"/>
                  </a:ext>
                </a:extLst>
              </p:cNvPr>
              <p:cNvGrpSpPr/>
              <p:nvPr/>
            </p:nvGrpSpPr>
            <p:grpSpPr>
              <a:xfrm>
                <a:off x="4218044" y="2242584"/>
                <a:ext cx="2416236" cy="1166740"/>
                <a:chOff x="5346881" y="1067582"/>
                <a:chExt cx="2416236" cy="1166740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A3E954F5-AE5B-5546-9926-DE62C698CF25}"/>
                    </a:ext>
                  </a:extLst>
                </p:cNvPr>
                <p:cNvGrpSpPr/>
                <p:nvPr/>
              </p:nvGrpSpPr>
              <p:grpSpPr>
                <a:xfrm>
                  <a:off x="5909815" y="1067582"/>
                  <a:ext cx="1853302" cy="1166740"/>
                  <a:chOff x="4580734" y="3093301"/>
                  <a:chExt cx="1853302" cy="1166740"/>
                </a:xfrm>
              </p:grpSpPr>
              <p:cxnSp>
                <p:nvCxnSpPr>
                  <p:cNvPr id="151" name="Straight Arrow Connector 150">
                    <a:extLst>
                      <a:ext uri="{FF2B5EF4-FFF2-40B4-BE49-F238E27FC236}">
                        <a16:creationId xmlns:a16="http://schemas.microsoft.com/office/drawing/2014/main" id="{B6F823E5-8680-D24A-B788-C01DE5A47477}"/>
                      </a:ext>
                    </a:extLst>
                  </p:cNvPr>
                  <p:cNvCxnSpPr/>
                  <p:nvPr/>
                </p:nvCxnSpPr>
                <p:spPr>
                  <a:xfrm>
                    <a:off x="5303942" y="3795286"/>
                    <a:ext cx="1096102" cy="46475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id="{D488E342-AD3C-2840-ADF6-FE0B87507693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086368" flipV="1">
                    <a:off x="5351871" y="3093301"/>
                    <a:ext cx="1082165" cy="67370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prstDash val="dash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070C8F8B-3304-2A4A-B677-B889169BCF27}"/>
                      </a:ext>
                    </a:extLst>
                  </p:cNvPr>
                  <p:cNvGrpSpPr/>
                  <p:nvPr/>
                </p:nvGrpSpPr>
                <p:grpSpPr>
                  <a:xfrm>
                    <a:off x="4580734" y="3272603"/>
                    <a:ext cx="708119" cy="638599"/>
                    <a:chOff x="3318364" y="3951256"/>
                    <a:chExt cx="708119" cy="638599"/>
                  </a:xfrm>
                </p:grpSpPr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61CD6972-1B93-DF41-B407-13DE4FEE82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6953" y="3951256"/>
                      <a:ext cx="393073" cy="393073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8549BD10-E545-984C-8E7F-18CAEFEF2A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8364" y="4196782"/>
                      <a:ext cx="393073" cy="39307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714650CD-4D2D-844E-A0A5-C77019DF4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3410" y="4178032"/>
                      <a:ext cx="393073" cy="39307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F52E4586-F2E1-C440-8102-5A234C18E9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36850" y="3936395"/>
                    <a:ext cx="226854" cy="243302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DA04DDB0-3E46-5047-BC75-0E154239074B}"/>
                      </a:ext>
                    </a:extLst>
                  </p:cNvPr>
                  <p:cNvSpPr/>
                  <p:nvPr/>
                </p:nvSpPr>
                <p:spPr>
                  <a:xfrm>
                    <a:off x="5909690" y="3373097"/>
                    <a:ext cx="107823" cy="106910"/>
                  </a:xfrm>
                  <a:prstGeom prst="ellipse">
                    <a:avLst/>
                  </a:prstGeom>
                  <a:solidFill>
                    <a:srgbClr val="5F25A7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7AA3EAA3-AF91-0D40-8BA8-FFA4ACA4F366}"/>
                    </a:ext>
                  </a:extLst>
                </p:cNvPr>
                <p:cNvCxnSpPr/>
                <p:nvPr/>
              </p:nvCxnSpPr>
              <p:spPr>
                <a:xfrm flipH="1">
                  <a:off x="5346881" y="1672640"/>
                  <a:ext cx="562934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5F6E377-8971-C449-9B3E-B2D6CAE49103}"/>
                </a:ext>
              </a:extLst>
            </p:cNvPr>
            <p:cNvGrpSpPr>
              <a:grpSpLocks noChangeAspect="1"/>
            </p:cNvGrpSpPr>
            <p:nvPr/>
          </p:nvGrpSpPr>
          <p:grpSpPr>
            <a:xfrm rot="20424689">
              <a:off x="13248452" y="6020769"/>
              <a:ext cx="2052044" cy="4053879"/>
              <a:chOff x="34634199" y="13097422"/>
              <a:chExt cx="873379" cy="1725388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3F8E960-C0BE-DD4D-9ECF-9B12B43B280A}"/>
                  </a:ext>
                </a:extLst>
              </p:cNvPr>
              <p:cNvSpPr/>
              <p:nvPr/>
            </p:nvSpPr>
            <p:spPr>
              <a:xfrm rot="21082680">
                <a:off x="34738053" y="13097422"/>
                <a:ext cx="757071" cy="172538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2C658C6-AA57-2E42-915E-4B2760B510DE}"/>
                  </a:ext>
                </a:extLst>
              </p:cNvPr>
              <p:cNvSpPr/>
              <p:nvPr/>
            </p:nvSpPr>
            <p:spPr>
              <a:xfrm>
                <a:off x="34634199" y="13843780"/>
                <a:ext cx="175132" cy="175132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E6BE87E-0ED8-B34A-BCF4-E97ACDE1EDD2}"/>
                  </a:ext>
                </a:extLst>
              </p:cNvPr>
              <p:cNvSpPr/>
              <p:nvPr/>
            </p:nvSpPr>
            <p:spPr>
              <a:xfrm>
                <a:off x="35332446" y="14574559"/>
                <a:ext cx="175132" cy="175132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82" name="Picture 181">
            <a:extLst>
              <a:ext uri="{FF2B5EF4-FFF2-40B4-BE49-F238E27FC236}">
                <a16:creationId xmlns:a16="http://schemas.microsoft.com/office/drawing/2014/main" id="{1851FAB1-8A9D-1843-85B0-C0CBD2F7F9C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346"/>
          <a:stretch/>
        </p:blipFill>
        <p:spPr>
          <a:xfrm>
            <a:off x="371361" y="18108"/>
            <a:ext cx="4803012" cy="15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2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{063D07F9-49F2-C943-92C5-6B3505ABDB3B}tf16401369</Template>
  <TotalTime>3478</TotalTime>
  <Words>320</Words>
  <Application>Microsoft Macintosh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Calibri</vt:lpstr>
      <vt:lpstr>Calibri Light</vt:lpstr>
      <vt:lpstr>Cambria Math</vt:lpstr>
      <vt:lpstr>Symbol</vt:lpstr>
      <vt:lpstr>Times New Roman</vt:lpstr>
      <vt:lpstr>Office Theme</vt:lpstr>
      <vt:lpstr>                 Tritium Recoil-Ion Mass Spectrometer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Radioactive Contamination in Individual APDs</dc:title>
  <dc:creator>Lin, Ying-Ting</dc:creator>
  <cp:lastModifiedBy>Microsoft Office User</cp:lastModifiedBy>
  <cp:revision>411</cp:revision>
  <cp:lastPrinted>2018-05-26T17:53:10Z</cp:lastPrinted>
  <dcterms:created xsi:type="dcterms:W3CDTF">2013-09-25T05:54:14Z</dcterms:created>
  <dcterms:modified xsi:type="dcterms:W3CDTF">2018-05-26T20:56:49Z</dcterms:modified>
</cp:coreProperties>
</file>