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69" r:id="rId2"/>
    <p:sldId id="533" r:id="rId3"/>
    <p:sldId id="534" r:id="rId4"/>
  </p:sldIdLst>
  <p:sldSz cx="9144000" cy="6858000" type="screen4x3"/>
  <p:notesSz cx="6797675" cy="9928225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913231F-5C0D-6C48-991F-0814E758C71D}">
          <p14:sldIdLst>
            <p14:sldId id="469"/>
            <p14:sldId id="533"/>
            <p14:sldId id="5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B77"/>
    <a:srgbClr val="484B57"/>
    <a:srgbClr val="4B4B58"/>
    <a:srgbClr val="D0CCC8"/>
    <a:srgbClr val="DCD6D1"/>
    <a:srgbClr val="646874"/>
    <a:srgbClr val="2D1601"/>
    <a:srgbClr val="717267"/>
    <a:srgbClr val="996633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4" autoAdjust="0"/>
    <p:restoredTop sz="93096" autoAdjust="0"/>
  </p:normalViewPr>
  <p:slideViewPr>
    <p:cSldViewPr snapToGrid="0" snapToObjects="1">
      <p:cViewPr>
        <p:scale>
          <a:sx n="75" d="100"/>
          <a:sy n="75" d="100"/>
        </p:scale>
        <p:origin x="629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ED013-6C45-2048-9533-874BD3EB882B}" type="datetimeFigureOut">
              <a:rPr lang="fr-FR" smtClean="0"/>
              <a:t>27/05/2018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2255D-3E22-9F4D-86C7-6109B405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15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BB384-555D-E745-8B2E-782018C8B8E5}" type="datetimeFigureOut">
              <a:rPr lang="fr-FR" smtClean="0"/>
              <a:t>27/05/2018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58BEB-34B8-CC40-BBA8-762ACFCE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41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58BEB-34B8-CC40-BBA8-762ACFCEEE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98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58BEB-34B8-CC40-BBA8-762ACFCEEE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41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58BEB-34B8-CC40-BBA8-762ACFCEEE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27-May-2018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NV-EMuS-Neutrino18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0092C032-9A84-454D-A7B4-C9367E883E3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7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27-May-2018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NV-EMuS-Neutrino18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C032-9A84-454D-A7B4-C9367E883E3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6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27-May-2018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NV-EMuS-Neutrino18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092C032-9A84-454D-A7B4-C9367E883E3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9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69" y="1976813"/>
            <a:ext cx="7617348" cy="185012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accent6"/>
                </a:solidFill>
              </a:rPr>
              <a:t>The Neutrino Beam of Experimental Muon Source at China Spallation Neutron Source</a:t>
            </a:r>
            <a:r>
              <a:rPr lang="en-US" sz="2800" dirty="0" smtClean="0">
                <a:solidFill>
                  <a:schemeClr val="accent6"/>
                </a:solidFill>
              </a:rPr>
              <a:t/>
            </a:r>
            <a:br>
              <a:rPr lang="en-US" sz="2800" dirty="0" smtClean="0">
                <a:solidFill>
                  <a:schemeClr val="accent6"/>
                </a:solidFill>
              </a:rPr>
            </a:b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5968" y="3404528"/>
            <a:ext cx="5572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Nikos Vassilopoulos</a:t>
            </a:r>
            <a:r>
              <a:rPr lang="en-US" sz="2800" dirty="0" smtClean="0"/>
              <a:t>, IHEP, CAS</a:t>
            </a:r>
            <a:endParaRPr lang="en-US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4648" y="3044158"/>
            <a:ext cx="8229600" cy="1666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7617" y="2068539"/>
            <a:ext cx="8229600" cy="1666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 smtClean="0">
              <a:solidFill>
                <a:schemeClr val="accent6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27" y="695517"/>
            <a:ext cx="2735374" cy="617062"/>
          </a:xfrm>
          <a:prstGeom prst="rect">
            <a:avLst/>
          </a:prstGeom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992" y="582899"/>
            <a:ext cx="2710721" cy="611354"/>
          </a:xfrm>
          <a:prstGeom prst="rect">
            <a:avLst/>
          </a:prstGeom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37" y="4276016"/>
            <a:ext cx="3026411" cy="165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068" y="1395241"/>
            <a:ext cx="1470567" cy="499560"/>
          </a:xfrm>
          <a:prstGeom prst="rect">
            <a:avLst/>
          </a:prstGeom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6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869" y="232396"/>
            <a:ext cx="8229600" cy="72892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Description</a:t>
            </a:r>
            <a:r>
              <a:rPr lang="en-US" sz="2400" dirty="0" smtClean="0">
                <a:solidFill>
                  <a:schemeClr val="accent6"/>
                </a:solidFill>
              </a:rPr>
              <a:t> and motivation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866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27-May-2018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8660"/>
            <a:ext cx="2895600" cy="365125"/>
          </a:xfrm>
        </p:spPr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NV-EMuS-Neutrino18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98660"/>
            <a:ext cx="2133600" cy="365125"/>
          </a:xfrm>
        </p:spPr>
        <p:txBody>
          <a:bodyPr/>
          <a:lstStyle/>
          <a:p>
            <a:fld id="{0092C032-9A84-454D-A7B4-C9367E883E3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869" y="1145083"/>
            <a:ext cx="88339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experimental muon source project EMuS is foreseen at China Spallation Neutron Source and is being optimized for both muon and neutrino experiments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It </a:t>
            </a:r>
            <a:r>
              <a:rPr lang="en-GB" sz="1400" dirty="0"/>
              <a:t>is primarily intended for muon science as </a:t>
            </a:r>
            <a:r>
              <a:rPr lang="el-GR" sz="1400" dirty="0"/>
              <a:t>μ</a:t>
            </a:r>
            <a:r>
              <a:rPr lang="en-US" sz="1400" dirty="0"/>
              <a:t>SR techniques in matter physics and </a:t>
            </a:r>
            <a:r>
              <a:rPr lang="en-US" sz="1400" dirty="0" smtClean="0"/>
              <a:t>chemistry while its neutrino beam is an option for cross section measurements if valuable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Staged and cost-conscious design approach</a:t>
            </a:r>
            <a:endParaRPr lang="en-US" sz="1400" dirty="0"/>
          </a:p>
          <a:p>
            <a:r>
              <a:rPr lang="en-US" sz="1400" dirty="0" smtClean="0">
                <a:solidFill>
                  <a:prstClr val="black"/>
                </a:solidFill>
              </a:rPr>
              <a:t>Motivations 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lack </a:t>
            </a:r>
            <a:r>
              <a:rPr lang="en-US" sz="1400" dirty="0">
                <a:solidFill>
                  <a:prstClr val="black"/>
                </a:solidFill>
              </a:rPr>
              <a:t>of recent cross </a:t>
            </a:r>
            <a:r>
              <a:rPr lang="en-US" sz="1400" dirty="0" smtClean="0">
                <a:solidFill>
                  <a:prstClr val="black"/>
                </a:solidFill>
              </a:rPr>
              <a:t>section measurements at </a:t>
            </a:r>
            <a:r>
              <a:rPr lang="en-US" sz="1400" dirty="0">
                <a:solidFill>
                  <a:prstClr val="black"/>
                </a:solidFill>
              </a:rPr>
              <a:t>lower </a:t>
            </a:r>
            <a:r>
              <a:rPr lang="en-US" sz="1400" dirty="0" smtClean="0">
                <a:solidFill>
                  <a:prstClr val="black"/>
                </a:solidFill>
              </a:rPr>
              <a:t>energies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R&amp;D platform for MOMENT, a future muon-decay medium-baseline neutrino beam facility in China</a:t>
            </a:r>
            <a:r>
              <a:rPr lang="en-US" sz="1400" dirty="0" smtClean="0"/>
              <a:t> 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EMuS as high </a:t>
            </a:r>
            <a:r>
              <a:rPr lang="en-GB" sz="1400" dirty="0"/>
              <a:t>power targetry and accelerator R&amp;D </a:t>
            </a:r>
            <a:r>
              <a:rPr lang="en-GB" sz="1400" dirty="0" smtClean="0"/>
              <a:t>platform</a:t>
            </a:r>
            <a:endParaRPr lang="en-US" sz="1400" dirty="0"/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53" y="3917088"/>
            <a:ext cx="4204051" cy="229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193800" dist="50800" dir="5400000" algn="ctr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0" y="3476711"/>
            <a:ext cx="190236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EMuS </a:t>
            </a:r>
            <a:r>
              <a:rPr lang="en-US" sz="1400" u="sng" dirty="0" smtClean="0"/>
              <a:t>full scheme</a:t>
            </a:r>
            <a:r>
              <a:rPr lang="en-US" sz="1400" u="sng" dirty="0" smtClean="0"/>
              <a:t>:</a:t>
            </a:r>
            <a:endParaRPr lang="en-US" sz="1400" u="sng" dirty="0" smtClean="0"/>
          </a:p>
        </p:txBody>
      </p:sp>
      <p:sp>
        <p:nvSpPr>
          <p:cNvPr id="7" name="Rectangle 6"/>
          <p:cNvSpPr/>
          <p:nvPr/>
        </p:nvSpPr>
        <p:spPr>
          <a:xfrm>
            <a:off x="640080" y="3942399"/>
            <a:ext cx="2092960" cy="1462721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8819" y="3730547"/>
            <a:ext cx="19720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Baseline experimental scheme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56584" y="3364618"/>
            <a:ext cx="275972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Schematics of the 5 T adiabatic capture SC solenoid:</a:t>
            </a:r>
            <a:endParaRPr lang="en-US" sz="1400" u="sng" dirty="0" smtClean="0"/>
          </a:p>
        </p:txBody>
      </p:sp>
      <p:pic>
        <p:nvPicPr>
          <p:cNvPr id="42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3355" y="3942399"/>
            <a:ext cx="3259690" cy="2259014"/>
          </a:xfrm>
          <a:prstGeom prst="rect">
            <a:avLst/>
          </a:prstGeom>
        </p:spPr>
      </p:pic>
      <p:sp>
        <p:nvSpPr>
          <p:cNvPr id="53" name="Isosceles Triangle 52"/>
          <p:cNvSpPr/>
          <p:nvPr/>
        </p:nvSpPr>
        <p:spPr>
          <a:xfrm rot="6300000">
            <a:off x="5840249" y="4929248"/>
            <a:ext cx="127753" cy="374969"/>
          </a:xfrm>
          <a:prstGeom prst="triangle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dobe Caslon Pro" panose="0205050205050A020403"/>
            </a:endParaRPr>
          </a:p>
        </p:txBody>
      </p:sp>
      <p:cxnSp>
        <p:nvCxnSpPr>
          <p:cNvPr id="54" name="直接箭头连接符 8"/>
          <p:cNvCxnSpPr>
            <a:stCxn id="70" idx="2"/>
          </p:cNvCxnSpPr>
          <p:nvPr/>
        </p:nvCxnSpPr>
        <p:spPr>
          <a:xfrm flipH="1">
            <a:off x="6923054" y="3904976"/>
            <a:ext cx="432263" cy="523563"/>
          </a:xfrm>
          <a:prstGeom prst="straightConnector1">
            <a:avLst/>
          </a:prstGeom>
          <a:ln w="12700">
            <a:solidFill>
              <a:srgbClr val="666B77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64500" y="6303935"/>
            <a:ext cx="7713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717267"/>
                </a:solidFill>
              </a:rPr>
              <a:t>W shields</a:t>
            </a:r>
            <a:endParaRPr lang="en-US" sz="1000" dirty="0">
              <a:solidFill>
                <a:srgbClr val="717267"/>
              </a:solidFill>
            </a:endParaRPr>
          </a:p>
        </p:txBody>
      </p:sp>
      <p:cxnSp>
        <p:nvCxnSpPr>
          <p:cNvPr id="56" name="直接箭头连接符 8"/>
          <p:cNvCxnSpPr>
            <a:stCxn id="57" idx="0"/>
          </p:cNvCxnSpPr>
          <p:nvPr/>
        </p:nvCxnSpPr>
        <p:spPr>
          <a:xfrm flipH="1" flipV="1">
            <a:off x="6943712" y="5708114"/>
            <a:ext cx="809680" cy="648902"/>
          </a:xfrm>
          <a:prstGeom prst="straightConnector1">
            <a:avLst/>
          </a:prstGeom>
          <a:ln w="12700">
            <a:solidFill>
              <a:srgbClr val="2D160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426219" y="6357016"/>
            <a:ext cx="6543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2D1601"/>
                </a:solidFill>
              </a:rPr>
              <a:t>SC coils</a:t>
            </a:r>
            <a:endParaRPr lang="en-US" sz="1000" dirty="0">
              <a:solidFill>
                <a:srgbClr val="2D1601"/>
              </a:solidFill>
            </a:endParaRPr>
          </a:p>
        </p:txBody>
      </p:sp>
      <p:cxnSp>
        <p:nvCxnSpPr>
          <p:cNvPr id="58" name="直接箭头连接符 8"/>
          <p:cNvCxnSpPr/>
          <p:nvPr/>
        </p:nvCxnSpPr>
        <p:spPr>
          <a:xfrm flipH="1" flipV="1">
            <a:off x="5885229" y="5100606"/>
            <a:ext cx="433051" cy="1227159"/>
          </a:xfrm>
          <a:prstGeom prst="straightConnector1">
            <a:avLst/>
          </a:prstGeom>
          <a:ln w="12700">
            <a:solidFill>
              <a:srgbClr val="996633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935181" y="6357015"/>
            <a:ext cx="878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996633"/>
                </a:solidFill>
              </a:rPr>
              <a:t>Gr target</a:t>
            </a:r>
            <a:endParaRPr lang="en-US" sz="1000" dirty="0">
              <a:solidFill>
                <a:srgbClr val="996633"/>
              </a:solidFill>
            </a:endParaRPr>
          </a:p>
        </p:txBody>
      </p:sp>
      <p:cxnSp>
        <p:nvCxnSpPr>
          <p:cNvPr id="65" name="直接箭头连接符 8"/>
          <p:cNvCxnSpPr/>
          <p:nvPr/>
        </p:nvCxnSpPr>
        <p:spPr>
          <a:xfrm flipH="1" flipV="1">
            <a:off x="6364675" y="5387745"/>
            <a:ext cx="649227" cy="880097"/>
          </a:xfrm>
          <a:prstGeom prst="straightConnector1">
            <a:avLst/>
          </a:prstGeom>
          <a:ln w="12700">
            <a:solidFill>
              <a:srgbClr val="717267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907918" y="3658755"/>
            <a:ext cx="8947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666B77"/>
                </a:solidFill>
              </a:rPr>
              <a:t>Coil support</a:t>
            </a:r>
            <a:endParaRPr lang="en-US" sz="1000" dirty="0">
              <a:solidFill>
                <a:srgbClr val="666B77"/>
              </a:solidFill>
            </a:endParaRPr>
          </a:p>
        </p:txBody>
      </p:sp>
      <p:cxnSp>
        <p:nvCxnSpPr>
          <p:cNvPr id="71" name="直接箭头连接符 8"/>
          <p:cNvCxnSpPr>
            <a:stCxn id="72" idx="2"/>
          </p:cNvCxnSpPr>
          <p:nvPr/>
        </p:nvCxnSpPr>
        <p:spPr>
          <a:xfrm flipH="1">
            <a:off x="7355318" y="4028086"/>
            <a:ext cx="1051427" cy="238426"/>
          </a:xfrm>
          <a:prstGeom prst="straightConnector1">
            <a:avLst/>
          </a:prstGeom>
          <a:ln w="12700">
            <a:solidFill>
              <a:srgbClr val="4B4B58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857672" y="3781865"/>
            <a:ext cx="10981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B4B58"/>
                </a:solidFill>
              </a:rPr>
              <a:t>Thermal shield</a:t>
            </a:r>
            <a:endParaRPr lang="en-US" sz="1000" dirty="0">
              <a:solidFill>
                <a:srgbClr val="4B4B58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582596" y="3470545"/>
            <a:ext cx="12007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D0CCC8"/>
                </a:solidFill>
              </a:rPr>
              <a:t>Vacuum Cryostat</a:t>
            </a:r>
            <a:endParaRPr lang="en-US" sz="1000" dirty="0">
              <a:solidFill>
                <a:srgbClr val="D0CCC8"/>
              </a:solidFill>
            </a:endParaRPr>
          </a:p>
        </p:txBody>
      </p:sp>
      <p:cxnSp>
        <p:nvCxnSpPr>
          <p:cNvPr id="81" name="直接箭头连接符 8"/>
          <p:cNvCxnSpPr>
            <a:stCxn id="79" idx="2"/>
          </p:cNvCxnSpPr>
          <p:nvPr/>
        </p:nvCxnSpPr>
        <p:spPr>
          <a:xfrm flipH="1">
            <a:off x="7212950" y="3716766"/>
            <a:ext cx="970008" cy="452821"/>
          </a:xfrm>
          <a:prstGeom prst="straightConnector1">
            <a:avLst/>
          </a:prstGeom>
          <a:ln w="12700">
            <a:solidFill>
              <a:srgbClr val="D0CCC8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4750388" y="4802313"/>
            <a:ext cx="902788" cy="26959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20012" y="5104235"/>
            <a:ext cx="8968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~52% 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6118680" y="5173393"/>
            <a:ext cx="2304074" cy="57882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683646" y="4548397"/>
            <a:ext cx="6719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p 100%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548967" y="4498712"/>
            <a:ext cx="5806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1</a:t>
            </a:r>
            <a:r>
              <a:rPr lang="en-US" sz="1000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dirty="0" smtClean="0">
                <a:solidFill>
                  <a:srgbClr val="FF0000"/>
                </a:solidFill>
              </a:rPr>
              <a:t>-coil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3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868" y="1"/>
            <a:ext cx="8229600" cy="55193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Results for the neutrino beam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00379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27-May-2018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00379"/>
            <a:ext cx="2895600" cy="365125"/>
          </a:xfrm>
        </p:spPr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NV-EMuS-Neutrino18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00379"/>
            <a:ext cx="2133600" cy="365125"/>
          </a:xfrm>
        </p:spPr>
        <p:txBody>
          <a:bodyPr/>
          <a:lstStyle/>
          <a:p>
            <a:fld id="{0092C032-9A84-454D-A7B4-C9367E883E3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61000" y="435811"/>
            <a:ext cx="7234675" cy="913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>
                <a:latin typeface="+mn-lt"/>
              </a:rPr>
              <a:t>Simulation parameters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Neutrino beam from pions at 3 m downstream of decay tunnel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100 % </a:t>
            </a:r>
            <a:r>
              <a:rPr lang="el-GR" sz="1200" dirty="0" smtClean="0">
                <a:latin typeface="+mn-lt"/>
              </a:rPr>
              <a:t>π</a:t>
            </a:r>
            <a:r>
              <a:rPr lang="el-GR" sz="1200" baseline="30000" dirty="0" smtClean="0">
                <a:latin typeface="+mn-lt"/>
              </a:rPr>
              <a:t>+</a:t>
            </a:r>
            <a:r>
              <a:rPr lang="en-US" sz="1200" dirty="0" smtClean="0">
                <a:latin typeface="+mn-lt"/>
              </a:rPr>
              <a:t>/</a:t>
            </a:r>
            <a:r>
              <a:rPr lang="el-GR" sz="1200" dirty="0" smtClean="0">
                <a:latin typeface="+mn-lt"/>
              </a:rPr>
              <a:t>π</a:t>
            </a:r>
            <a:r>
              <a:rPr lang="en-US" sz="1200" baseline="30000" dirty="0" smtClean="0">
                <a:latin typeface="+mn-lt"/>
              </a:rPr>
              <a:t>- </a:t>
            </a:r>
            <a:r>
              <a:rPr lang="en-US" sz="1200" dirty="0" smtClean="0">
                <a:latin typeface="+mn-lt"/>
              </a:rPr>
              <a:t>separation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Decay tunnel: L = 25 m, aperture = 30 cm</a:t>
            </a:r>
            <a:endParaRPr lang="en-US" sz="1200" dirty="0">
              <a:latin typeface="+mn-lt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850" y="1382084"/>
            <a:ext cx="3006818" cy="2637627"/>
          </a:xfrm>
          <a:prstGeom prst="rect">
            <a:avLst/>
          </a:prstGeom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32" name="TextBox 31"/>
          <p:cNvSpPr txBox="1"/>
          <p:nvPr/>
        </p:nvSpPr>
        <p:spPr>
          <a:xfrm>
            <a:off x="2279703" y="2073058"/>
            <a:ext cx="3337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rgbClr val="FF0000"/>
                </a:solidFill>
              </a:rPr>
              <a:t>ν</a:t>
            </a:r>
            <a:r>
              <a:rPr lang="el-GR" sz="1000" baseline="-25000" dirty="0" smtClean="0">
                <a:solidFill>
                  <a:srgbClr val="FF0000"/>
                </a:solidFill>
              </a:rPr>
              <a:t>μ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09707" y="2569564"/>
            <a:ext cx="3337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rgbClr val="1E1EA5"/>
                </a:solidFill>
              </a:rPr>
              <a:t>ν</a:t>
            </a:r>
            <a:r>
              <a:rPr lang="en-US" sz="1000" baseline="-25000" dirty="0">
                <a:solidFill>
                  <a:srgbClr val="1E1EA5"/>
                </a:solidFill>
              </a:rPr>
              <a:t>e</a:t>
            </a:r>
            <a:endParaRPr lang="en-US" sz="1000" dirty="0">
              <a:solidFill>
                <a:srgbClr val="1E1EA5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77819" y="2017993"/>
            <a:ext cx="2375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00" dirty="0" smtClean="0">
                <a:solidFill>
                  <a:srgbClr val="FF0000"/>
                </a:solidFill>
              </a:rPr>
              <a:t>-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5385" y="1517867"/>
            <a:ext cx="1662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Flux </a:t>
            </a:r>
            <a:r>
              <a:rPr lang="el-GR" sz="1000" dirty="0" smtClean="0"/>
              <a:t>ν</a:t>
            </a:r>
            <a:r>
              <a:rPr lang="el-GR" sz="1000" baseline="-25000" dirty="0" smtClean="0"/>
              <a:t>μ</a:t>
            </a:r>
            <a:r>
              <a:rPr lang="en-US" sz="1000" baseline="-25000" dirty="0" smtClean="0"/>
              <a:t> </a:t>
            </a:r>
            <a:r>
              <a:rPr lang="en-US" sz="1000" dirty="0" smtClean="0"/>
              <a:t> </a:t>
            </a:r>
            <a:r>
              <a:rPr lang="en-US" sz="1000" dirty="0" smtClean="0"/>
              <a:t>, </a:t>
            </a:r>
            <a:r>
              <a:rPr lang="el-GR" sz="1000" dirty="0"/>
              <a:t>&lt;</a:t>
            </a:r>
            <a:r>
              <a:rPr lang="en-US" sz="1000" dirty="0"/>
              <a:t>E</a:t>
            </a:r>
            <a:r>
              <a:rPr lang="el-GR" sz="1000" baseline="-25000" dirty="0"/>
              <a:t>ν</a:t>
            </a:r>
            <a:r>
              <a:rPr lang="el-GR" sz="1000" dirty="0"/>
              <a:t>&gt; ~ </a:t>
            </a:r>
            <a:r>
              <a:rPr lang="en-US" sz="1000" dirty="0"/>
              <a:t>2</a:t>
            </a:r>
            <a:r>
              <a:rPr lang="en-US" sz="1000" dirty="0" smtClean="0"/>
              <a:t>00</a:t>
            </a:r>
            <a:r>
              <a:rPr lang="el-GR" sz="1000" dirty="0" smtClean="0"/>
              <a:t> </a:t>
            </a:r>
            <a:r>
              <a:rPr lang="en-US" sz="1000" dirty="0"/>
              <a:t>MeV</a:t>
            </a:r>
            <a:r>
              <a:rPr lang="el-GR" sz="1000" dirty="0"/>
              <a:t> </a:t>
            </a:r>
            <a:endParaRPr lang="en-US" sz="1000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543544"/>
              </p:ext>
            </p:extLst>
          </p:nvPr>
        </p:nvGraphicFramePr>
        <p:xfrm>
          <a:off x="2058244" y="4114735"/>
          <a:ext cx="5144075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815"/>
                <a:gridCol w="1028815"/>
                <a:gridCol w="1028815"/>
                <a:gridCol w="1028815"/>
                <a:gridCol w="1028815"/>
              </a:tblGrid>
              <a:tr h="15878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1-8% </a:t>
                      </a:r>
                    </a:p>
                    <a:p>
                      <a:pPr algn="ctr"/>
                      <a:r>
                        <a:rPr lang="en-US" sz="1000" dirty="0" smtClean="0"/>
                        <a:t>stat. error,</a:t>
                      </a:r>
                    </a:p>
                    <a:p>
                      <a:pPr algn="ctr"/>
                      <a:r>
                        <a:rPr lang="en-US" sz="1000" dirty="0" smtClean="0"/>
                        <a:t>FLUKA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dirty="0" smtClean="0"/>
                        <a:t>Ν</a:t>
                      </a:r>
                      <a:r>
                        <a:rPr lang="en-US" sz="1000" baseline="-25000" dirty="0" smtClean="0"/>
                        <a:t> </a:t>
                      </a:r>
                      <a:r>
                        <a:rPr lang="el-GR" sz="1000" baseline="-25000" dirty="0" smtClean="0"/>
                        <a:t>ν</a:t>
                      </a:r>
                      <a:r>
                        <a:rPr lang="en-US" sz="1000" baseline="0" dirty="0" smtClean="0"/>
                        <a:t> (x10</a:t>
                      </a:r>
                      <a:r>
                        <a:rPr lang="en-US" sz="1000" baseline="30000" dirty="0" smtClean="0"/>
                        <a:t>16</a:t>
                      </a:r>
                      <a:r>
                        <a:rPr lang="en-US" sz="1000" baseline="0" dirty="0" smtClean="0"/>
                        <a:t>) </a:t>
                      </a:r>
                      <a:r>
                        <a:rPr lang="en-US" sz="1000" baseline="0" dirty="0" smtClean="0"/>
                        <a:t>/ </a:t>
                      </a:r>
                      <a:r>
                        <a:rPr lang="en-US" sz="1000" baseline="0" dirty="0" smtClean="0"/>
                        <a:t>m</a:t>
                      </a:r>
                      <a:r>
                        <a:rPr lang="en-US" sz="1000" baseline="30000" dirty="0" smtClean="0"/>
                        <a:t>2 </a:t>
                      </a:r>
                      <a:r>
                        <a:rPr lang="en-US" sz="1000" baseline="0" dirty="0" smtClean="0"/>
                        <a:t> / 200 days </a:t>
                      </a:r>
                      <a:endParaRPr lang="en-US" sz="1000" dirty="0" smtClean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CC / ton / </a:t>
                      </a:r>
                      <a:r>
                        <a:rPr lang="en-US" sz="1000" baseline="0" dirty="0" smtClean="0"/>
                        <a:t>200 days </a:t>
                      </a:r>
                      <a:endParaRPr lang="en-US" sz="1000" dirty="0" smtClean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7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&gt;</a:t>
                      </a:r>
                      <a:r>
                        <a:rPr lang="en-US" sz="1000" baseline="0" dirty="0" smtClean="0"/>
                        <a:t> 53 MeV</a:t>
                      </a:r>
                      <a:endParaRPr lang="en-US" sz="1000" dirty="0" smtClean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%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%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15878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dirty="0" smtClean="0"/>
                        <a:t>ν</a:t>
                      </a:r>
                      <a:r>
                        <a:rPr lang="el-GR" sz="1000" baseline="-25000" dirty="0" smtClean="0"/>
                        <a:t>μ</a:t>
                      </a:r>
                      <a:endParaRPr lang="en-US" sz="1000" dirty="0" smtClean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3.78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94.5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959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96.5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15878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dirty="0" smtClean="0"/>
                        <a:t>ν</a:t>
                      </a:r>
                      <a:r>
                        <a:rPr lang="el-GR" sz="1000" baseline="-25000" dirty="0" smtClean="0"/>
                        <a:t>μ</a:t>
                      </a:r>
                      <a:endParaRPr lang="en-US" sz="1000" dirty="0" smtClean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0.13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3.2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15878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dirty="0" smtClean="0"/>
                        <a:t>ν</a:t>
                      </a:r>
                      <a:r>
                        <a:rPr lang="en-US" sz="1000" baseline="-25000" dirty="0" smtClean="0"/>
                        <a:t>e</a:t>
                      </a:r>
                      <a:endParaRPr lang="en-US" sz="1000" dirty="0" smtClean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0.09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2.3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15878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dirty="0" smtClean="0"/>
                        <a:t>ν</a:t>
                      </a:r>
                      <a:r>
                        <a:rPr lang="en-US" sz="1000" baseline="-25000" dirty="0" smtClean="0"/>
                        <a:t>e</a:t>
                      </a:r>
                      <a:endParaRPr lang="en-US" sz="1000" dirty="0" smtClean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0.004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282" y="1382375"/>
            <a:ext cx="2945670" cy="2622224"/>
          </a:xfrm>
          <a:prstGeom prst="rect">
            <a:avLst/>
          </a:prstGeom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40" name="TextBox 39"/>
          <p:cNvSpPr txBox="1"/>
          <p:nvPr/>
        </p:nvSpPr>
        <p:spPr>
          <a:xfrm>
            <a:off x="5893437" y="2064395"/>
            <a:ext cx="3337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chemeClr val="tx2"/>
                </a:solidFill>
              </a:rPr>
              <a:t>ν</a:t>
            </a:r>
            <a:r>
              <a:rPr lang="en-US" sz="1000" baseline="-25000" dirty="0">
                <a:solidFill>
                  <a:schemeClr val="tx2"/>
                </a:solidFill>
              </a:rPr>
              <a:t>e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12241" y="2323343"/>
            <a:ext cx="2375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00" dirty="0" smtClean="0">
                <a:solidFill>
                  <a:srgbClr val="FF0000"/>
                </a:solidFill>
              </a:rPr>
              <a:t>-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13409" y="1527922"/>
            <a:ext cx="174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CC </a:t>
            </a:r>
            <a:r>
              <a:rPr lang="el-GR" sz="1000" dirty="0" smtClean="0"/>
              <a:t>ν</a:t>
            </a:r>
            <a:r>
              <a:rPr lang="el-GR" sz="1000" baseline="-25000" dirty="0" smtClean="0"/>
              <a:t>μ</a:t>
            </a:r>
            <a:r>
              <a:rPr lang="en-US" sz="1000" dirty="0" smtClean="0"/>
              <a:t> </a:t>
            </a:r>
            <a:r>
              <a:rPr lang="en-US" sz="1000" dirty="0" smtClean="0"/>
              <a:t>, </a:t>
            </a:r>
            <a:r>
              <a:rPr lang="en-US" sz="1000" dirty="0" smtClean="0"/>
              <a:t>&lt;E</a:t>
            </a:r>
            <a:r>
              <a:rPr lang="el-GR" sz="1000" baseline="-25000" dirty="0" smtClean="0"/>
              <a:t>ν</a:t>
            </a:r>
            <a:r>
              <a:rPr lang="en-US" sz="1000" dirty="0" smtClean="0"/>
              <a:t>&gt; </a:t>
            </a:r>
            <a:r>
              <a:rPr lang="en-US" sz="1000" dirty="0" smtClean="0"/>
              <a:t>~ 300 MeV</a:t>
            </a:r>
            <a:endParaRPr lang="en-US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8573" y="2385272"/>
            <a:ext cx="3337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rgbClr val="FF0000"/>
                </a:solidFill>
              </a:rPr>
              <a:t>ν</a:t>
            </a:r>
            <a:r>
              <a:rPr lang="el-GR" sz="1000" baseline="-25000" dirty="0" smtClean="0">
                <a:solidFill>
                  <a:srgbClr val="FF0000"/>
                </a:solidFill>
              </a:rPr>
              <a:t>μ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7744" y="4836537"/>
            <a:ext cx="2375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-</a:t>
            </a:r>
            <a:endParaRPr lang="en-US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2427744" y="5322864"/>
            <a:ext cx="2375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-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1155219" y="5743912"/>
            <a:ext cx="66404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/>
              <a:t>CC </a:t>
            </a:r>
            <a:r>
              <a:rPr lang="el-GR" sz="1200" dirty="0"/>
              <a:t>ν</a:t>
            </a:r>
            <a:r>
              <a:rPr lang="el-GR" sz="1200" baseline="-25000" dirty="0"/>
              <a:t>μ</a:t>
            </a:r>
            <a:r>
              <a:rPr lang="el-GR" sz="1200" dirty="0"/>
              <a:t> </a:t>
            </a:r>
            <a:r>
              <a:rPr lang="en-US" sz="1200" dirty="0"/>
              <a:t> at </a:t>
            </a:r>
            <a:r>
              <a:rPr lang="el-GR" sz="1200" dirty="0"/>
              <a:t>&lt;</a:t>
            </a:r>
            <a:r>
              <a:rPr lang="en-US" sz="1200" dirty="0"/>
              <a:t>E</a:t>
            </a:r>
            <a:r>
              <a:rPr lang="el-GR" sz="1200" baseline="-25000" dirty="0"/>
              <a:t>ν</a:t>
            </a:r>
            <a:r>
              <a:rPr lang="el-GR" sz="1200" dirty="0"/>
              <a:t>&gt; =</a:t>
            </a:r>
            <a:r>
              <a:rPr lang="en-US" sz="1200" dirty="0"/>
              <a:t> 300 MeV at EMuS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~ 1000 CC events / ton / year at CSNS – I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x 50 with capture system</a:t>
            </a:r>
            <a:r>
              <a:rPr lang="el-GR" sz="1200" dirty="0"/>
              <a:t> </a:t>
            </a:r>
            <a:r>
              <a:rPr lang="en-US" sz="1200" dirty="0"/>
              <a:t>and decay channel upgrades at CSNS-I</a:t>
            </a:r>
            <a:r>
              <a:rPr lang="el-GR" sz="1200" dirty="0" smtClean="0"/>
              <a:t>Ι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Preliminary study for the muon beam shows severe reduction </a:t>
            </a:r>
            <a:r>
              <a:rPr lang="en-US" sz="1200" smtClean="0"/>
              <a:t>in neutrino flux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 rot="20932920">
            <a:off x="5524377" y="5421778"/>
            <a:ext cx="2977418" cy="46166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en-US" sz="1200" dirty="0" smtClean="0"/>
              <a:t>Detector performance analysis needed in order to investigate its value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95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theme/theme1.xml><?xml version="1.0" encoding="utf-8"?>
<a:theme xmlns:a="http://schemas.openxmlformats.org/drawingml/2006/main" name="1_GothicSimpl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39328</TotalTime>
  <Words>333</Words>
  <Application>Microsoft Office PowerPoint</Application>
  <PresentationFormat>On-screen Show (4:3)</PresentationFormat>
  <Paragraphs>80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Adobe Caslon Pro</vt:lpstr>
      <vt:lpstr>Arial</vt:lpstr>
      <vt:lpstr>Calibri</vt:lpstr>
      <vt:lpstr>Comic Sans MS</vt:lpstr>
      <vt:lpstr>1_GothicSimple</vt:lpstr>
      <vt:lpstr>The Neutrino Beam of Experimental Muon Source at China Spallation Neutron Source </vt:lpstr>
      <vt:lpstr>Description and motivation</vt:lpstr>
      <vt:lpstr>Results for the neutrino beam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production at target</dc:title>
  <dc:subject/>
  <dc:creator>Nikos Vassilopoulos</dc:creator>
  <cp:keywords/>
  <dc:description/>
  <cp:lastModifiedBy>nikos</cp:lastModifiedBy>
  <cp:revision>3044</cp:revision>
  <cp:lastPrinted>2016-06-08T08:24:44Z</cp:lastPrinted>
  <dcterms:created xsi:type="dcterms:W3CDTF">2015-04-15T07:29:12Z</dcterms:created>
  <dcterms:modified xsi:type="dcterms:W3CDTF">2018-05-27T16:16:56Z</dcterms:modified>
  <cp:category/>
</cp:coreProperties>
</file>