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8" r:id="rId2"/>
  </p:sldMasterIdLst>
  <p:notesMasterIdLst>
    <p:notesMasterId r:id="rId19"/>
  </p:notesMasterIdLst>
  <p:sldIdLst>
    <p:sldId id="270" r:id="rId3"/>
    <p:sldId id="507" r:id="rId4"/>
    <p:sldId id="509" r:id="rId5"/>
    <p:sldId id="515" r:id="rId6"/>
    <p:sldId id="498" r:id="rId7"/>
    <p:sldId id="499" r:id="rId8"/>
    <p:sldId id="492" r:id="rId9"/>
    <p:sldId id="510" r:id="rId10"/>
    <p:sldId id="494" r:id="rId11"/>
    <p:sldId id="506" r:id="rId12"/>
    <p:sldId id="514" r:id="rId13"/>
    <p:sldId id="508" r:id="rId14"/>
    <p:sldId id="512" r:id="rId15"/>
    <p:sldId id="516" r:id="rId16"/>
    <p:sldId id="517" r:id="rId17"/>
    <p:sldId id="513" r:id="rId18"/>
  </p:sldIdLst>
  <p:sldSz cx="9144000" cy="5143500" type="screen16x9"/>
  <p:notesSz cx="6797675" cy="9926638"/>
  <p:defaultTextStyle>
    <a:defPPr>
      <a:defRPr lang="de-DE"/>
    </a:defPPr>
    <a:lvl1pPr marL="0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296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muralid" initials="p" lastIdx="8" clrIdx="0">
    <p:extLst>
      <p:ext uri="{19B8F6BF-5375-455C-9EA6-DF929625EA0E}">
        <p15:presenceInfo xmlns:p15="http://schemas.microsoft.com/office/powerpoint/2012/main" userId="pmural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9C9C"/>
    <a:srgbClr val="005B82"/>
    <a:srgbClr val="515151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8" autoAdjust="0"/>
    <p:restoredTop sz="93786" autoAdjust="0"/>
  </p:normalViewPr>
  <p:slideViewPr>
    <p:cSldViewPr>
      <p:cViewPr varScale="1">
        <p:scale>
          <a:sx n="114" d="100"/>
          <a:sy n="114" d="100"/>
        </p:scale>
        <p:origin x="427" y="77"/>
      </p:cViewPr>
      <p:guideLst>
        <p:guide orient="horz" pos="107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4042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8BD61-3547-424D-8836-725BF677DED4}" type="datetimeFigureOut">
              <a:rPr lang="de-DE" smtClean="0"/>
              <a:t>19.09.2017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97C32-0F4A-40F6-B67C-728988A86F3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01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296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3682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0418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406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489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28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7301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465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4702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676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6530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7792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14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2052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9756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0039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0172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00209" y="1723690"/>
            <a:ext cx="8943792" cy="3429000"/>
          </a:xfrm>
          <a:prstGeom prst="rect">
            <a:avLst/>
          </a:prstGeom>
          <a:solidFill>
            <a:srgbClr val="005B8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0" tIns="40815" rIns="81630" bIns="40815"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28038" y="2031690"/>
            <a:ext cx="7258907" cy="594066"/>
          </a:xfrm>
          <a:prstGeom prst="rect">
            <a:avLst/>
          </a:prstGeom>
        </p:spPr>
        <p:txBody>
          <a:bodyPr lIns="81630" tIns="40815" rIns="81630" bIns="40815"/>
          <a:lstStyle>
            <a:lvl1pPr algn="l">
              <a:defRPr lang="de-DE" sz="38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 pitchFamily="34" charset="0"/>
            </a:pPr>
            <a:r>
              <a:rPr lang="de-DE" dirty="0" smtClean="0"/>
              <a:t>Platzhalter Titel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27584" y="2625756"/>
            <a:ext cx="7272808" cy="432048"/>
          </a:xfrm>
          <a:prstGeom prst="rect">
            <a:avLst/>
          </a:prstGeom>
        </p:spPr>
        <p:txBody>
          <a:bodyPr lIns="81630" tIns="40815" rIns="81630" bIns="40815"/>
          <a:lstStyle>
            <a:lvl1pPr marL="306111" indent="-306111">
              <a:buNone/>
              <a:defRPr lang="de-DE"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/>
            <a:r>
              <a:rPr lang="de-DE" dirty="0" smtClean="0"/>
              <a:t>Platzhalter Untertitel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817795" y="3651870"/>
            <a:ext cx="6490509" cy="432048"/>
          </a:xfrm>
          <a:prstGeom prst="rect">
            <a:avLst/>
          </a:prstGeom>
        </p:spPr>
        <p:txBody>
          <a:bodyPr lIns="81630" tIns="40815" rIns="81630" bIns="40815"/>
          <a:lstStyle>
            <a:lvl1pPr marL="255092" indent="-255092">
              <a:buFont typeface="Arial" panose="020B0604020202020204" pitchFamily="34" charset="0"/>
              <a:buNone/>
              <a:defRPr lang="de-DE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/>
            <a:r>
              <a:rPr lang="de-DE" dirty="0" smtClean="0"/>
              <a:t>Platzhalter Autor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4800"/>
            <a:ext cx="2171538" cy="15732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6444208" y="64373"/>
            <a:ext cx="1224136" cy="995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7" t="16385" r="12245" b="28316"/>
          <a:stretch/>
        </p:blipFill>
        <p:spPr>
          <a:xfrm>
            <a:off x="6739848" y="205848"/>
            <a:ext cx="2170800" cy="69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724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267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4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538" y="204788"/>
            <a:ext cx="5111262" cy="438983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4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2949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166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166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166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95204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9192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3120" y="457200"/>
            <a:ext cx="1943100" cy="40576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63820" y="457200"/>
            <a:ext cx="5688623" cy="40576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855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CBBCD6-BD37-4A11-94DA-B37B59C1A523}" type="datetime1">
              <a:rPr lang="de-DE" smtClean="0"/>
              <a:t>19.09.2017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VULCAN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728682" y="867356"/>
            <a:ext cx="7488000" cy="432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de-DE" sz="2500" b="1" baseline="0">
                <a:solidFill>
                  <a:srgbClr val="005B8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>
              <a:spcBef>
                <a:spcPct val="20000"/>
              </a:spcBef>
              <a:buClr>
                <a:srgbClr val="005B82"/>
              </a:buClr>
              <a:buSzPct val="80000"/>
              <a:buFontTx/>
            </a:pPr>
            <a:r>
              <a:rPr lang="de-DE" dirty="0" smtClean="0"/>
              <a:t>Platzhalter Titel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742130" y="1437625"/>
            <a:ext cx="7488832" cy="3156999"/>
          </a:xfrm>
          <a:prstGeom prst="rect">
            <a:avLst/>
          </a:prstGeom>
        </p:spPr>
        <p:txBody>
          <a:bodyPr lIns="0" tIns="0" rIns="81630" bIns="40815"/>
          <a:lstStyle>
            <a:lvl1pPr marL="0" indent="0">
              <a:spcAft>
                <a:spcPts val="446"/>
              </a:spcAft>
              <a:buNone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6111" indent="-306111" algn="l" defTabSz="816296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lang="de-DE" sz="1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20370" indent="-204074">
              <a:buClr>
                <a:srgbClr val="005B82"/>
              </a:buClr>
              <a:buSzPct val="80000"/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28517" indent="-204074">
              <a:buClr>
                <a:srgbClr val="005B82"/>
              </a:buClr>
              <a:buSzPct val="80000"/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6665" indent="-204074">
              <a:buClr>
                <a:srgbClr val="005B82"/>
              </a:buClr>
              <a:buSzPct val="80000"/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101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C398-B1A3-43A4-8B4C-9FB10EB9FFA6}" type="datetime1">
              <a:rPr lang="de-DE" smtClean="0"/>
              <a:t>19.09.2017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VULCAN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493100"/>
            <a:ext cx="8172480" cy="4320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  <a:lvl2pPr marL="408148" indent="0">
              <a:buClr>
                <a:srgbClr val="005B82"/>
              </a:buClr>
              <a:buSzPct val="80000"/>
              <a:buFont typeface="Wingdings" pitchFamily="2" charset="2"/>
              <a:buNone/>
              <a:defRPr sz="2000">
                <a:latin typeface="Arial" pitchFamily="34" charset="0"/>
                <a:cs typeface="Arial" pitchFamily="34" charset="0"/>
              </a:defRPr>
            </a:lvl2pPr>
            <a:lvl3pPr marL="1020370" indent="-204074">
              <a:buClr>
                <a:srgbClr val="005B82"/>
              </a:buClr>
              <a:buSzPct val="80000"/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3pPr>
            <a:lvl4pPr marL="1428517" indent="-204074">
              <a:buClr>
                <a:srgbClr val="005B82"/>
              </a:buClr>
              <a:buSzPct val="80000"/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4pPr>
            <a:lvl5pPr marL="1836665" indent="-204074">
              <a:buClr>
                <a:srgbClr val="005B82"/>
              </a:buClr>
              <a:buSzPct val="80000"/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Objekten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8"/>
          </p:nvPr>
        </p:nvSpPr>
        <p:spPr>
          <a:xfrm>
            <a:off x="723941" y="4056266"/>
            <a:ext cx="2551915" cy="405695"/>
          </a:xfrm>
          <a:prstGeom prst="rect">
            <a:avLst/>
          </a:prstGeom>
        </p:spPr>
        <p:txBody>
          <a:bodyPr lIns="32137" tIns="0" rIns="0" bIns="0"/>
          <a:lstStyle>
            <a:lvl1pPr marL="0" indent="0">
              <a:buFontTx/>
              <a:buNone/>
              <a:defRPr sz="10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728682" y="867356"/>
            <a:ext cx="7488000" cy="432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de-DE" sz="2500" b="1" baseline="0">
                <a:solidFill>
                  <a:srgbClr val="005B8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>
              <a:spcBef>
                <a:spcPct val="20000"/>
              </a:spcBef>
              <a:buClr>
                <a:srgbClr val="005B82"/>
              </a:buClr>
              <a:buSzPct val="80000"/>
              <a:buFontTx/>
            </a:pPr>
            <a:r>
              <a:rPr lang="de-DE" dirty="0" smtClean="0"/>
              <a:t>Platzhalter Titel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21"/>
          </p:nvPr>
        </p:nvSpPr>
        <p:spPr>
          <a:xfrm>
            <a:off x="755650" y="2139554"/>
            <a:ext cx="2520000" cy="1728340"/>
          </a:xfrm>
          <a:prstGeom prst="rect">
            <a:avLst/>
          </a:prstGeom>
        </p:spPr>
        <p:txBody>
          <a:bodyPr lIns="81630" tIns="40815" rIns="81630" bIns="40815"/>
          <a:lstStyle/>
          <a:p>
            <a:endParaRPr lang="de-DE"/>
          </a:p>
        </p:txBody>
      </p:sp>
      <p:sp>
        <p:nvSpPr>
          <p:cNvPr id="20" name="Inhaltsplatzhalter 13"/>
          <p:cNvSpPr>
            <a:spLocks noGrp="1"/>
          </p:cNvSpPr>
          <p:nvPr>
            <p:ph idx="22"/>
          </p:nvPr>
        </p:nvSpPr>
        <p:spPr>
          <a:xfrm>
            <a:off x="3512029" y="4056414"/>
            <a:ext cx="2119941" cy="405695"/>
          </a:xfrm>
          <a:prstGeom prst="rect">
            <a:avLst/>
          </a:prstGeom>
        </p:spPr>
        <p:txBody>
          <a:bodyPr lIns="32137" tIns="0" rIns="0" bIns="0"/>
          <a:lstStyle>
            <a:lvl1pPr marL="0" indent="0">
              <a:buFontTx/>
              <a:buNone/>
              <a:defRPr sz="10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23"/>
          </p:nvPr>
        </p:nvSpPr>
        <p:spPr>
          <a:xfrm>
            <a:off x="3543738" y="2139702"/>
            <a:ext cx="2520000" cy="1728340"/>
          </a:xfrm>
          <a:prstGeom prst="rect">
            <a:avLst/>
          </a:prstGeom>
        </p:spPr>
        <p:txBody>
          <a:bodyPr lIns="81630" tIns="40815" rIns="81630" bIns="40815"/>
          <a:lstStyle/>
          <a:p>
            <a:endParaRPr lang="de-DE" dirty="0"/>
          </a:p>
        </p:txBody>
      </p:sp>
      <p:sp>
        <p:nvSpPr>
          <p:cNvPr id="13" name="Inhaltsplatzhalter 13"/>
          <p:cNvSpPr>
            <a:spLocks noGrp="1"/>
          </p:cNvSpPr>
          <p:nvPr>
            <p:ph idx="24"/>
          </p:nvPr>
        </p:nvSpPr>
        <p:spPr>
          <a:xfrm>
            <a:off x="6340771" y="4056414"/>
            <a:ext cx="2551709" cy="405695"/>
          </a:xfrm>
          <a:prstGeom prst="rect">
            <a:avLst/>
          </a:prstGeom>
        </p:spPr>
        <p:txBody>
          <a:bodyPr lIns="32137" tIns="0" rIns="0" bIns="0"/>
          <a:lstStyle>
            <a:lvl1pPr marL="0" indent="0">
              <a:buFontTx/>
              <a:buNone/>
              <a:defRPr sz="10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25"/>
          </p:nvPr>
        </p:nvSpPr>
        <p:spPr>
          <a:xfrm>
            <a:off x="6372480" y="2139702"/>
            <a:ext cx="2520000" cy="1728340"/>
          </a:xfrm>
          <a:prstGeom prst="rect">
            <a:avLst/>
          </a:prstGeom>
        </p:spPr>
        <p:txBody>
          <a:bodyPr lIns="81630" tIns="40815" rIns="81630" bIns="40815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859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BC03-26CB-4214-8BBC-034CE38E98A7}" type="datetime1">
              <a:rPr lang="de-DE" smtClean="0"/>
              <a:t>19.09.2017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VULCAN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493100"/>
            <a:ext cx="8172480" cy="4320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  <a:lvl2pPr marL="408148" indent="0">
              <a:buClr>
                <a:srgbClr val="005B82"/>
              </a:buClr>
              <a:buSzPct val="80000"/>
              <a:buFont typeface="Wingdings" pitchFamily="2" charset="2"/>
              <a:buNone/>
              <a:defRPr sz="2000">
                <a:latin typeface="Arial" pitchFamily="34" charset="0"/>
                <a:cs typeface="Arial" pitchFamily="34" charset="0"/>
              </a:defRPr>
            </a:lvl2pPr>
            <a:lvl3pPr marL="1020370" indent="-204074">
              <a:buClr>
                <a:srgbClr val="005B82"/>
              </a:buClr>
              <a:buSzPct val="80000"/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3pPr>
            <a:lvl4pPr marL="1428517" indent="-204074">
              <a:buClr>
                <a:srgbClr val="005B82"/>
              </a:buClr>
              <a:buSzPct val="80000"/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4pPr>
            <a:lvl5pPr marL="1836665" indent="-204074">
              <a:buClr>
                <a:srgbClr val="005B82"/>
              </a:buClr>
              <a:buSzPct val="80000"/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Objekten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8"/>
          </p:nvPr>
        </p:nvSpPr>
        <p:spPr>
          <a:xfrm>
            <a:off x="723941" y="4056266"/>
            <a:ext cx="3632036" cy="405695"/>
          </a:xfrm>
          <a:prstGeom prst="rect">
            <a:avLst/>
          </a:prstGeom>
        </p:spPr>
        <p:txBody>
          <a:bodyPr lIns="32137" tIns="0" rIns="0" bIns="0"/>
          <a:lstStyle>
            <a:lvl1pPr marL="0" indent="0">
              <a:buFontTx/>
              <a:buNone/>
              <a:defRPr sz="10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728682" y="867356"/>
            <a:ext cx="7488000" cy="432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de-DE" sz="2500" b="1" baseline="0">
                <a:solidFill>
                  <a:srgbClr val="005B8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>
              <a:spcBef>
                <a:spcPct val="20000"/>
              </a:spcBef>
              <a:buClr>
                <a:srgbClr val="005B82"/>
              </a:buClr>
              <a:buSzPct val="80000"/>
              <a:buFontTx/>
            </a:pPr>
            <a:r>
              <a:rPr lang="de-DE" dirty="0" smtClean="0"/>
              <a:t>Platzhalter Titel</a:t>
            </a:r>
            <a:endParaRPr lang="de-DE" dirty="0"/>
          </a:p>
        </p:txBody>
      </p:sp>
      <p:sp>
        <p:nvSpPr>
          <p:cNvPr id="20" name="Inhaltsplatzhalter 13"/>
          <p:cNvSpPr>
            <a:spLocks noGrp="1"/>
          </p:cNvSpPr>
          <p:nvPr>
            <p:ph idx="22"/>
          </p:nvPr>
        </p:nvSpPr>
        <p:spPr>
          <a:xfrm>
            <a:off x="4756315" y="4056414"/>
            <a:ext cx="3632036" cy="405695"/>
          </a:xfrm>
          <a:prstGeom prst="rect">
            <a:avLst/>
          </a:prstGeom>
        </p:spPr>
        <p:txBody>
          <a:bodyPr lIns="32137" tIns="0" rIns="0" bIns="0"/>
          <a:lstStyle>
            <a:lvl1pPr marL="0" indent="0">
              <a:buFontTx/>
              <a:buNone/>
              <a:defRPr sz="10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24"/>
          </p:nvPr>
        </p:nvSpPr>
        <p:spPr>
          <a:xfrm>
            <a:off x="755651" y="2139703"/>
            <a:ext cx="3600326" cy="1728025"/>
          </a:xfrm>
          <a:prstGeom prst="rect">
            <a:avLst/>
          </a:prstGeom>
        </p:spPr>
        <p:txBody>
          <a:bodyPr lIns="81630" tIns="40815" rIns="81630" bIns="40815"/>
          <a:lstStyle>
            <a:lvl1pPr marL="0" indent="0">
              <a:buNone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8148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16296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24443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32591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Inhaltsplatzhalter 6"/>
          <p:cNvSpPr>
            <a:spLocks noGrp="1"/>
          </p:cNvSpPr>
          <p:nvPr>
            <p:ph sz="quarter" idx="25"/>
          </p:nvPr>
        </p:nvSpPr>
        <p:spPr>
          <a:xfrm>
            <a:off x="4788024" y="2139703"/>
            <a:ext cx="3600326" cy="1728025"/>
          </a:xfrm>
          <a:prstGeom prst="rect">
            <a:avLst/>
          </a:prstGeom>
        </p:spPr>
        <p:txBody>
          <a:bodyPr lIns="81630" tIns="40815" rIns="81630" bIns="40815"/>
          <a:lstStyle>
            <a:lvl1pPr marL="0" indent="0">
              <a:buNone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8148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16296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24443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32591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071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465" y="1714500"/>
            <a:ext cx="9144001" cy="3429000"/>
          </a:xfrm>
          <a:prstGeom prst="rect">
            <a:avLst/>
          </a:prstGeom>
          <a:solidFill>
            <a:srgbClr val="005B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z="1800" smtClean="0">
              <a:solidFill>
                <a:srgbClr val="005B82"/>
              </a:solidFill>
              <a:ea typeface="ＭＳ Ｐゴシック" pitchFamily="34" charset="-12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" y="1714500"/>
            <a:ext cx="126023" cy="17145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z="1800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" y="3429000"/>
            <a:ext cx="126023" cy="17145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z="18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5766" y="0"/>
            <a:ext cx="126023" cy="1714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z="18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14301" y="1714500"/>
            <a:ext cx="126023" cy="17145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z="1800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4301" y="3429000"/>
            <a:ext cx="126023" cy="17145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z="18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 rot="16200000">
            <a:off x="-779814" y="687114"/>
            <a:ext cx="185856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675" smtClean="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sp>
        <p:nvSpPr>
          <p:cNvPr id="10957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63820" y="1872854"/>
            <a:ext cx="7175988" cy="826294"/>
          </a:xfrm>
        </p:spPr>
        <p:txBody>
          <a:bodyPr/>
          <a:lstStyle>
            <a:lvl1pPr>
              <a:defRPr sz="2925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663820" y="2903935"/>
            <a:ext cx="5909896" cy="628650"/>
          </a:xfrm>
        </p:spPr>
        <p:txBody>
          <a:bodyPr/>
          <a:lstStyle>
            <a:lvl1pPr marL="0" indent="0">
              <a:defRPr sz="15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10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520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35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435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777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63819" y="1221562"/>
            <a:ext cx="3815862" cy="3293288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0358" y="1221562"/>
            <a:ext cx="3815862" cy="3293288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8323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3435"/>
            <a:ext cx="8229600" cy="594083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066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66" cy="296346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270" y="1151335"/>
            <a:ext cx="4041531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270" y="1631156"/>
            <a:ext cx="4041531" cy="2963466"/>
          </a:xfrm>
        </p:spPr>
        <p:txBody>
          <a:bodyPr/>
          <a:lstStyle>
            <a:lvl1pPr>
              <a:defRPr sz="1500"/>
            </a:lvl1pPr>
            <a:lvl2pPr>
              <a:defRPr lang="de-DE" sz="1350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de-DE" sz="1200" i="1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de-DE" sz="105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de-DE" sz="900" dirty="0">
                <a:solidFill>
                  <a:schemeClr val="tx1"/>
                </a:solidFill>
                <a:latin typeface="+mn-lt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089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1714213"/>
            <a:ext cx="107743" cy="1714214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107744" y="1714213"/>
            <a:ext cx="107743" cy="1714214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0" y="0"/>
            <a:ext cx="107743" cy="1714214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>
          <a:xfrm>
            <a:off x="107744" y="0"/>
            <a:ext cx="107743" cy="1714214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>
          <a:xfrm>
            <a:off x="107744" y="3428427"/>
            <a:ext cx="107743" cy="1714214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>
          <a:xfrm rot="16200000">
            <a:off x="-806022" y="4229112"/>
            <a:ext cx="1719552" cy="10750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de-DE" sz="600" dirty="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Member of </a:t>
            </a:r>
            <a:r>
              <a:rPr lang="de-DE" sz="600" dirty="0" err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600" dirty="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 Helmholtz</a:t>
            </a:r>
            <a:r>
              <a:rPr lang="de-DE" sz="600" baseline="0" dirty="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600" dirty="0" err="1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Association</a:t>
            </a:r>
            <a:endParaRPr lang="de-DE" sz="600" dirty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01" y="4767263"/>
            <a:ext cx="2133600" cy="273844"/>
          </a:xfrm>
          <a:prstGeom prst="rect">
            <a:avLst/>
          </a:prstGeom>
        </p:spPr>
        <p:txBody>
          <a:bodyPr vert="horz" lIns="0" tIns="40815" rIns="81630" bIns="408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022820F-E81F-4233-A1C5-0DABDFACDFCD}" type="datetime1">
              <a:rPr lang="de-DE" smtClean="0"/>
              <a:t>19.09.2017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VULCAN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0" y="3429000"/>
            <a:ext cx="126000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0" tIns="40815" rIns="81630" bIns="40815"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600" y="212400"/>
            <a:ext cx="715564" cy="5184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2" t="16307" r="12397" b="28212"/>
          <a:stretch/>
        </p:blipFill>
        <p:spPr>
          <a:xfrm>
            <a:off x="7440554" y="265113"/>
            <a:ext cx="1454400" cy="47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816296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11" indent="-306111" algn="l" defTabSz="8162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40" indent="-255092" algn="l" defTabSz="8162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70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517" indent="-204074" algn="l" defTabSz="816296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665" indent="-204074" algn="l" defTabSz="816296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3820" y="457200"/>
            <a:ext cx="7772400" cy="6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820" y="1168003"/>
            <a:ext cx="7772400" cy="334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466" y="0"/>
            <a:ext cx="126023" cy="17145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z="18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" y="3429000"/>
            <a:ext cx="126023" cy="17145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z="18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15766" y="0"/>
            <a:ext cx="126023" cy="17145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z="18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14301" y="1714500"/>
            <a:ext cx="126023" cy="17145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z="1800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14301" y="3429000"/>
            <a:ext cx="126023" cy="17145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z="18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3" name="Text Box 13"/>
          <p:cNvSpPr txBox="1">
            <a:spLocks noChangeArrowheads="1"/>
          </p:cNvSpPr>
          <p:nvPr/>
        </p:nvSpPr>
        <p:spPr bwMode="auto">
          <a:xfrm>
            <a:off x="498231" y="4857750"/>
            <a:ext cx="612347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85C89B6A-C6EF-441A-AB1D-DC9ECE5112EF}" type="datetime4">
              <a:rPr lang="de-DE" sz="750" smtClean="0">
                <a:solidFill>
                  <a:srgbClr val="005B82"/>
                </a:solidFill>
              </a:rPr>
              <a:pPr defTabSz="6858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19. September 2017</a:t>
            </a:fld>
            <a:endParaRPr lang="de-DE" sz="750" smtClean="0">
              <a:solidFill>
                <a:srgbClr val="005B82"/>
              </a:solidFill>
            </a:endParaRPr>
          </a:p>
        </p:txBody>
      </p:sp>
      <p:sp>
        <p:nvSpPr>
          <p:cNvPr id="1034" name="Text Box 15"/>
          <p:cNvSpPr txBox="1">
            <a:spLocks noChangeArrowheads="1"/>
          </p:cNvSpPr>
          <p:nvPr/>
        </p:nvSpPr>
        <p:spPr bwMode="auto">
          <a:xfrm>
            <a:off x="8427428" y="4948238"/>
            <a:ext cx="426399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750" smtClean="0">
                <a:solidFill>
                  <a:srgbClr val="005B82"/>
                </a:solidFill>
              </a:rPr>
              <a:t>Folie </a:t>
            </a:r>
            <a:fld id="{C8975E00-EE0B-40BA-8497-1200B09EC6F9}" type="slidenum">
              <a:rPr lang="de-DE" altLang="de-DE" sz="750" smtClean="0">
                <a:solidFill>
                  <a:srgbClr val="005B82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altLang="de-DE" sz="750" smtClean="0">
              <a:solidFill>
                <a:srgbClr val="005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0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005B8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005B8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005B8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005B82"/>
          </a:solidFill>
          <a:latin typeface="Arial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950" b="1">
          <a:solidFill>
            <a:srgbClr val="005B82"/>
          </a:solidFill>
          <a:latin typeface="Arial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950" b="1">
          <a:solidFill>
            <a:srgbClr val="005B82"/>
          </a:solidFill>
          <a:latin typeface="Arial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950" b="1">
          <a:solidFill>
            <a:srgbClr val="005B82"/>
          </a:solidFill>
          <a:latin typeface="Arial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950" b="1">
          <a:solidFill>
            <a:srgbClr val="005B8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Font typeface="Wingdings" panose="05000000000000000000" pitchFamily="2" charset="2"/>
        <a:buChar char="Ø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panose="05000000000000000000" pitchFamily="2" charset="2"/>
        <a:buChar char="§"/>
        <a:defRPr sz="1200" i="1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Font typeface="Arial" panose="020B0604020202020204" pitchFamily="34" charset="0"/>
        <a:buChar char="•"/>
        <a:defRPr sz="105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Font typeface="Arial" panose="020B0604020202020204" pitchFamily="34" charset="0"/>
        <a:buChar char="•"/>
        <a:defRPr sz="9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23248" y="1995686"/>
            <a:ext cx="8064442" cy="594066"/>
          </a:xfrm>
        </p:spPr>
        <p:txBody>
          <a:bodyPr/>
          <a:lstStyle/>
          <a:p>
            <a:r>
              <a:rPr lang="de-DE" dirty="0" smtClean="0"/>
              <a:t>VULCAN – Digital Control </a:t>
            </a:r>
            <a:r>
              <a:rPr lang="de-DE" dirty="0"/>
              <a:t>U</a:t>
            </a:r>
            <a:r>
              <a:rPr lang="de-DE" dirty="0" smtClean="0"/>
              <a:t>nit</a:t>
            </a:r>
            <a:r>
              <a:rPr lang="de-DE" dirty="0"/>
              <a:t/>
            </a:r>
            <a:br>
              <a:rPr lang="de-DE" dirty="0"/>
            </a:br>
            <a:endParaRPr lang="de-DE" dirty="0" smtClean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September 19, 2017 | Pavithra Muralidharan </a:t>
            </a:r>
          </a:p>
          <a:p>
            <a:endParaRPr lang="de-DE" dirty="0" smtClean="0"/>
          </a:p>
          <a:p>
            <a:r>
              <a:rPr lang="de-DE" i="1" dirty="0" smtClean="0"/>
              <a:t>On behalf of André Zambanini, Daniel Liebau, Michael Karagounis &amp; Jochen Steinman (RWTH) 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98301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6727-3E61-4A50-B298-276C31B332DE}" type="datetime1">
              <a:rPr lang="de-DE" smtClean="0"/>
              <a:t>19.09.2017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VULCAN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00724" y="4846790"/>
            <a:ext cx="2133600" cy="273844"/>
          </a:xfrm>
        </p:spPr>
        <p:txBody>
          <a:bodyPr/>
          <a:lstStyle/>
          <a:p>
            <a:fld id="{7EB9AEA1-3281-46F0-9EDB-48FF2E5FF267}" type="slidenum">
              <a:rPr lang="de-DE" smtClean="0"/>
              <a:t>10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12000" y="266400"/>
            <a:ext cx="7488000" cy="432000"/>
          </a:xfrm>
        </p:spPr>
        <p:txBody>
          <a:bodyPr/>
          <a:lstStyle/>
          <a:p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prototype - </a:t>
            </a:r>
            <a:r>
              <a:rPr lang="en-US" sz="2400" dirty="0" smtClean="0"/>
              <a:t>Bug fix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74" y="837396"/>
            <a:ext cx="3861275" cy="38465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72373" y="3737037"/>
            <a:ext cx="659247" cy="27151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74454" y="968410"/>
            <a:ext cx="115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Digital LVDS MUX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009569" y="1349705"/>
            <a:ext cx="720080" cy="1071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15019" y="2303411"/>
            <a:ext cx="1572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Defecit</a:t>
            </a:r>
            <a:r>
              <a:rPr lang="de-DE" sz="1400" dirty="0" smtClean="0"/>
              <a:t> of </a:t>
            </a:r>
            <a:r>
              <a:rPr lang="de-DE" sz="1400" dirty="0" err="1" smtClean="0"/>
              <a:t>driving</a:t>
            </a:r>
            <a:r>
              <a:rPr lang="de-DE" sz="1400" dirty="0" smtClean="0"/>
              <a:t> </a:t>
            </a:r>
            <a:r>
              <a:rPr lang="de-DE" sz="1400" dirty="0" err="1" smtClean="0"/>
              <a:t>strength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747542" y="2681219"/>
            <a:ext cx="3112490" cy="975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95875" y="3681645"/>
            <a:ext cx="3082911" cy="58477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Solution: </a:t>
            </a:r>
            <a:r>
              <a:rPr lang="de-DE" dirty="0" err="1" smtClean="0">
                <a:solidFill>
                  <a:schemeClr val="bg1"/>
                </a:solidFill>
              </a:rPr>
              <a:t>Introduce</a:t>
            </a:r>
            <a:r>
              <a:rPr lang="de-DE" dirty="0" smtClean="0">
                <a:solidFill>
                  <a:schemeClr val="bg1"/>
                </a:solidFill>
              </a:rPr>
              <a:t> proper </a:t>
            </a:r>
            <a:r>
              <a:rPr lang="de-DE" dirty="0" err="1" smtClean="0">
                <a:solidFill>
                  <a:schemeClr val="bg1"/>
                </a:solidFill>
              </a:rPr>
              <a:t>constraints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for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driving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strength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18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6727-3E61-4A50-B298-276C31B332DE}" type="datetime1">
              <a:rPr lang="de-DE" smtClean="0"/>
              <a:t>19.09.2017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VULCAN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00724" y="4846790"/>
            <a:ext cx="2133600" cy="273844"/>
          </a:xfrm>
        </p:spPr>
        <p:txBody>
          <a:bodyPr/>
          <a:lstStyle/>
          <a:p>
            <a:fld id="{7EB9AEA1-3281-46F0-9EDB-48FF2E5FF267}" type="slidenum">
              <a:rPr lang="de-DE" smtClean="0"/>
              <a:t>11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12000" y="266400"/>
            <a:ext cx="7488000" cy="432000"/>
          </a:xfrm>
        </p:spPr>
        <p:txBody>
          <a:bodyPr/>
          <a:lstStyle/>
          <a:p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prototype - </a:t>
            </a:r>
            <a:r>
              <a:rPr lang="en-US" sz="2400" dirty="0" smtClean="0"/>
              <a:t>Bug </a:t>
            </a:r>
            <a:r>
              <a:rPr lang="en-US" sz="2400" dirty="0"/>
              <a:t>fix </a:t>
            </a:r>
            <a:r>
              <a:rPr lang="en-US" sz="2400" dirty="0" smtClean="0"/>
              <a:t> </a:t>
            </a:r>
            <a:endParaRPr lang="en-US" dirty="0"/>
          </a:p>
        </p:txBody>
      </p:sp>
      <p:pic>
        <p:nvPicPr>
          <p:cNvPr id="14" name="Grafik 25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2957"/>
            <a:ext cx="7060443" cy="1463305"/>
          </a:xfrm>
          <a:prstGeom prst="rect">
            <a:avLst/>
          </a:prstGeom>
        </p:spPr>
      </p:pic>
      <p:cxnSp>
        <p:nvCxnSpPr>
          <p:cNvPr id="16" name="Gerader Verbinder 28"/>
          <p:cNvCxnSpPr/>
          <p:nvPr/>
        </p:nvCxnSpPr>
        <p:spPr>
          <a:xfrm>
            <a:off x="5400236" y="990413"/>
            <a:ext cx="0" cy="17297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Gerader Verbinder 31"/>
          <p:cNvCxnSpPr/>
          <p:nvPr/>
        </p:nvCxnSpPr>
        <p:spPr>
          <a:xfrm>
            <a:off x="7308304" y="990413"/>
            <a:ext cx="0" cy="17297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56176" y="2699090"/>
            <a:ext cx="1797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 J. Steinman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12000" y="2931790"/>
            <a:ext cx="4656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is stable during sampling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Timing issues with the LVDS interface is fixed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8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6727-3E61-4A50-B298-276C31B332DE}" type="datetime1">
              <a:rPr lang="de-DE" smtClean="0"/>
              <a:t>19.09.2017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VULCAN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00724" y="4846790"/>
            <a:ext cx="2133600" cy="273844"/>
          </a:xfrm>
        </p:spPr>
        <p:txBody>
          <a:bodyPr/>
          <a:lstStyle/>
          <a:p>
            <a:fld id="{7EB9AEA1-3281-46F0-9EDB-48FF2E5FF267}" type="slidenum">
              <a:rPr lang="de-DE" smtClean="0"/>
              <a:t>12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12000" y="266400"/>
            <a:ext cx="7488000" cy="432000"/>
          </a:xfrm>
        </p:spPr>
        <p:txBody>
          <a:bodyPr/>
          <a:lstStyle/>
          <a:p>
            <a:r>
              <a:rPr lang="en-US" sz="2800" dirty="0" smtClean="0"/>
              <a:t>Summary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8318" y="840005"/>
            <a:ext cx="7984121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prototype: </a:t>
            </a:r>
          </a:p>
          <a:p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Measurements for functional testing were made on the prototype 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Deviations were documented and causes were analyzed </a:t>
            </a:r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Submission:</a:t>
            </a:r>
          </a:p>
          <a:p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All know bugs from the first prototype has been fixed in the second prototype submission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Testability feature has been introduced to delivery identify and discard the chips with errors introduced during manufacturing </a:t>
            </a:r>
            <a:r>
              <a:rPr lang="en-US" sz="1050" i="1" dirty="0" smtClean="0"/>
              <a:t/>
            </a:r>
            <a:br>
              <a:rPr lang="en-US" sz="1050" i="1" dirty="0" smtClean="0"/>
            </a:br>
            <a:endParaRPr lang="en-US" sz="1050" dirty="0" smtClean="0"/>
          </a:p>
        </p:txBody>
      </p:sp>
    </p:spTree>
    <p:extLst>
      <p:ext uri="{BB962C8B-B14F-4D97-AF65-F5344CB8AC3E}">
        <p14:creationId xmlns:p14="http://schemas.microsoft.com/office/powerpoint/2010/main" val="35786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6727-3E61-4A50-B298-276C31B332DE}" type="datetime1">
              <a:rPr lang="de-DE" smtClean="0"/>
              <a:t>19.09.2017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VULCAN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00724" y="4846790"/>
            <a:ext cx="2133600" cy="273844"/>
          </a:xfrm>
        </p:spPr>
        <p:txBody>
          <a:bodyPr/>
          <a:lstStyle/>
          <a:p>
            <a:fld id="{7EB9AEA1-3281-46F0-9EDB-48FF2E5FF267}" type="slidenum">
              <a:rPr lang="de-DE" smtClean="0"/>
              <a:t>13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12000" y="266400"/>
            <a:ext cx="7488000" cy="432000"/>
          </a:xfrm>
        </p:spPr>
        <p:txBody>
          <a:bodyPr/>
          <a:lstStyle/>
          <a:p>
            <a:r>
              <a:rPr lang="en-US" sz="2800" dirty="0" smtClean="0"/>
              <a:t>References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8318" y="840005"/>
            <a:ext cx="79841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[1] http</a:t>
            </a:r>
            <a:r>
              <a:rPr lang="en-US" sz="1050" i="1" dirty="0"/>
              <a:t>://anysilicon.com/overview-and-dynamics-of-scan-testing/</a:t>
            </a:r>
            <a:r>
              <a:rPr lang="en-US" sz="1050" i="1" dirty="0" smtClean="0"/>
              <a:t/>
            </a:r>
            <a:br>
              <a:rPr lang="en-US" sz="1050" i="1" dirty="0" smtClean="0"/>
            </a:br>
            <a:endParaRPr lang="en-US" sz="1050" dirty="0" smtClean="0"/>
          </a:p>
        </p:txBody>
      </p:sp>
    </p:spTree>
    <p:extLst>
      <p:ext uri="{BB962C8B-B14F-4D97-AF65-F5344CB8AC3E}">
        <p14:creationId xmlns:p14="http://schemas.microsoft.com/office/powerpoint/2010/main" val="76888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6727-3E61-4A50-B298-276C31B332DE}" type="datetime1">
              <a:rPr lang="de-DE" smtClean="0"/>
              <a:t>19.09.2017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VULCAN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00724" y="4846790"/>
            <a:ext cx="2133600" cy="273844"/>
          </a:xfrm>
        </p:spPr>
        <p:txBody>
          <a:bodyPr/>
          <a:lstStyle/>
          <a:p>
            <a:fld id="{7EB9AEA1-3281-46F0-9EDB-48FF2E5FF267}" type="slidenum">
              <a:rPr lang="de-DE" smtClean="0"/>
              <a:t>14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39552" y="2355726"/>
            <a:ext cx="7488000" cy="432000"/>
          </a:xfrm>
        </p:spPr>
        <p:txBody>
          <a:bodyPr/>
          <a:lstStyle/>
          <a:p>
            <a:r>
              <a:rPr lang="en-US" sz="2800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03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6727-3E61-4A50-B298-276C31B332DE}" type="datetime1">
              <a:rPr lang="de-DE" smtClean="0"/>
              <a:t>19.09.2017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VULCAN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00724" y="4846790"/>
            <a:ext cx="2133600" cy="273844"/>
          </a:xfrm>
        </p:spPr>
        <p:txBody>
          <a:bodyPr/>
          <a:lstStyle/>
          <a:p>
            <a:fld id="{7EB9AEA1-3281-46F0-9EDB-48FF2E5FF267}" type="slidenum">
              <a:rPr lang="de-DE" smtClean="0"/>
              <a:t>15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12000" y="266400"/>
            <a:ext cx="7488000" cy="432000"/>
          </a:xfrm>
        </p:spPr>
        <p:txBody>
          <a:bodyPr/>
          <a:lstStyle/>
          <a:p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prototype - </a:t>
            </a:r>
            <a:r>
              <a:rPr lang="en-US" sz="2400" dirty="0" smtClean="0"/>
              <a:t>Bug </a:t>
            </a:r>
            <a:r>
              <a:rPr lang="en-US" sz="2400" dirty="0"/>
              <a:t>fix </a:t>
            </a:r>
            <a:r>
              <a:rPr lang="en-US" sz="2400" dirty="0" smtClean="0"/>
              <a:t> </a:t>
            </a:r>
            <a:endParaRPr lang="en-US" dirty="0"/>
          </a:p>
        </p:txBody>
      </p:sp>
      <p:pic>
        <p:nvPicPr>
          <p:cNvPr id="14" name="Grafik 25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73753"/>
            <a:ext cx="7060443" cy="1463305"/>
          </a:xfrm>
          <a:prstGeom prst="rect">
            <a:avLst/>
          </a:prstGeom>
        </p:spPr>
      </p:pic>
      <p:cxnSp>
        <p:nvCxnSpPr>
          <p:cNvPr id="16" name="Gerader Verbinder 28"/>
          <p:cNvCxnSpPr/>
          <p:nvPr/>
        </p:nvCxnSpPr>
        <p:spPr>
          <a:xfrm>
            <a:off x="5256220" y="2871209"/>
            <a:ext cx="0" cy="17297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Gerader Verbinder 31"/>
          <p:cNvCxnSpPr/>
          <p:nvPr/>
        </p:nvCxnSpPr>
        <p:spPr>
          <a:xfrm>
            <a:off x="7164288" y="2871209"/>
            <a:ext cx="0" cy="17297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56176" y="4614126"/>
            <a:ext cx="1797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 J. Steinman </a:t>
            </a:r>
            <a:endParaRPr lang="en-US" sz="1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7801"/>
            <a:ext cx="3808225" cy="1516550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4427984" y="1708150"/>
            <a:ext cx="10239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580112" y="1491630"/>
            <a:ext cx="3189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Timing issue in the first prototype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5536" y="781408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Before: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95535" y="2747054"/>
            <a:ext cx="676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91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6727-3E61-4A50-B298-276C31B332DE}" type="datetime1">
              <a:rPr lang="de-DE" smtClean="0"/>
              <a:t>19.09.2017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VULCAN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00724" y="4846790"/>
            <a:ext cx="2133600" cy="273844"/>
          </a:xfrm>
        </p:spPr>
        <p:txBody>
          <a:bodyPr/>
          <a:lstStyle/>
          <a:p>
            <a:fld id="{7EB9AEA1-3281-46F0-9EDB-48FF2E5FF267}" type="slidenum">
              <a:rPr lang="de-DE" smtClean="0"/>
              <a:t>16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12000" y="266400"/>
            <a:ext cx="7488000" cy="432000"/>
          </a:xfrm>
        </p:spPr>
        <p:txBody>
          <a:bodyPr/>
          <a:lstStyle/>
          <a:p>
            <a:r>
              <a:rPr lang="en-US" sz="2800" dirty="0" smtClean="0"/>
              <a:t>Baseline </a:t>
            </a:r>
            <a:r>
              <a:rPr lang="en-US" sz="2800" dirty="0"/>
              <a:t>regulator</a:t>
            </a:r>
            <a:br>
              <a:rPr lang="en-US" sz="2800" dirty="0"/>
            </a:b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04048" y="1347614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Baseline setting to a constant value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0" y="916699"/>
            <a:ext cx="4062350" cy="15829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15" y="2750763"/>
            <a:ext cx="4510033" cy="15626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31937" y="3366579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Baseline oscillating resulting in a constant ‘average’ value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6727-3E61-4A50-B298-276C31B332DE}" type="datetime1">
              <a:rPr lang="de-DE" smtClean="0"/>
              <a:t>19.09.2017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VULCAN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00724" y="4846790"/>
            <a:ext cx="2133600" cy="273844"/>
          </a:xfrm>
        </p:spPr>
        <p:txBody>
          <a:bodyPr/>
          <a:lstStyle/>
          <a:p>
            <a:fld id="{7EB9AEA1-3281-46F0-9EDB-48FF2E5FF267}" type="slidenum">
              <a:rPr lang="de-DE" smtClean="0"/>
              <a:t>2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12000" y="266400"/>
            <a:ext cx="7488000" cy="432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849" y="787717"/>
            <a:ext cx="3014543" cy="36130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12881" y="1905821"/>
            <a:ext cx="1008112" cy="237626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60032" y="4515966"/>
            <a:ext cx="763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          V</a:t>
            </a:r>
            <a:endParaRPr lang="en-US" sz="12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096857" y="4649620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53781" y="4508578"/>
            <a:ext cx="1348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V</a:t>
            </a:r>
            <a:r>
              <a:rPr lang="en-US" sz="1200" baseline="-25000" dirty="0" err="1" smtClean="0"/>
              <a:t>analog</a:t>
            </a:r>
            <a:r>
              <a:rPr lang="en-US" sz="1200" dirty="0" smtClean="0"/>
              <a:t>         </a:t>
            </a:r>
            <a:r>
              <a:rPr lang="en-US" sz="1200" dirty="0" err="1" smtClean="0"/>
              <a:t>V</a:t>
            </a:r>
            <a:r>
              <a:rPr lang="en-US" sz="1200" baseline="-25000" dirty="0" err="1" smtClean="0"/>
              <a:t>digital</a:t>
            </a:r>
            <a:endParaRPr lang="en-US" sz="1200" baseline="-25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744929" y="4490158"/>
            <a:ext cx="0" cy="276999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283892" y="4649620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103705" y="4490158"/>
            <a:ext cx="0" cy="276999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164351" y="4503625"/>
            <a:ext cx="1768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 </a:t>
            </a:r>
            <a:r>
              <a:rPr lang="en-US" sz="1200" dirty="0" err="1" smtClean="0"/>
              <a:t>V</a:t>
            </a:r>
            <a:r>
              <a:rPr lang="en-US" sz="1200" baseline="-25000" dirty="0" err="1" smtClean="0"/>
              <a:t>digital</a:t>
            </a:r>
            <a:r>
              <a:rPr lang="en-US" sz="1200" baseline="-25000" dirty="0" smtClean="0"/>
              <a:t>      </a:t>
            </a:r>
            <a:r>
              <a:rPr lang="en-US" sz="1200" dirty="0" smtClean="0"/>
              <a:t>      </a:t>
            </a:r>
            <a:r>
              <a:rPr lang="en-US" sz="1200" dirty="0" err="1" smtClean="0"/>
              <a:t>Bitstream</a:t>
            </a:r>
            <a:r>
              <a:rPr lang="en-US" sz="1200" baseline="-25000" dirty="0" smtClean="0"/>
              <a:t>   </a:t>
            </a:r>
            <a:endParaRPr lang="en-US" sz="1200" baseline="-250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738895" y="4649620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877293"/>
              </p:ext>
            </p:extLst>
          </p:nvPr>
        </p:nvGraphicFramePr>
        <p:xfrm>
          <a:off x="691909" y="1539029"/>
          <a:ext cx="2720030" cy="251108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423886"/>
                <a:gridCol w="1296144"/>
              </a:tblGrid>
              <a:tr h="2697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Sampling rate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8" marR="91458" marT="45731" marB="457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GHz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8" marR="91458" marT="45731" marB="45731">
                    <a:solidFill>
                      <a:schemeClr val="bg1"/>
                    </a:solidFill>
                  </a:tcPr>
                </a:tc>
              </a:tr>
              <a:tr h="2697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Bandwidth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8" marR="91458" marT="45731" marB="457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500 MHz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8" marR="91458" marT="45731" marB="45731">
                    <a:solidFill>
                      <a:schemeClr val="bg1"/>
                    </a:solidFill>
                  </a:tcPr>
                </a:tc>
              </a:tr>
              <a:tr h="2697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Input 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impedance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8" marR="91458" marT="45731" marB="457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&lt;10 </a:t>
                      </a:r>
                      <a:r>
                        <a:rPr kumimoji="0" lang="el-G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Ω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8" marR="91458" marT="45731" marB="45731">
                    <a:solidFill>
                      <a:schemeClr val="bg1"/>
                    </a:solidFill>
                  </a:tcPr>
                </a:tc>
              </a:tr>
              <a:tr h="2697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Dynamic 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range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8" marR="91458" marT="45731" marB="457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1/16 - 2000 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p.e</a:t>
                      </a: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8" marR="91458" marT="45731" marB="45731">
                    <a:solidFill>
                      <a:schemeClr val="bg1"/>
                    </a:solidFill>
                  </a:tcPr>
                </a:tc>
              </a:tr>
              <a:tr h="8650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ADC 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resolution</a:t>
                      </a: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High 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gain</a:t>
                      </a:r>
                      <a:endParaRPr kumimoji="0" lang="de-D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Medium 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gain</a:t>
                      </a:r>
                      <a:endParaRPr kumimoji="0" lang="de-D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Low 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gain</a:t>
                      </a: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58" marR="91458" marT="45731" marB="457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bit</a:t>
                      </a: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[3 </a:t>
                      </a:r>
                      <a:r>
                        <a:rPr lang="de-DE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×]</a:t>
                      </a:r>
                      <a:endParaRPr kumimoji="0" lang="de-D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0.06 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p.e</a:t>
                      </a: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./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bit</a:t>
                      </a:r>
                      <a:endParaRPr kumimoji="0" lang="de-D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 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p.e</a:t>
                      </a: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./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bit</a:t>
                      </a:r>
                      <a:endParaRPr kumimoji="0" lang="de-D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p.e</a:t>
                      </a: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./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bit</a:t>
                      </a:r>
                      <a:endParaRPr kumimoji="0" lang="de-D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8" marR="91458" marT="45731" marB="45731">
                    <a:solidFill>
                      <a:schemeClr val="bg1"/>
                    </a:solidFill>
                  </a:tcPr>
                </a:tc>
              </a:tr>
              <a:tr h="269797">
                <a:tc>
                  <a:txBody>
                    <a:bodyPr/>
                    <a:lstStyle/>
                    <a:p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Power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8" marR="91458" marT="45731" marB="457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de-D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8" marR="91458" marT="45731" marB="45731">
                    <a:solidFill>
                      <a:schemeClr val="bg1"/>
                    </a:solidFill>
                  </a:tcPr>
                </a:tc>
              </a:tr>
              <a:tr h="269797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8" marR="91458" marT="45731" marB="457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22.09</a:t>
                      </a:r>
                      <a:r>
                        <a:rPr lang="de-D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de-DE" sz="1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8" marR="91458" marT="45731" marB="45731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91909" y="1079564"/>
            <a:ext cx="2079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Vulcan Key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69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6727-3E61-4A50-B298-276C31B332DE}" type="datetime1">
              <a:rPr lang="de-DE" smtClean="0"/>
              <a:t>19.09.2017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VULCAN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00724" y="4846790"/>
            <a:ext cx="2133600" cy="273844"/>
          </a:xfrm>
        </p:spPr>
        <p:txBody>
          <a:bodyPr/>
          <a:lstStyle/>
          <a:p>
            <a:fld id="{7EB9AEA1-3281-46F0-9EDB-48FF2E5FF267}" type="slidenum">
              <a:rPr lang="de-DE" smtClean="0"/>
              <a:t>3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12000" y="266400"/>
            <a:ext cx="7488000" cy="432000"/>
          </a:xfrm>
        </p:spPr>
        <p:txBody>
          <a:bodyPr/>
          <a:lstStyle/>
          <a:p>
            <a:r>
              <a:rPr lang="en-US" dirty="0" smtClean="0"/>
              <a:t>Front End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849" y="787717"/>
            <a:ext cx="3014543" cy="36130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12881" y="1905821"/>
            <a:ext cx="1008112" cy="237626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60032" y="4526999"/>
            <a:ext cx="763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          V</a:t>
            </a:r>
            <a:endParaRPr lang="en-US" sz="12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096857" y="4657115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53781" y="4508578"/>
            <a:ext cx="1348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V</a:t>
            </a:r>
            <a:r>
              <a:rPr lang="en-US" sz="1200" baseline="-25000" dirty="0" err="1" smtClean="0"/>
              <a:t>analog</a:t>
            </a:r>
            <a:r>
              <a:rPr lang="en-US" sz="1200" dirty="0" smtClean="0"/>
              <a:t>         </a:t>
            </a:r>
            <a:r>
              <a:rPr lang="en-US" sz="1200" dirty="0" err="1" smtClean="0"/>
              <a:t>V</a:t>
            </a:r>
            <a:r>
              <a:rPr lang="en-US" sz="1200" baseline="-25000" dirty="0" err="1" smtClean="0"/>
              <a:t>digital</a:t>
            </a:r>
            <a:endParaRPr lang="en-US" sz="1200" baseline="-25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744929" y="4490158"/>
            <a:ext cx="0" cy="276999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283892" y="4642125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103705" y="4490158"/>
            <a:ext cx="0" cy="276999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164351" y="4503625"/>
            <a:ext cx="1768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 </a:t>
            </a:r>
            <a:r>
              <a:rPr lang="en-US" sz="1200" dirty="0" err="1" smtClean="0"/>
              <a:t>V</a:t>
            </a:r>
            <a:r>
              <a:rPr lang="en-US" sz="1200" baseline="-25000" dirty="0" err="1" smtClean="0"/>
              <a:t>digital</a:t>
            </a:r>
            <a:r>
              <a:rPr lang="en-US" sz="1200" baseline="-25000" dirty="0" smtClean="0"/>
              <a:t>      </a:t>
            </a:r>
            <a:r>
              <a:rPr lang="en-US" sz="1200" dirty="0" smtClean="0"/>
              <a:t>      </a:t>
            </a:r>
            <a:r>
              <a:rPr lang="en-US" sz="1200" dirty="0" err="1" smtClean="0"/>
              <a:t>Bitstream</a:t>
            </a:r>
            <a:r>
              <a:rPr lang="en-US" sz="1200" baseline="-25000" dirty="0" smtClean="0"/>
              <a:t>   </a:t>
            </a:r>
            <a:endParaRPr lang="en-US" sz="1200" baseline="-250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738895" y="4657115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3166" y="938664"/>
            <a:ext cx="256192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Three parallel signal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Different gain settings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Large dynamic range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08" y="2360097"/>
            <a:ext cx="1871884" cy="17387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229311"/>
            <a:ext cx="1438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ADC input ranges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89522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6727-3E61-4A50-B298-276C31B332DE}" type="datetime1">
              <a:rPr lang="de-DE" smtClean="0"/>
              <a:t>19.09.2017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VULCAN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00724" y="4846790"/>
            <a:ext cx="2133600" cy="273844"/>
          </a:xfrm>
        </p:spPr>
        <p:txBody>
          <a:bodyPr/>
          <a:lstStyle/>
          <a:p>
            <a:fld id="{7EB9AEA1-3281-46F0-9EDB-48FF2E5FF267}" type="slidenum">
              <a:rPr lang="de-DE" smtClean="0"/>
              <a:t>4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12000" y="266400"/>
            <a:ext cx="7488000" cy="432000"/>
          </a:xfrm>
        </p:spPr>
        <p:txBody>
          <a:bodyPr/>
          <a:lstStyle/>
          <a:p>
            <a:r>
              <a:rPr lang="en-US" dirty="0" smtClean="0"/>
              <a:t>Front End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849" y="787717"/>
            <a:ext cx="3014543" cy="36130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60032" y="4526999"/>
            <a:ext cx="763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          V</a:t>
            </a:r>
            <a:endParaRPr lang="en-US" sz="12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096857" y="4657115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53781" y="4508578"/>
            <a:ext cx="1348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V</a:t>
            </a:r>
            <a:r>
              <a:rPr lang="en-US" sz="1200" baseline="-25000" dirty="0" err="1" smtClean="0"/>
              <a:t>analog</a:t>
            </a:r>
            <a:r>
              <a:rPr lang="en-US" sz="1200" dirty="0" smtClean="0"/>
              <a:t>         </a:t>
            </a:r>
            <a:r>
              <a:rPr lang="en-US" sz="1200" dirty="0" err="1" smtClean="0"/>
              <a:t>V</a:t>
            </a:r>
            <a:r>
              <a:rPr lang="en-US" sz="1200" baseline="-25000" dirty="0" err="1" smtClean="0"/>
              <a:t>digital</a:t>
            </a:r>
            <a:endParaRPr lang="en-US" sz="1200" baseline="-25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744929" y="4490158"/>
            <a:ext cx="0" cy="276999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283892" y="4642125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103705" y="4490158"/>
            <a:ext cx="0" cy="276999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164351" y="4503625"/>
            <a:ext cx="1768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 </a:t>
            </a:r>
            <a:r>
              <a:rPr lang="en-US" sz="1200" dirty="0" err="1" smtClean="0"/>
              <a:t>V</a:t>
            </a:r>
            <a:r>
              <a:rPr lang="en-US" sz="1200" baseline="-25000" dirty="0" err="1" smtClean="0"/>
              <a:t>digital</a:t>
            </a:r>
            <a:r>
              <a:rPr lang="en-US" sz="1200" baseline="-25000" dirty="0" smtClean="0"/>
              <a:t>      </a:t>
            </a:r>
            <a:r>
              <a:rPr lang="en-US" sz="1200" dirty="0" smtClean="0"/>
              <a:t>      </a:t>
            </a:r>
            <a:r>
              <a:rPr lang="en-US" sz="1200" dirty="0" err="1" smtClean="0"/>
              <a:t>Bitstream</a:t>
            </a:r>
            <a:r>
              <a:rPr lang="en-US" sz="1200" baseline="-25000" dirty="0" smtClean="0"/>
              <a:t>   </a:t>
            </a:r>
            <a:endParaRPr lang="en-US" sz="1200" baseline="-250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738895" y="4657115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3166" y="938664"/>
            <a:ext cx="256192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Three parallel signal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Different gain settings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Large dynamic range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08" y="2360097"/>
            <a:ext cx="1871884" cy="17387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229311"/>
            <a:ext cx="1438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ADC input ranges </a:t>
            </a:r>
            <a:endParaRPr lang="en-US" sz="1200" i="1" dirty="0"/>
          </a:p>
        </p:txBody>
      </p:sp>
      <p:sp>
        <p:nvSpPr>
          <p:cNvPr id="15" name="Rectangle 14"/>
          <p:cNvSpPr/>
          <p:nvPr/>
        </p:nvSpPr>
        <p:spPr>
          <a:xfrm>
            <a:off x="6444208" y="1707654"/>
            <a:ext cx="1294687" cy="129564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6727-3E61-4A50-B298-276C31B332DE}" type="datetime1">
              <a:rPr lang="de-DE" smtClean="0"/>
              <a:t>19.09.2017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VULCAN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00724" y="4846790"/>
            <a:ext cx="2133600" cy="273844"/>
          </a:xfrm>
        </p:spPr>
        <p:txBody>
          <a:bodyPr/>
          <a:lstStyle/>
          <a:p>
            <a:fld id="{7EB9AEA1-3281-46F0-9EDB-48FF2E5FF267}" type="slidenum">
              <a:rPr lang="de-DE" smtClean="0"/>
              <a:t>5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12000" y="266400"/>
            <a:ext cx="7488000" cy="432000"/>
          </a:xfrm>
        </p:spPr>
        <p:txBody>
          <a:bodyPr/>
          <a:lstStyle/>
          <a:p>
            <a:r>
              <a:rPr lang="en-US" dirty="0" smtClean="0"/>
              <a:t>ADC Gain Selection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75803"/>
            <a:ext cx="6115235" cy="24320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3572654"/>
            <a:ext cx="5649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Data from one of the three ADCs best represents the signal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Data selection based on threshold level comparisons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Example: When signal crosses the first threshold ADC1 saturates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Data format: Reset+ Header (data source)+ Data 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488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6727-3E61-4A50-B298-276C31B332DE}" type="datetime1">
              <a:rPr lang="de-DE" smtClean="0"/>
              <a:t>19.09.2017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VULCAN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00724" y="4846790"/>
            <a:ext cx="2133600" cy="273844"/>
          </a:xfrm>
        </p:spPr>
        <p:txBody>
          <a:bodyPr/>
          <a:lstStyle/>
          <a:p>
            <a:fld id="{7EB9AEA1-3281-46F0-9EDB-48FF2E5FF267}" type="slidenum">
              <a:rPr lang="de-DE" smtClean="0"/>
              <a:t>6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12000" y="266400"/>
            <a:ext cx="7488000" cy="432000"/>
          </a:xfrm>
        </p:spPr>
        <p:txBody>
          <a:bodyPr/>
          <a:lstStyle/>
          <a:p>
            <a:r>
              <a:rPr lang="en-US" dirty="0" smtClean="0"/>
              <a:t>Data Processor - Measurement Results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602442" y="4343893"/>
            <a:ext cx="2510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Mode change – Silicon verification</a:t>
            </a:r>
            <a:endParaRPr lang="en-US" sz="7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8319" y="840005"/>
            <a:ext cx="58958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Main data processor for Vulcan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altLang="en-US" sz="1200" dirty="0" smtClean="0"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en-US" sz="1200" dirty="0" err="1" smtClean="0">
                <a:cs typeface="Arial" panose="020B0604020202020204" pitchFamily="34" charset="0"/>
              </a:rPr>
              <a:t>Selection</a:t>
            </a:r>
            <a:r>
              <a:rPr lang="de-DE" altLang="en-US" sz="1200" dirty="0" smtClean="0">
                <a:cs typeface="Arial" panose="020B0604020202020204" pitchFamily="34" charset="0"/>
              </a:rPr>
              <a:t> of </a:t>
            </a:r>
            <a:r>
              <a:rPr lang="de-DE" altLang="en-US" sz="1200" dirty="0" err="1" smtClean="0">
                <a:cs typeface="Arial" panose="020B0604020202020204" pitchFamily="34" charset="0"/>
              </a:rPr>
              <a:t>best</a:t>
            </a:r>
            <a:r>
              <a:rPr lang="de-DE" altLang="en-US" sz="1200" dirty="0" smtClean="0">
                <a:cs typeface="Arial" panose="020B0604020202020204" pitchFamily="34" charset="0"/>
              </a:rPr>
              <a:t> </a:t>
            </a:r>
            <a:r>
              <a:rPr lang="de-DE" altLang="en-US" sz="1200" dirty="0" err="1" smtClean="0">
                <a:cs typeface="Arial" panose="020B0604020202020204" pitchFamily="34" charset="0"/>
              </a:rPr>
              <a:t>resolution</a:t>
            </a:r>
            <a:r>
              <a:rPr lang="de-DE" altLang="en-US" sz="1200" dirty="0" smtClean="0">
                <a:cs typeface="Arial" panose="020B0604020202020204" pitchFamily="34" charset="0"/>
              </a:rPr>
              <a:t> </a:t>
            </a:r>
            <a:r>
              <a:rPr lang="de-DE" altLang="en-US" sz="1200" dirty="0" err="1" smtClean="0">
                <a:cs typeface="Arial" panose="020B0604020202020204" pitchFamily="34" charset="0"/>
              </a:rPr>
              <a:t>data</a:t>
            </a:r>
            <a:r>
              <a:rPr lang="de-DE" altLang="en-US" sz="1200" dirty="0" smtClean="0">
                <a:cs typeface="Arial" panose="020B0604020202020204" pitchFamily="34" charset="0"/>
              </a:rPr>
              <a:t> </a:t>
            </a:r>
            <a:r>
              <a:rPr lang="de-DE" altLang="en-US" sz="1200" dirty="0" err="1" smtClean="0">
                <a:cs typeface="Arial" panose="020B0604020202020204" pitchFamily="34" charset="0"/>
              </a:rPr>
              <a:t>from</a:t>
            </a:r>
            <a:r>
              <a:rPr lang="de-DE" altLang="en-US" sz="1200" dirty="0" smtClean="0">
                <a:cs typeface="Arial" panose="020B0604020202020204" pitchFamily="34" charset="0"/>
              </a:rPr>
              <a:t> </a:t>
            </a:r>
            <a:r>
              <a:rPr lang="de-DE" altLang="en-US" sz="1200" dirty="0" err="1" smtClean="0">
                <a:cs typeface="Arial" panose="020B0604020202020204" pitchFamily="34" charset="0"/>
              </a:rPr>
              <a:t>three</a:t>
            </a:r>
            <a:r>
              <a:rPr lang="de-DE" altLang="en-US" sz="1200" dirty="0" smtClean="0">
                <a:cs typeface="Arial" panose="020B0604020202020204" pitchFamily="34" charset="0"/>
              </a:rPr>
              <a:t> ADCs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en-US" sz="1200" dirty="0" smtClean="0">
                <a:cs typeface="Arial" panose="020B0604020202020204" pitchFamily="34" charset="0"/>
              </a:rPr>
              <a:t>Data </a:t>
            </a:r>
            <a:r>
              <a:rPr lang="de-DE" altLang="en-US" sz="1200" dirty="0" err="1" smtClean="0">
                <a:cs typeface="Arial" panose="020B0604020202020204" pitchFamily="34" charset="0"/>
              </a:rPr>
              <a:t>reduction</a:t>
            </a:r>
            <a:r>
              <a:rPr lang="de-DE" altLang="en-US" sz="1200" dirty="0" smtClean="0">
                <a:cs typeface="Arial" panose="020B0604020202020204" pitchFamily="34" charset="0"/>
              </a:rPr>
              <a:t> </a:t>
            </a:r>
            <a:r>
              <a:rPr lang="de-DE" altLang="en-US" sz="1200" dirty="0" err="1">
                <a:cs typeface="Arial" panose="020B0604020202020204" pitchFamily="34" charset="0"/>
              </a:rPr>
              <a:t>and</a:t>
            </a:r>
            <a:r>
              <a:rPr lang="de-DE" altLang="en-US" sz="1200" dirty="0">
                <a:cs typeface="Arial" panose="020B0604020202020204" pitchFamily="34" charset="0"/>
              </a:rPr>
              <a:t> </a:t>
            </a:r>
            <a:r>
              <a:rPr lang="de-DE" altLang="en-US" sz="1200" dirty="0" err="1">
                <a:cs typeface="Arial" panose="020B0604020202020204" pitchFamily="34" charset="0"/>
              </a:rPr>
              <a:t>compression</a:t>
            </a:r>
            <a:r>
              <a:rPr lang="de-DE" altLang="en-US" sz="1200" dirty="0">
                <a:cs typeface="Arial" panose="020B0604020202020204" pitchFamily="34" charset="0"/>
              </a:rPr>
              <a:t> (</a:t>
            </a:r>
            <a:r>
              <a:rPr lang="de-DE" altLang="en-US" sz="1200" dirty="0" err="1">
                <a:cs typeface="Arial" panose="020B0604020202020204" pitchFamily="34" charset="0"/>
              </a:rPr>
              <a:t>noise</a:t>
            </a:r>
            <a:r>
              <a:rPr lang="de-DE" altLang="en-US" sz="1200" dirty="0">
                <a:cs typeface="Arial" panose="020B0604020202020204" pitchFamily="34" charset="0"/>
              </a:rPr>
              <a:t> </a:t>
            </a:r>
            <a:r>
              <a:rPr lang="de-DE" altLang="en-US" sz="1200" dirty="0" err="1">
                <a:cs typeface="Arial" panose="020B0604020202020204" pitchFamily="34" charset="0"/>
              </a:rPr>
              <a:t>data</a:t>
            </a:r>
            <a:r>
              <a:rPr lang="de-DE" altLang="en-US" sz="1200" dirty="0">
                <a:cs typeface="Arial" panose="020B0604020202020204" pitchFamily="34" charset="0"/>
              </a:rPr>
              <a:t>)</a:t>
            </a:r>
          </a:p>
          <a:p>
            <a:pPr lvl="2">
              <a:defRPr/>
            </a:pPr>
            <a:r>
              <a:rPr lang="de-DE" altLang="en-US" sz="1200" dirty="0">
                <a:cs typeface="Arial" panose="020B0604020202020204" pitchFamily="34" charset="0"/>
              </a:rPr>
              <a:t>Input        : 24 </a:t>
            </a:r>
            <a:r>
              <a:rPr lang="de-DE" altLang="en-US" sz="1200" dirty="0" err="1">
                <a:cs typeface="Arial" panose="020B0604020202020204" pitchFamily="34" charset="0"/>
              </a:rPr>
              <a:t>bit</a:t>
            </a:r>
            <a:r>
              <a:rPr lang="de-DE" altLang="en-US" sz="1200" dirty="0">
                <a:cs typeface="Arial" panose="020B0604020202020204" pitchFamily="34" charset="0"/>
              </a:rPr>
              <a:t> ×  1 GHz = 3 </a:t>
            </a:r>
            <a:r>
              <a:rPr lang="de-DE" altLang="en-US" sz="1200" dirty="0" smtClean="0">
                <a:cs typeface="Arial" panose="020B0604020202020204" pitchFamily="34" charset="0"/>
              </a:rPr>
              <a:t>GB/s </a:t>
            </a:r>
            <a:endParaRPr lang="de-DE" altLang="en-US" sz="1200" dirty="0">
              <a:cs typeface="Arial" panose="020B0604020202020204" pitchFamily="34" charset="0"/>
            </a:endParaRPr>
          </a:p>
          <a:p>
            <a:pPr lvl="2">
              <a:defRPr/>
            </a:pPr>
            <a:r>
              <a:rPr lang="de-DE" altLang="en-US" sz="1200" dirty="0">
                <a:cs typeface="Arial" panose="020B0604020202020204" pitchFamily="34" charset="0"/>
              </a:rPr>
              <a:t>Output     : 16 </a:t>
            </a:r>
            <a:r>
              <a:rPr lang="de-DE" altLang="en-US" sz="1200" dirty="0" err="1">
                <a:cs typeface="Arial" panose="020B0604020202020204" pitchFamily="34" charset="0"/>
              </a:rPr>
              <a:t>bit</a:t>
            </a:r>
            <a:r>
              <a:rPr lang="de-DE" altLang="en-US" sz="1200" dirty="0">
                <a:cs typeface="Arial" panose="020B0604020202020204" pitchFamily="34" charset="0"/>
              </a:rPr>
              <a:t> × 500 MHz = 1 </a:t>
            </a:r>
            <a:r>
              <a:rPr lang="de-DE" altLang="en-US" sz="1200" dirty="0" smtClean="0">
                <a:cs typeface="Arial" panose="020B0604020202020204" pitchFamily="34" charset="0"/>
              </a:rPr>
              <a:t>GB/s</a:t>
            </a:r>
          </a:p>
          <a:p>
            <a:pPr lvl="2">
              <a:defRPr/>
            </a:pPr>
            <a:endParaRPr lang="de-DE" altLang="en-US" sz="1200" dirty="0">
              <a:cs typeface="Arial" panose="020B0604020202020204" pitchFamily="34" charset="0"/>
            </a:endParaRPr>
          </a:p>
          <a:p>
            <a:pPr lvl="2">
              <a:defRPr/>
            </a:pPr>
            <a:endParaRPr lang="de-DE" altLang="en-US" sz="1200" dirty="0"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630" y="2004065"/>
            <a:ext cx="3118236" cy="23398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50" y="2057553"/>
            <a:ext cx="2979678" cy="22328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4882" y="4345784"/>
            <a:ext cx="1011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Input signal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13244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6727-3E61-4A50-B298-276C31B332DE}" type="datetime1">
              <a:rPr lang="de-DE" smtClean="0"/>
              <a:t>19.09.2017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VULCAN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00724" y="4846790"/>
            <a:ext cx="2133600" cy="273844"/>
          </a:xfrm>
        </p:spPr>
        <p:txBody>
          <a:bodyPr/>
          <a:lstStyle/>
          <a:p>
            <a:fld id="{7EB9AEA1-3281-46F0-9EDB-48FF2E5FF267}" type="slidenum">
              <a:rPr lang="de-DE" smtClean="0"/>
              <a:t>7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12000" y="266400"/>
            <a:ext cx="7488000" cy="432000"/>
          </a:xfrm>
        </p:spPr>
        <p:txBody>
          <a:bodyPr/>
          <a:lstStyle/>
          <a:p>
            <a:r>
              <a:rPr lang="en-US" dirty="0" smtClean="0"/>
              <a:t>Offline Data Extraction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4988" y="726563"/>
            <a:ext cx="1218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Extracted data </a:t>
            </a:r>
            <a:endParaRPr lang="en-US" sz="700" dirty="0"/>
          </a:p>
        </p:txBody>
      </p:sp>
      <p:sp>
        <p:nvSpPr>
          <p:cNvPr id="7" name="TextBox 6"/>
          <p:cNvSpPr txBox="1"/>
          <p:nvPr/>
        </p:nvSpPr>
        <p:spPr>
          <a:xfrm>
            <a:off x="719154" y="3436523"/>
            <a:ext cx="451412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Data extraction and plotting performed in MATLAB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ADC source extraction from </a:t>
            </a:r>
            <a:r>
              <a:rPr lang="en-US" sz="1400" dirty="0"/>
              <a:t>H</a:t>
            </a:r>
            <a:r>
              <a:rPr lang="en-US" sz="1400" dirty="0" smtClean="0"/>
              <a:t>eader data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Scaling the data in relation to the ADC gain setting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94969"/>
            <a:ext cx="4431489" cy="24221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288540" y="1913572"/>
            <a:ext cx="15121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ADC output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266813" y="3208958"/>
            <a:ext cx="88197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57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6727-3E61-4A50-B298-276C31B332DE}" type="datetime1">
              <a:rPr lang="de-DE" smtClean="0"/>
              <a:t>19.09.2017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VULCAN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00724" y="4846790"/>
            <a:ext cx="2133600" cy="273844"/>
          </a:xfrm>
        </p:spPr>
        <p:txBody>
          <a:bodyPr/>
          <a:lstStyle/>
          <a:p>
            <a:fld id="{7EB9AEA1-3281-46F0-9EDB-48FF2E5FF267}" type="slidenum">
              <a:rPr lang="de-DE" smtClean="0"/>
              <a:t>8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12000" y="266400"/>
            <a:ext cx="7488000" cy="432000"/>
          </a:xfrm>
        </p:spPr>
        <p:txBody>
          <a:bodyPr/>
          <a:lstStyle/>
          <a:p>
            <a:r>
              <a:rPr lang="en-US" sz="2800" dirty="0" smtClean="0"/>
              <a:t>Baseline </a:t>
            </a:r>
            <a:r>
              <a:rPr lang="en-US" sz="2800" dirty="0"/>
              <a:t>regulator</a:t>
            </a:r>
            <a:br>
              <a:rPr lang="en-US" sz="2800" dirty="0"/>
            </a:b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999040" y="3140745"/>
            <a:ext cx="17091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ADC baseline regulation</a:t>
            </a:r>
            <a:endParaRPr lang="en-US" sz="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9881" y="3345349"/>
            <a:ext cx="589589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dirty="0">
                <a:cs typeface="Arial" panose="020B0604020202020204" pitchFamily="34" charset="0"/>
              </a:rPr>
              <a:t>Biasing fluctuation and </a:t>
            </a:r>
            <a:r>
              <a:rPr lang="en-US" altLang="en-US" sz="1200" dirty="0" err="1">
                <a:cs typeface="Arial" panose="020B0604020202020204" pitchFamily="34" charset="0"/>
              </a:rPr>
              <a:t>intersymbol</a:t>
            </a:r>
            <a:r>
              <a:rPr lang="en-US" altLang="en-US" sz="1200" dirty="0">
                <a:cs typeface="Arial" panose="020B0604020202020204" pitchFamily="34" charset="0"/>
              </a:rPr>
              <a:t> interference shift the </a:t>
            </a:r>
            <a:r>
              <a:rPr lang="en-US" altLang="en-US" sz="1200" dirty="0" smtClean="0">
                <a:cs typeface="Arial" panose="020B0604020202020204" pitchFamily="34" charset="0"/>
              </a:rPr>
              <a:t>baseline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en-US" sz="1200" dirty="0" err="1">
                <a:cs typeface="Arial" panose="020B0604020202020204" pitchFamily="34" charset="0"/>
              </a:rPr>
              <a:t>Unregulated</a:t>
            </a:r>
            <a:r>
              <a:rPr lang="de-DE" altLang="en-US" sz="1200" dirty="0">
                <a:cs typeface="Arial" panose="020B0604020202020204" pitchFamily="34" charset="0"/>
              </a:rPr>
              <a:t> ADC </a:t>
            </a:r>
            <a:r>
              <a:rPr lang="de-DE" altLang="en-US" sz="1200" dirty="0" err="1">
                <a:cs typeface="Arial" panose="020B0604020202020204" pitchFamily="34" charset="0"/>
              </a:rPr>
              <a:t>output</a:t>
            </a:r>
            <a:r>
              <a:rPr lang="de-DE" altLang="en-US" sz="1200" dirty="0">
                <a:cs typeface="Arial" panose="020B0604020202020204" pitchFamily="34" charset="0"/>
              </a:rPr>
              <a:t> </a:t>
            </a:r>
            <a:r>
              <a:rPr lang="de-DE" altLang="en-US" sz="1200" dirty="0" err="1">
                <a:cs typeface="Arial" panose="020B0604020202020204" pitchFamily="34" charset="0"/>
              </a:rPr>
              <a:t>indicates</a:t>
            </a:r>
            <a:r>
              <a:rPr lang="de-DE" altLang="en-US" sz="1200" dirty="0">
                <a:cs typeface="Arial" panose="020B0604020202020204" pitchFamily="34" charset="0"/>
              </a:rPr>
              <a:t> a different </a:t>
            </a:r>
            <a:r>
              <a:rPr lang="de-DE" altLang="en-US" sz="1200" dirty="0" err="1">
                <a:cs typeface="Arial" panose="020B0604020202020204" pitchFamily="34" charset="0"/>
              </a:rPr>
              <a:t>charge</a:t>
            </a:r>
            <a:r>
              <a:rPr lang="de-DE" altLang="en-US" sz="1200" dirty="0">
                <a:cs typeface="Arial" panose="020B0604020202020204" pitchFamily="34" charset="0"/>
              </a:rPr>
              <a:t> </a:t>
            </a:r>
            <a:r>
              <a:rPr lang="de-DE" altLang="en-US" sz="1200" dirty="0" err="1">
                <a:cs typeface="Arial" panose="020B0604020202020204" pitchFamily="34" charset="0"/>
              </a:rPr>
              <a:t>than</a:t>
            </a:r>
            <a:r>
              <a:rPr lang="de-DE" altLang="en-US" sz="1200" dirty="0">
                <a:cs typeface="Arial" panose="020B0604020202020204" pitchFamily="34" charset="0"/>
              </a:rPr>
              <a:t> </a:t>
            </a:r>
            <a:r>
              <a:rPr lang="de-DE" altLang="en-US" sz="1200" dirty="0" err="1">
                <a:cs typeface="Arial" panose="020B0604020202020204" pitchFamily="34" charset="0"/>
              </a:rPr>
              <a:t>the</a:t>
            </a:r>
            <a:r>
              <a:rPr lang="de-DE" altLang="en-US" sz="1200" dirty="0">
                <a:cs typeface="Arial" panose="020B0604020202020204" pitchFamily="34" charset="0"/>
              </a:rPr>
              <a:t> </a:t>
            </a:r>
            <a:r>
              <a:rPr lang="de-DE" altLang="en-US" sz="1200" dirty="0" err="1">
                <a:cs typeface="Arial" panose="020B0604020202020204" pitchFamily="34" charset="0"/>
              </a:rPr>
              <a:t>actual</a:t>
            </a:r>
            <a:r>
              <a:rPr lang="de-DE" altLang="en-US" sz="1200" dirty="0">
                <a:cs typeface="Arial" panose="020B0604020202020204" pitchFamily="34" charset="0"/>
              </a:rPr>
              <a:t> </a:t>
            </a:r>
            <a:r>
              <a:rPr lang="de-DE" altLang="en-US" sz="1200" dirty="0" err="1" smtClean="0">
                <a:cs typeface="Arial" panose="020B0604020202020204" pitchFamily="34" charset="0"/>
              </a:rPr>
              <a:t>input</a:t>
            </a:r>
            <a:endParaRPr lang="de-DE" altLang="en-US" sz="1200" dirty="0"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en-US" sz="1200" dirty="0" smtClean="0">
                <a:cs typeface="Arial" panose="020B0604020202020204" pitchFamily="34" charset="0"/>
              </a:rPr>
              <a:t>An </a:t>
            </a:r>
            <a:r>
              <a:rPr lang="de-DE" altLang="en-US" sz="1200" dirty="0" err="1" smtClean="0">
                <a:cs typeface="Arial" panose="020B0604020202020204" pitchFamily="34" charset="0"/>
              </a:rPr>
              <a:t>improved</a:t>
            </a:r>
            <a:r>
              <a:rPr lang="de-DE" altLang="en-US" sz="1200" dirty="0" smtClean="0">
                <a:cs typeface="Arial" panose="020B0604020202020204" pitchFamily="34" charset="0"/>
              </a:rPr>
              <a:t> </a:t>
            </a:r>
            <a:r>
              <a:rPr lang="de-DE" altLang="en-US" sz="1200" dirty="0" err="1" smtClean="0">
                <a:cs typeface="Arial" panose="020B0604020202020204" pitchFamily="34" charset="0"/>
              </a:rPr>
              <a:t>fine</a:t>
            </a:r>
            <a:r>
              <a:rPr lang="de-DE" altLang="en-US" sz="1200" dirty="0" smtClean="0">
                <a:cs typeface="Arial" panose="020B0604020202020204" pitchFamily="34" charset="0"/>
              </a:rPr>
              <a:t> tune </a:t>
            </a:r>
            <a:r>
              <a:rPr lang="de-DE" altLang="en-US" sz="1200" dirty="0" err="1" smtClean="0">
                <a:cs typeface="Arial" panose="020B0604020202020204" pitchFamily="34" charset="0"/>
              </a:rPr>
              <a:t>baseline</a:t>
            </a:r>
            <a:r>
              <a:rPr lang="de-DE" altLang="en-US" sz="1200" dirty="0" smtClean="0">
                <a:cs typeface="Arial" panose="020B0604020202020204" pitchFamily="34" charset="0"/>
              </a:rPr>
              <a:t> </a:t>
            </a:r>
            <a:r>
              <a:rPr lang="de-DE" altLang="en-US" sz="1200" dirty="0" err="1" smtClean="0">
                <a:cs typeface="Arial" panose="020B0604020202020204" pitchFamily="34" charset="0"/>
              </a:rPr>
              <a:t>regulator</a:t>
            </a:r>
            <a:r>
              <a:rPr lang="de-DE" altLang="en-US" sz="1200" dirty="0" smtClean="0">
                <a:cs typeface="Arial" panose="020B0604020202020204" pitchFamily="34" charset="0"/>
              </a:rPr>
              <a:t> </a:t>
            </a:r>
            <a:r>
              <a:rPr lang="de-DE" altLang="en-US" sz="1200" dirty="0" err="1" smtClean="0">
                <a:cs typeface="Arial" panose="020B0604020202020204" pitchFamily="34" charset="0"/>
              </a:rPr>
              <a:t>has</a:t>
            </a:r>
            <a:r>
              <a:rPr lang="de-DE" altLang="en-US" sz="1200" dirty="0" smtClean="0">
                <a:cs typeface="Arial" panose="020B0604020202020204" pitchFamily="34" charset="0"/>
              </a:rPr>
              <a:t> </a:t>
            </a:r>
            <a:r>
              <a:rPr lang="de-DE" altLang="en-US" sz="1200" dirty="0" err="1" smtClean="0">
                <a:cs typeface="Arial" panose="020B0604020202020204" pitchFamily="34" charset="0"/>
              </a:rPr>
              <a:t>been</a:t>
            </a:r>
            <a:r>
              <a:rPr lang="de-DE" altLang="en-US" sz="1200" dirty="0" smtClean="0">
                <a:cs typeface="Arial" panose="020B0604020202020204" pitchFamily="34" charset="0"/>
              </a:rPr>
              <a:t> </a:t>
            </a:r>
            <a:r>
              <a:rPr lang="de-DE" altLang="en-US" sz="1200" dirty="0" err="1" smtClean="0">
                <a:cs typeface="Arial" panose="020B0604020202020204" pitchFamily="34" charset="0"/>
              </a:rPr>
              <a:t>included</a:t>
            </a:r>
            <a:r>
              <a:rPr lang="de-DE" altLang="en-US" sz="1200" dirty="0" smtClean="0">
                <a:cs typeface="Arial" panose="020B0604020202020204" pitchFamily="34" charset="0"/>
              </a:rPr>
              <a:t> </a:t>
            </a:r>
            <a:endParaRPr lang="en-US" altLang="en-US" sz="1200" dirty="0">
              <a:cs typeface="Arial" panose="020B0604020202020204" pitchFamily="34" charset="0"/>
            </a:endParaRPr>
          </a:p>
          <a:p>
            <a:r>
              <a:rPr lang="en-US" sz="1050" i="1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1050" i="1" dirty="0" smtClean="0">
                <a:solidFill>
                  <a:schemeClr val="bg1">
                    <a:lumMod val="75000"/>
                  </a:schemeClr>
                </a:solidFill>
              </a:rPr>
            </a:br>
            <a:endParaRPr lang="en-US" sz="105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77" y="1283412"/>
            <a:ext cx="2440412" cy="1476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162" y="1268554"/>
            <a:ext cx="2522137" cy="152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6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6727-3E61-4A50-B298-276C31B332DE}" type="datetime1">
              <a:rPr lang="de-DE" smtClean="0"/>
              <a:t>19.09.2017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VULCAN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00724" y="4846790"/>
            <a:ext cx="2133600" cy="273844"/>
          </a:xfrm>
        </p:spPr>
        <p:txBody>
          <a:bodyPr/>
          <a:lstStyle/>
          <a:p>
            <a:fld id="{7EB9AEA1-3281-46F0-9EDB-48FF2E5FF267}" type="slidenum">
              <a:rPr lang="de-DE" smtClean="0"/>
              <a:t>9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12000" y="266400"/>
            <a:ext cx="7488000" cy="432000"/>
          </a:xfrm>
        </p:spPr>
        <p:txBody>
          <a:bodyPr/>
          <a:lstStyle/>
          <a:p>
            <a:r>
              <a:rPr lang="en-US" sz="2800" dirty="0" smtClean="0"/>
              <a:t>Reliability – Scan chain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76056" y="1124229"/>
            <a:ext cx="5895890" cy="246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Procedure: 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Replace all flip-flops with scan flip-flops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Connect them serially in a chain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Feed in test vectors through scan chain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Record the output stream and cross compare results 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Key features: Stuck at 0/1 faults, IDDQ test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50" i="1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1050" i="1" dirty="0" smtClean="0">
                <a:solidFill>
                  <a:schemeClr val="bg1">
                    <a:lumMod val="75000"/>
                  </a:schemeClr>
                </a:solidFill>
              </a:rPr>
            </a:br>
            <a:endParaRPr lang="en-US" sz="105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80" y="1390066"/>
            <a:ext cx="4211960" cy="14684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2000" y="3550160"/>
            <a:ext cx="587693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Standard procedure used in Industry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Identifying errors due to manufacturing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Increasing test access points without tremendously increasing input &amp; output pins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02842" y="2900585"/>
            <a:ext cx="1770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Scan chain data path </a:t>
            </a:r>
            <a:r>
              <a:rPr lang="en-US" sz="700" i="1" dirty="0" smtClean="0"/>
              <a:t>[1]</a:t>
            </a:r>
            <a:endParaRPr lang="en-US" sz="700" i="1" dirty="0"/>
          </a:p>
        </p:txBody>
      </p:sp>
    </p:spTree>
    <p:extLst>
      <p:ext uri="{BB962C8B-B14F-4D97-AF65-F5344CB8AC3E}">
        <p14:creationId xmlns:p14="http://schemas.microsoft.com/office/powerpoint/2010/main" val="7764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Jülich">
      <a:dk1>
        <a:sysClr val="windowText" lastClr="000000"/>
      </a:dk1>
      <a:lt1>
        <a:sysClr val="window" lastClr="FFFFFF"/>
      </a:lt1>
      <a:dk2>
        <a:srgbClr val="005B82"/>
      </a:dk2>
      <a:lt2>
        <a:srgbClr val="EEECE1"/>
      </a:lt2>
      <a:accent1>
        <a:srgbClr val="002060"/>
      </a:accent1>
      <a:accent2>
        <a:srgbClr val="00007F"/>
      </a:accent2>
      <a:accent3>
        <a:srgbClr val="6565FF"/>
      </a:accent3>
      <a:accent4>
        <a:srgbClr val="9999FF"/>
      </a:accent4>
      <a:accent5>
        <a:srgbClr val="CBCBFF"/>
      </a:accent5>
      <a:accent6>
        <a:srgbClr val="FFFFFF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lien FZJ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9EE0"/>
          </a:buClr>
          <a:buSzTx/>
          <a:buFontTx/>
          <a:buNone/>
          <a:tabLst/>
          <a:defRPr kumimoji="0" lang="de-D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9EE0"/>
          </a:buClr>
          <a:buSzTx/>
          <a:buFontTx/>
          <a:buNone/>
          <a:tabLst/>
          <a:defRPr kumimoji="0" lang="de-D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572</Words>
  <Application>Microsoft Office PowerPoint</Application>
  <PresentationFormat>On-screen Show (16:9)</PresentationFormat>
  <Paragraphs>186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Arial MT Bd</vt:lpstr>
      <vt:lpstr>Calibri</vt:lpstr>
      <vt:lpstr>Wingdings</vt:lpstr>
      <vt:lpstr>Larissa</vt:lpstr>
      <vt:lpstr>Folien FZJ</vt:lpstr>
      <vt:lpstr>VULCAN – Digital Control Unit </vt:lpstr>
      <vt:lpstr>Overview</vt:lpstr>
      <vt:lpstr>Front End</vt:lpstr>
      <vt:lpstr>Front End</vt:lpstr>
      <vt:lpstr>ADC Gain Selection </vt:lpstr>
      <vt:lpstr>Data Processor - Measurement Results</vt:lpstr>
      <vt:lpstr>Offline Data Extraction </vt:lpstr>
      <vt:lpstr>Baseline regulator </vt:lpstr>
      <vt:lpstr>Reliability – Scan chain</vt:lpstr>
      <vt:lpstr>1st prototype - Bug fix  </vt:lpstr>
      <vt:lpstr>1st prototype - Bug fix  </vt:lpstr>
      <vt:lpstr>Summary</vt:lpstr>
      <vt:lpstr>References</vt:lpstr>
      <vt:lpstr>Backup</vt:lpstr>
      <vt:lpstr>1st prototype - Bug fix  </vt:lpstr>
      <vt:lpstr>Baseline regulator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Admin.Reisen</dc:creator>
  <cp:lastModifiedBy>pmuralid</cp:lastModifiedBy>
  <cp:revision>649</cp:revision>
  <cp:lastPrinted>2017-08-23T14:28:09Z</cp:lastPrinted>
  <dcterms:created xsi:type="dcterms:W3CDTF">2011-04-21T10:53:40Z</dcterms:created>
  <dcterms:modified xsi:type="dcterms:W3CDTF">2017-09-19T11:24:56Z</dcterms:modified>
</cp:coreProperties>
</file>