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41" r:id="rId2"/>
    <p:sldId id="330" r:id="rId3"/>
    <p:sldId id="346" r:id="rId4"/>
    <p:sldId id="350" r:id="rId5"/>
    <p:sldId id="342" r:id="rId6"/>
    <p:sldId id="343" r:id="rId7"/>
    <p:sldId id="344" r:id="rId8"/>
    <p:sldId id="345" r:id="rId9"/>
    <p:sldId id="348" r:id="rId10"/>
    <p:sldId id="349" r:id="rId11"/>
    <p:sldId id="331" r:id="rId12"/>
    <p:sldId id="332" r:id="rId13"/>
    <p:sldId id="333" r:id="rId14"/>
    <p:sldId id="334" r:id="rId15"/>
    <p:sldId id="335" r:id="rId16"/>
    <p:sldId id="338" r:id="rId17"/>
    <p:sldId id="339" r:id="rId18"/>
    <p:sldId id="340" r:id="rId19"/>
    <p:sldId id="286" r:id="rId20"/>
  </p:sldIdLst>
  <p:sldSz cx="9144000" cy="6858000" type="screen4x3"/>
  <p:notesSz cx="6794500" cy="9931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9B9"/>
    <a:srgbClr val="007635"/>
    <a:srgbClr val="005B82"/>
    <a:srgbClr val="515151"/>
    <a:srgbClr val="9C9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15" d="100"/>
          <a:sy n="115" d="100"/>
        </p:scale>
        <p:origin x="618" y="102"/>
      </p:cViewPr>
      <p:guideLst>
        <p:guide orient="horz" pos="143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332"/>
    </p:cViewPr>
  </p:sorterViewPr>
  <p:notesViewPr>
    <p:cSldViewPr>
      <p:cViewPr varScale="1">
        <p:scale>
          <a:sx n="83" d="100"/>
          <a:sy n="83" d="100"/>
        </p:scale>
        <p:origin x="393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7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7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E4A78-FBCC-4711-BA0D-1ED74EDFBBE6}" type="datetimeFigureOut">
              <a:rPr lang="de-DE" smtClean="0"/>
              <a:t>19.09.2017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3614"/>
            <a:ext cx="2944283" cy="497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33614"/>
            <a:ext cx="2944283" cy="497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2DD8C-AB22-4DAA-8AC3-0E66619C5EF6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0815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8BD61-3547-424D-8836-725BF677DED4}" type="datetimeFigureOut">
              <a:rPr lang="de-DE" smtClean="0"/>
              <a:t>19.09.2017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97C32-0F4A-40F6-B67C-728988A86F3C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201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D3DBE-97BD-43B5-A252-A88BC9BEE76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6957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4087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D3DBE-97BD-43B5-A252-A88BC9BEE760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600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D3DBE-97BD-43B5-A252-A88BC9BEE760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4785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7C32-0F4A-40F6-B67C-728988A86F3C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6181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251520" y="2286000"/>
            <a:ext cx="8892480" cy="4572000"/>
          </a:xfrm>
          <a:prstGeom prst="rect">
            <a:avLst/>
          </a:prstGeom>
          <a:solidFill>
            <a:srgbClr val="005B82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A976E547-D19C-42ED-B095-FFFC3F0E4D0F}" type="datetime5">
              <a:rPr lang="en-US" smtClean="0"/>
              <a:t>19-Sep-17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7EB9AEA1-3281-46F0-9EDB-48FF2E5FF26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7308304" y="2142"/>
            <a:ext cx="1835696" cy="978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Picture 60" descr="logo_699c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25" y="249053"/>
            <a:ext cx="2517775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27584" y="2708275"/>
            <a:ext cx="7254875" cy="792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Unsere Ziele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827584" y="3501008"/>
            <a:ext cx="7254875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Das Forschungszentrum im Fokus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827584" y="4868863"/>
            <a:ext cx="6481763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10. Mai 2011 | Theo Mustermann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38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0"/>
            <a:ext cx="8075240" cy="4104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Hier steht Blindtext zu einem Thema mit Einleitung und folgenden Aufzählungspunkten: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</a:t>
            </a: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elit</a:t>
            </a:r>
            <a:r>
              <a:rPr lang="de-DE" dirty="0" smtClean="0"/>
              <a:t>,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diam</a:t>
            </a:r>
            <a:r>
              <a:rPr lang="de-DE" dirty="0" smtClean="0"/>
              <a:t> </a:t>
            </a:r>
            <a:r>
              <a:rPr lang="de-DE" dirty="0" err="1" smtClean="0"/>
              <a:t>nonummy</a:t>
            </a:r>
            <a:r>
              <a:rPr lang="de-DE" dirty="0" smtClean="0"/>
              <a:t> </a:t>
            </a:r>
            <a:r>
              <a:rPr lang="de-DE" dirty="0" err="1" smtClean="0"/>
              <a:t>nibh</a:t>
            </a:r>
            <a:r>
              <a:rPr lang="de-DE" dirty="0" smtClean="0"/>
              <a:t> </a:t>
            </a:r>
            <a:r>
              <a:rPr lang="de-DE" dirty="0" err="1" smtClean="0"/>
              <a:t>euismod</a:t>
            </a:r>
            <a:r>
              <a:rPr lang="de-DE" dirty="0" smtClean="0"/>
              <a:t> </a:t>
            </a:r>
            <a:r>
              <a:rPr lang="de-DE" dirty="0" err="1" smtClean="0"/>
              <a:t>tincidunt</a:t>
            </a:r>
            <a:r>
              <a:rPr lang="de-DE" dirty="0" smtClean="0"/>
              <a:t> </a:t>
            </a:r>
            <a:r>
              <a:rPr lang="de-DE" dirty="0" err="1" smtClean="0"/>
              <a:t>ut</a:t>
            </a:r>
            <a:r>
              <a:rPr lang="de-DE" dirty="0" smtClean="0"/>
              <a:t> </a:t>
            </a:r>
            <a:r>
              <a:rPr lang="de-DE" dirty="0" err="1" smtClean="0"/>
              <a:t>laoreet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err="1" smtClean="0"/>
              <a:t>dolore</a:t>
            </a:r>
            <a:r>
              <a:rPr lang="de-DE" dirty="0" smtClean="0"/>
              <a:t> magna </a:t>
            </a:r>
            <a:r>
              <a:rPr lang="de-DE" dirty="0" err="1" smtClean="0"/>
              <a:t>aliquam</a:t>
            </a:r>
            <a:r>
              <a:rPr lang="de-DE" dirty="0" smtClean="0"/>
              <a:t> </a:t>
            </a:r>
            <a:r>
              <a:rPr lang="de-DE" dirty="0" err="1" smtClean="0"/>
              <a:t>erat</a:t>
            </a:r>
            <a:r>
              <a:rPr lang="de-DE" dirty="0" smtClean="0"/>
              <a:t>. 	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81901-BBD6-4FEC-A5B7-9CB9E21A8963}" type="datetime5">
              <a:rPr lang="en-US" smtClean="0"/>
              <a:t>19-Sep-17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748883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Musterpräsentation</a:t>
            </a:r>
          </a:p>
        </p:txBody>
      </p:sp>
    </p:spTree>
    <p:extLst>
      <p:ext uri="{BB962C8B-B14F-4D97-AF65-F5344CB8AC3E}">
        <p14:creationId xmlns:p14="http://schemas.microsoft.com/office/powerpoint/2010/main" val="3191010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E395-C789-432F-A766-FBB4C6A716CF}" type="datetime5">
              <a:rPr lang="en-US" smtClean="0"/>
              <a:t>19-Sep-17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908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Bildern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4"/>
          </p:nvPr>
        </p:nvSpPr>
        <p:spPr>
          <a:xfrm>
            <a:off x="720000" y="2638800"/>
            <a:ext cx="3600400" cy="3166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endParaRPr lang="de-DE" dirty="0" smtClean="0"/>
          </a:p>
        </p:txBody>
      </p:sp>
      <p:sp>
        <p:nvSpPr>
          <p:cNvPr id="12" name="Inhaltsplatzhalter 2"/>
          <p:cNvSpPr>
            <a:spLocks noGrp="1"/>
          </p:cNvSpPr>
          <p:nvPr>
            <p:ph idx="16"/>
          </p:nvPr>
        </p:nvSpPr>
        <p:spPr>
          <a:xfrm>
            <a:off x="4572000" y="2638800"/>
            <a:ext cx="4320480" cy="31664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endParaRPr lang="de-DE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Falls Sie Bilder zeigen möchten …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idx="18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15" name="Inhaltsplatzhalter 13"/>
          <p:cNvSpPr>
            <a:spLocks noGrp="1"/>
          </p:cNvSpPr>
          <p:nvPr>
            <p:ph idx="19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859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44395-3DED-48A0-8BDD-1364C8F33501}" type="datetime5">
              <a:rPr lang="en-US" smtClean="0"/>
              <a:t>19-Sep-17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1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Grafiken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720000" y="2636912"/>
            <a:ext cx="349196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1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6" hasCustomPrompt="1"/>
          </p:nvPr>
        </p:nvSpPr>
        <p:spPr>
          <a:xfrm>
            <a:off x="4572000" y="2636912"/>
            <a:ext cx="432048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2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… oder Grafiken</a:t>
            </a:r>
          </a:p>
        </p:txBody>
      </p:sp>
      <p:sp>
        <p:nvSpPr>
          <p:cNvPr id="15" name="Inhaltsplatzhalter 13"/>
          <p:cNvSpPr>
            <a:spLocks noGrp="1"/>
          </p:cNvSpPr>
          <p:nvPr>
            <p:ph idx="18" hasCustomPrompt="1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Grafik 1: Blindtext</a:t>
            </a:r>
            <a:endParaRPr lang="de-DE" dirty="0"/>
          </a:p>
        </p:txBody>
      </p:sp>
      <p:sp>
        <p:nvSpPr>
          <p:cNvPr id="16" name="Inhaltsplatzhalter 13"/>
          <p:cNvSpPr>
            <a:spLocks noGrp="1"/>
          </p:cNvSpPr>
          <p:nvPr>
            <p:ph idx="19" hasCustomPrompt="1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Grafik 2: Blindtext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7673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0258C-A080-4D30-A434-3427352E3644}" type="datetime5">
              <a:rPr lang="en-US" smtClean="0"/>
              <a:t>19-Sep-17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720000" y="1988841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Überschrift zu einem Thema mit Grafiken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720000" y="2636912"/>
            <a:ext cx="3024336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1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6" hasCustomPrompt="1"/>
          </p:nvPr>
        </p:nvSpPr>
        <p:spPr>
          <a:xfrm>
            <a:off x="4572000" y="2636912"/>
            <a:ext cx="4320480" cy="31683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Grafik 2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7" hasCustomPrompt="1"/>
          </p:nvPr>
        </p:nvSpPr>
        <p:spPr>
          <a:xfrm>
            <a:off x="720000" y="1152000"/>
            <a:ext cx="8172480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SzPct val="80000"/>
              <a:buFontTx/>
              <a:buNone/>
              <a:defRPr sz="2800" b="1" baseline="0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Clr>
                <a:srgbClr val="005B82"/>
              </a:buClr>
              <a:buSzPct val="80000"/>
              <a:buFont typeface="Wingdings" pitchFamily="2" charset="2"/>
              <a:buNone/>
              <a:defRPr sz="2200">
                <a:latin typeface="Arial" pitchFamily="34" charset="0"/>
                <a:cs typeface="Arial" pitchFamily="34" charset="0"/>
              </a:defRPr>
            </a:lvl2pPr>
            <a:lvl3pPr marL="11430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3pPr>
            <a:lvl4pPr marL="16002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4pPr>
            <a:lvl5pPr marL="2057400" indent="-228600">
              <a:buClr>
                <a:srgbClr val="005B82"/>
              </a:buClr>
              <a:buSzPct val="80000"/>
              <a:buFont typeface="Wingdings" pitchFamily="2" charset="2"/>
              <a:buChar char="§"/>
              <a:defRPr sz="2200">
                <a:latin typeface="Arial" pitchFamily="34" charset="0"/>
                <a:cs typeface="Arial" pitchFamily="34" charset="0"/>
              </a:defRPr>
            </a:lvl5pPr>
          </a:lstStyle>
          <a:p>
            <a:r>
              <a:rPr lang="de-DE" dirty="0" smtClean="0"/>
              <a:t>Sie können auch kombinieren</a:t>
            </a:r>
          </a:p>
        </p:txBody>
      </p:sp>
      <p:sp>
        <p:nvSpPr>
          <p:cNvPr id="15" name="Inhaltsplatzhalter 13"/>
          <p:cNvSpPr>
            <a:spLocks noGrp="1"/>
          </p:cNvSpPr>
          <p:nvPr>
            <p:ph idx="18" hasCustomPrompt="1"/>
          </p:nvPr>
        </p:nvSpPr>
        <p:spPr>
          <a:xfrm>
            <a:off x="720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Blindtext für eine Bildunterschrift</a:t>
            </a:r>
            <a:endParaRPr lang="de-DE" dirty="0"/>
          </a:p>
        </p:txBody>
      </p:sp>
      <p:sp>
        <p:nvSpPr>
          <p:cNvPr id="16" name="Inhaltsplatzhalter 13"/>
          <p:cNvSpPr>
            <a:spLocks noGrp="1"/>
          </p:cNvSpPr>
          <p:nvPr>
            <p:ph idx="19" hasCustomPrompt="1"/>
          </p:nvPr>
        </p:nvSpPr>
        <p:spPr>
          <a:xfrm>
            <a:off x="4572000" y="5949280"/>
            <a:ext cx="2826500" cy="5409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100" i="1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Diagramm: Blindtext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2977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A07A7-31B3-4BD0-826A-66104C182205}" type="datetime5">
              <a:rPr lang="en-US" smtClean="0"/>
              <a:t>19-Sep-17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0833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7"/>
          <p:cNvSpPr>
            <a:spLocks noGrp="1"/>
          </p:cNvSpPr>
          <p:nvPr>
            <p:ph idx="1" hasCustomPrompt="1"/>
          </p:nvPr>
        </p:nvSpPr>
        <p:spPr>
          <a:xfrm>
            <a:off x="720001" y="1200000"/>
            <a:ext cx="8172480" cy="510932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Clr>
                <a:srgbClr val="005B82"/>
              </a:buClr>
              <a:buFont typeface="Wingdings" panose="05000000000000000000" pitchFamily="2" charset="2"/>
              <a:buChar char="§"/>
              <a:defRPr sz="1800" baseline="0">
                <a:latin typeface="Arial" pitchFamily="34" charset="0"/>
                <a:cs typeface="Arial" pitchFamily="34" charset="0"/>
              </a:defRPr>
            </a:lvl1pPr>
            <a:lvl2pPr marL="628650" indent="-266700" defTabSz="806450">
              <a:buClr>
                <a:srgbClr val="005B82"/>
              </a:buClr>
              <a:buFont typeface="Arial" panose="020B0604020202020204" pitchFamily="34" charset="0"/>
              <a:buChar char="–"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005B82"/>
              </a:buCl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005B82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005B82"/>
              </a:buCl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noProof="0" dirty="0" err="1" smtClean="0"/>
              <a:t>Hier</a:t>
            </a:r>
            <a:r>
              <a:rPr lang="en-US" noProof="0" dirty="0" smtClean="0"/>
              <a:t> </a:t>
            </a:r>
            <a:r>
              <a:rPr lang="en-US" noProof="0" dirty="0" err="1" smtClean="0"/>
              <a:t>steht</a:t>
            </a:r>
            <a:r>
              <a:rPr lang="en-US" noProof="0" dirty="0" smtClean="0"/>
              <a:t> </a:t>
            </a:r>
            <a:r>
              <a:rPr lang="en-US" noProof="0" dirty="0" err="1" smtClean="0"/>
              <a:t>Blindtext</a:t>
            </a:r>
            <a:r>
              <a:rPr lang="en-US" noProof="0" dirty="0" smtClean="0"/>
              <a:t> </a:t>
            </a:r>
            <a:r>
              <a:rPr lang="en-US" noProof="0" dirty="0" err="1" smtClean="0"/>
              <a:t>zu</a:t>
            </a:r>
            <a:r>
              <a:rPr lang="en-US" noProof="0" dirty="0" smtClean="0"/>
              <a:t> </a:t>
            </a:r>
            <a:r>
              <a:rPr lang="en-US" noProof="0" dirty="0" err="1" smtClean="0"/>
              <a:t>einem</a:t>
            </a:r>
            <a:r>
              <a:rPr lang="en-US" noProof="0" dirty="0" smtClean="0"/>
              <a:t> </a:t>
            </a:r>
            <a:r>
              <a:rPr lang="en-US" noProof="0" dirty="0" err="1" smtClean="0"/>
              <a:t>Thema</a:t>
            </a:r>
            <a:r>
              <a:rPr lang="en-US" noProof="0" dirty="0" smtClean="0"/>
              <a:t> </a:t>
            </a:r>
            <a:r>
              <a:rPr lang="en-US" noProof="0" dirty="0" err="1" smtClean="0"/>
              <a:t>mit</a:t>
            </a:r>
            <a:r>
              <a:rPr lang="en-US" noProof="0" dirty="0" smtClean="0"/>
              <a:t> </a:t>
            </a:r>
            <a:r>
              <a:rPr lang="en-US" noProof="0" dirty="0" err="1" smtClean="0"/>
              <a:t>Einleitung</a:t>
            </a:r>
            <a:r>
              <a:rPr lang="en-US" noProof="0" dirty="0" smtClean="0"/>
              <a:t> und </a:t>
            </a:r>
            <a:r>
              <a:rPr lang="en-US" noProof="0" dirty="0" err="1" smtClean="0"/>
              <a:t>folgenden</a:t>
            </a:r>
            <a:r>
              <a:rPr lang="en-US" noProof="0" dirty="0" smtClean="0"/>
              <a:t> </a:t>
            </a:r>
            <a:r>
              <a:rPr lang="en-US" noProof="0" dirty="0" err="1" smtClean="0"/>
              <a:t>Aufzählungspunkten</a:t>
            </a:r>
            <a:r>
              <a:rPr lang="en-US" noProof="0" dirty="0" smtClean="0"/>
              <a:t>:</a:t>
            </a:r>
          </a:p>
          <a:p>
            <a:endParaRPr lang="en-US" noProof="0" dirty="0" smtClean="0"/>
          </a:p>
          <a:p>
            <a:r>
              <a:rPr lang="en-US" noProof="0" dirty="0" err="1" smtClean="0"/>
              <a:t>Erste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12" name="Inhaltsplatzhalter 7"/>
          <p:cNvSpPr>
            <a:spLocks noGrp="1"/>
          </p:cNvSpPr>
          <p:nvPr>
            <p:ph idx="15" hasCustomPrompt="1"/>
          </p:nvPr>
        </p:nvSpPr>
        <p:spPr>
          <a:xfrm>
            <a:off x="720000" y="480000"/>
            <a:ext cx="6480000" cy="44954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5B82"/>
              </a:buClr>
              <a:buNone/>
              <a:defRPr sz="2200" b="1">
                <a:solidFill>
                  <a:srgbClr val="005B8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 err="1" smtClean="0"/>
              <a:t>Musterpräsentation</a:t>
            </a:r>
            <a:endParaRPr lang="en-US" noProof="0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2"/>
          </p:nvPr>
        </p:nvSpPr>
        <p:spPr>
          <a:xfrm>
            <a:off x="720000" y="6501342"/>
            <a:ext cx="1800000" cy="220135"/>
          </a:xfrm>
          <a:prstGeom prst="rect">
            <a:avLst/>
          </a:prstGeom>
        </p:spPr>
        <p:txBody>
          <a:bodyPr vert="horz" lIns="0" tIns="40815" rIns="81630" bIns="40815" rtlCol="0" anchor="ctr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smtClean="0"/>
              <a:t>A. Zambanini</a:t>
            </a:r>
            <a:endParaRPr lang="en-US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743200" y="6501342"/>
            <a:ext cx="4500000" cy="220135"/>
          </a:xfrm>
          <a:prstGeom prst="rect">
            <a:avLst/>
          </a:prstGeom>
        </p:spPr>
        <p:txBody>
          <a:bodyPr vert="horz" lIns="81630" tIns="40815" rIns="81630" bIns="40815" rtlCol="0"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JUNO Electronics Workshop ­– Padova 2017</a:t>
            </a:r>
            <a:endParaRPr lang="en-US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452000" y="6501342"/>
            <a:ext cx="1440000" cy="220135"/>
          </a:xfrm>
          <a:prstGeom prst="rect">
            <a:avLst/>
          </a:prstGeom>
        </p:spPr>
        <p:txBody>
          <a:bodyPr vert="horz" lIns="0" tIns="42260" rIns="0" bIns="40815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5A9BD8E-55B4-4C4A-B820-FA4FC19CFA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14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0000" y="6356350"/>
            <a:ext cx="21336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40F37FA-C480-430D-8693-CBB74988963E}" type="datetime5">
              <a:rPr lang="en-US" smtClean="0"/>
              <a:t>19-Sep-17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EB9AEA1-3281-46F0-9EDB-48FF2E5FF267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0" y="2286000"/>
            <a:ext cx="126000" cy="228600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5B82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26000" y="2286000"/>
            <a:ext cx="126000" cy="2286000"/>
          </a:xfrm>
          <a:prstGeom prst="rect">
            <a:avLst/>
          </a:prstGeom>
          <a:solidFill>
            <a:srgbClr val="5151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9C9C9C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0" y="0"/>
            <a:ext cx="126000" cy="2286000"/>
          </a:xfrm>
          <a:prstGeom prst="rect">
            <a:avLst/>
          </a:prstGeom>
          <a:solidFill>
            <a:srgbClr val="005B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5B82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26000" y="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9C9C9C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0" y="4572000"/>
            <a:ext cx="126000" cy="228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005B82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26000" y="4572000"/>
            <a:ext cx="126000" cy="2286000"/>
          </a:xfrm>
          <a:prstGeom prst="rect">
            <a:avLst/>
          </a:prstGeom>
          <a:solidFill>
            <a:srgbClr val="9C9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9C9C9C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00" y="151200"/>
            <a:ext cx="1440000" cy="46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hteck 12"/>
          <p:cNvSpPr/>
          <p:nvPr userDrawn="1"/>
        </p:nvSpPr>
        <p:spPr>
          <a:xfrm rot="-5400000">
            <a:off x="-1076400" y="5665703"/>
            <a:ext cx="2276872" cy="1077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de-DE" sz="700" dirty="0" smtClean="0">
                <a:solidFill>
                  <a:srgbClr val="515151"/>
                </a:solidFill>
                <a:latin typeface="Arial" pitchFamily="34" charset="0"/>
                <a:cs typeface="Arial" pitchFamily="34" charset="0"/>
              </a:rPr>
              <a:t>Mitglied der Helmholtz-Gemeinschaft</a:t>
            </a:r>
            <a:endParaRPr lang="de-DE" sz="700" dirty="0">
              <a:solidFill>
                <a:srgbClr val="51515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82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3600" dirty="0"/>
              <a:t>The Vulcan Chip</a:t>
            </a:r>
          </a:p>
        </p:txBody>
      </p:sp>
      <p:sp>
        <p:nvSpPr>
          <p:cNvPr id="7" name="Textplatzhalt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dirty="0" smtClean="0"/>
              <a:t>Analog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 dirty="0" smtClean="0"/>
              <a:t>Ugur Yegin, Nina Parkalian, Pavithra Muralidharan, Christian Roth</a:t>
            </a:r>
            <a:endParaRPr lang="en-US" dirty="0"/>
          </a:p>
          <a:p>
            <a:r>
              <a:rPr lang="en-US" dirty="0" smtClean="0"/>
              <a:t>Hamburg</a:t>
            </a:r>
            <a:endParaRPr lang="en-US" dirty="0"/>
          </a:p>
          <a:p>
            <a:r>
              <a:rPr lang="en-US" dirty="0" smtClean="0"/>
              <a:t>18 September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95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pPr algn="ctr"/>
            <a:r>
              <a:rPr lang="de-DE" dirty="0" smtClean="0"/>
              <a:t>Backup </a:t>
            </a:r>
            <a:r>
              <a:rPr lang="de-DE" dirty="0" err="1" smtClean="0"/>
              <a:t>slides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A. Zambanini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JUNO Electronics Workshop ­– Padova 2017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A9BD8E-55B4-4C4A-B820-FA4FC19CFA3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93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73696" y="1757250"/>
            <a:ext cx="4742521" cy="3600400"/>
          </a:xfrm>
        </p:spPr>
        <p:txBody>
          <a:bodyPr/>
          <a:lstStyle/>
          <a:p>
            <a:r>
              <a:rPr lang="en-US" sz="1600" dirty="0">
                <a:solidFill>
                  <a:srgbClr val="005B82"/>
                </a:solidFill>
              </a:rPr>
              <a:t>Highly linear, </a:t>
            </a:r>
            <a:r>
              <a:rPr lang="en-US" sz="1600" dirty="0"/>
              <a:t>fully integrated circuit – </a:t>
            </a:r>
            <a:r>
              <a:rPr lang="en-US" sz="1600" b="1" dirty="0">
                <a:solidFill>
                  <a:srgbClr val="005B82"/>
                </a:solidFill>
              </a:rPr>
              <a:t>Vulcan</a:t>
            </a:r>
            <a:endParaRPr lang="en-US" sz="1600" dirty="0"/>
          </a:p>
          <a:p>
            <a:pPr lvl="1"/>
            <a:r>
              <a:rPr lang="en-US" sz="1400" dirty="0"/>
              <a:t>Sampling ADC with approx. </a:t>
            </a:r>
            <a:r>
              <a:rPr lang="en-US" sz="1400" dirty="0">
                <a:solidFill>
                  <a:srgbClr val="005B82"/>
                </a:solidFill>
              </a:rPr>
              <a:t>80 dB linearity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200" dirty="0"/>
              <a:t>(3 signal chains with 3 different gains)</a:t>
            </a:r>
          </a:p>
          <a:p>
            <a:pPr lvl="1"/>
            <a:r>
              <a:rPr lang="en-US" sz="1400" dirty="0"/>
              <a:t>No external components required</a:t>
            </a:r>
          </a:p>
          <a:p>
            <a:pPr lvl="1"/>
            <a:r>
              <a:rPr lang="en-US" sz="1400" dirty="0"/>
              <a:t>On-chip clock generation from ref. clock</a:t>
            </a:r>
          </a:p>
          <a:p>
            <a:r>
              <a:rPr lang="en-US" sz="1600" dirty="0"/>
              <a:t>Precise signal reconstruction</a:t>
            </a:r>
          </a:p>
          <a:p>
            <a:pPr lvl="1"/>
            <a:r>
              <a:rPr lang="en-US" sz="1400" dirty="0"/>
              <a:t>No analog delay line</a:t>
            </a:r>
            <a:br>
              <a:rPr lang="en-US" sz="1400" dirty="0"/>
            </a:br>
            <a:r>
              <a:rPr lang="en-US" sz="1200" dirty="0"/>
              <a:t>(reducing noise &amp; distortion)</a:t>
            </a:r>
          </a:p>
          <a:p>
            <a:pPr lvl="1"/>
            <a:r>
              <a:rPr lang="en-US" sz="1400" dirty="0"/>
              <a:t>Control loop to suppress DC variations</a:t>
            </a:r>
          </a:p>
          <a:p>
            <a:pPr lvl="1"/>
            <a:r>
              <a:rPr lang="en-US" sz="1400" dirty="0"/>
              <a:t>Optional overshoot compensation</a:t>
            </a:r>
          </a:p>
          <a:p>
            <a:r>
              <a:rPr lang="en-US" sz="1600" dirty="0"/>
              <a:t>Further key parameters of Vulcan:</a:t>
            </a:r>
          </a:p>
          <a:p>
            <a:pPr lvl="1"/>
            <a:r>
              <a:rPr lang="en-US" sz="1400" dirty="0"/>
              <a:t>ADC with </a:t>
            </a:r>
            <a:r>
              <a:rPr lang="en-US" sz="1400" dirty="0">
                <a:solidFill>
                  <a:srgbClr val="005B82"/>
                </a:solidFill>
              </a:rPr>
              <a:t>9.5 bit </a:t>
            </a:r>
            <a:r>
              <a:rPr lang="en-US" sz="1400" dirty="0"/>
              <a:t>(3x 8 bit), </a:t>
            </a:r>
            <a:r>
              <a:rPr lang="en-US" sz="1400" dirty="0">
                <a:solidFill>
                  <a:srgbClr val="005B82"/>
                </a:solidFill>
              </a:rPr>
              <a:t>1 </a:t>
            </a:r>
            <a:r>
              <a:rPr lang="en-US" sz="1400" dirty="0" err="1">
                <a:solidFill>
                  <a:srgbClr val="005B82"/>
                </a:solidFill>
              </a:rPr>
              <a:t>Gsample</a:t>
            </a:r>
            <a:r>
              <a:rPr lang="en-US" sz="1400" dirty="0">
                <a:solidFill>
                  <a:srgbClr val="005B82"/>
                </a:solidFill>
              </a:rPr>
              <a:t>/s</a:t>
            </a:r>
          </a:p>
          <a:p>
            <a:pPr lvl="1"/>
            <a:r>
              <a:rPr lang="en-US" sz="1400" dirty="0"/>
              <a:t>Input impedance of </a:t>
            </a:r>
            <a:r>
              <a:rPr lang="en-US" sz="1400" dirty="0">
                <a:solidFill>
                  <a:srgbClr val="005B82"/>
                </a:solidFill>
              </a:rPr>
              <a:t>&lt; 10 Ohm</a:t>
            </a:r>
          </a:p>
          <a:p>
            <a:pPr lvl="1"/>
            <a:r>
              <a:rPr lang="en-US" sz="1400" dirty="0"/>
              <a:t>Power consumption </a:t>
            </a:r>
            <a:r>
              <a:rPr lang="en-US" sz="1400" dirty="0">
                <a:solidFill>
                  <a:srgbClr val="005B82"/>
                </a:solidFill>
              </a:rPr>
              <a:t>~ 1.2 Watt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pPr algn="ctr"/>
            <a:r>
              <a:rPr lang="de-DE" dirty="0" smtClean="0"/>
              <a:t>VULCAN: </a:t>
            </a:r>
            <a:r>
              <a:rPr lang="de-DE" dirty="0" err="1" smtClean="0"/>
              <a:t>Overview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1" y="1700808"/>
            <a:ext cx="898001" cy="3656842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887227" y="3717032"/>
            <a:ext cx="713999" cy="1615342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/>
        </p:nvSpPr>
        <p:spPr>
          <a:xfrm>
            <a:off x="887227" y="1700809"/>
            <a:ext cx="713999" cy="1711176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elle 15"/>
          <p:cNvGraphicFramePr>
            <a:graphicFrameLocks noGrp="1"/>
          </p:cNvGraphicFramePr>
          <p:nvPr>
            <p:extLst/>
          </p:nvPr>
        </p:nvGraphicFramePr>
        <p:xfrm>
          <a:off x="6751895" y="1757250"/>
          <a:ext cx="2140586" cy="255769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56018"/>
                <a:gridCol w="984568"/>
              </a:tblGrid>
              <a:tr h="20747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Key</a:t>
                      </a:r>
                      <a:r>
                        <a:rPr lang="en-US" sz="1000" baseline="0" dirty="0" smtClean="0"/>
                        <a:t> Parameter of Vulcan</a:t>
                      </a:r>
                      <a:endParaRPr lang="en-US" sz="1000" dirty="0"/>
                    </a:p>
                  </a:txBody>
                  <a:tcPr marT="36000" marB="36000" anchor="ctr"/>
                </a:tc>
                <a:tc hMerge="1"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T="36000" marB="36000" anchor="ctr"/>
                </a:tc>
              </a:tr>
              <a:tr h="20747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Process</a:t>
                      </a:r>
                      <a:endParaRPr lang="en-US" sz="1000" dirty="0"/>
                    </a:p>
                  </a:txBody>
                  <a:tcPr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65 nm CMOS</a:t>
                      </a:r>
                      <a:endParaRPr lang="en-US" sz="1000" dirty="0"/>
                    </a:p>
                  </a:txBody>
                  <a:tcPr marT="36000" marB="36000" anchor="ctr">
                    <a:noFill/>
                  </a:tcPr>
                </a:tc>
              </a:tr>
              <a:tr h="20747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Active</a:t>
                      </a:r>
                      <a:r>
                        <a:rPr lang="en-US" sz="1000" baseline="0" dirty="0" smtClean="0"/>
                        <a:t> A</a:t>
                      </a:r>
                      <a:r>
                        <a:rPr lang="en-US" sz="1000" dirty="0" smtClean="0"/>
                        <a:t>rea</a:t>
                      </a:r>
                      <a:endParaRPr lang="en-US" sz="10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22 mm</a:t>
                      </a:r>
                      <a:r>
                        <a:rPr lang="en-US" sz="1000" baseline="30000" dirty="0" smtClean="0"/>
                        <a:t>2</a:t>
                      </a:r>
                      <a:endParaRPr lang="en-US" sz="1000" baseline="30000" dirty="0"/>
                    </a:p>
                  </a:txBody>
                  <a:tcPr marT="36000" marB="36000" anchor="ctr"/>
                </a:tc>
              </a:tr>
              <a:tr h="20747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Power</a:t>
                      </a:r>
                      <a:endParaRPr lang="en-US" sz="1000" dirty="0"/>
                    </a:p>
                  </a:txBody>
                  <a:tcPr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~</a:t>
                      </a:r>
                      <a:r>
                        <a:rPr lang="en-US" sz="1000" baseline="0" dirty="0" smtClean="0"/>
                        <a:t> 1.2 W</a:t>
                      </a:r>
                      <a:endParaRPr lang="en-US" sz="1000" dirty="0"/>
                    </a:p>
                  </a:txBody>
                  <a:tcPr marT="36000" marB="36000" anchor="ctr">
                    <a:noFill/>
                  </a:tcPr>
                </a:tc>
              </a:tr>
              <a:tr h="20747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Input Impedance</a:t>
                      </a:r>
                      <a:endParaRPr lang="en-US" sz="10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&lt;</a:t>
                      </a:r>
                      <a:r>
                        <a:rPr lang="en-US" sz="1000" baseline="0" dirty="0" smtClean="0"/>
                        <a:t> 10 Ohm</a:t>
                      </a:r>
                      <a:endParaRPr lang="en-US" sz="1000" dirty="0"/>
                    </a:p>
                  </a:txBody>
                  <a:tcPr marT="36000" marB="36000" anchor="ctr"/>
                </a:tc>
              </a:tr>
              <a:tr h="20747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Input Bandwidth</a:t>
                      </a:r>
                      <a:endParaRPr lang="en-US" sz="1000" dirty="0"/>
                    </a:p>
                  </a:txBody>
                  <a:tcPr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500</a:t>
                      </a:r>
                      <a:r>
                        <a:rPr lang="en-US" sz="1000" baseline="0" dirty="0" smtClean="0"/>
                        <a:t> MHz</a:t>
                      </a:r>
                      <a:endParaRPr lang="en-US" sz="1000" dirty="0"/>
                    </a:p>
                  </a:txBody>
                  <a:tcPr marT="36000" marB="36000" anchor="ctr">
                    <a:noFill/>
                  </a:tcPr>
                </a:tc>
              </a:tr>
              <a:tr h="20747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Sampling Rate</a:t>
                      </a:r>
                      <a:endParaRPr lang="en-US" sz="10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 </a:t>
                      </a:r>
                      <a:r>
                        <a:rPr lang="en-US" sz="1000" dirty="0" err="1" smtClean="0"/>
                        <a:t>Gsample</a:t>
                      </a:r>
                      <a:r>
                        <a:rPr lang="en-US" sz="1000" dirty="0" smtClean="0"/>
                        <a:t>/s</a:t>
                      </a:r>
                      <a:endParaRPr lang="en-US" sz="1000" dirty="0"/>
                    </a:p>
                  </a:txBody>
                  <a:tcPr marT="36000" marB="36000" anchor="ctr"/>
                </a:tc>
              </a:tr>
              <a:tr h="20747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Dynamic</a:t>
                      </a:r>
                      <a:r>
                        <a:rPr lang="en-US" sz="1000" baseline="0" dirty="0" smtClean="0"/>
                        <a:t> Range</a:t>
                      </a:r>
                      <a:endParaRPr lang="en-US" sz="1000" dirty="0"/>
                    </a:p>
                  </a:txBody>
                  <a:tcPr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80 dB</a:t>
                      </a:r>
                      <a:endParaRPr lang="en-US" sz="1000" dirty="0"/>
                    </a:p>
                  </a:txBody>
                  <a:tcPr marT="36000" marB="36000" anchor="ctr">
                    <a:noFill/>
                  </a:tcPr>
                </a:tc>
              </a:tr>
              <a:tr h="207476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ADC Resolution</a:t>
                      </a:r>
                      <a:endParaRPr lang="en-US" sz="1000" dirty="0"/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3x</a:t>
                      </a:r>
                      <a:r>
                        <a:rPr lang="en-US" sz="1000" baseline="0" dirty="0" smtClean="0"/>
                        <a:t> 8 bit</a:t>
                      </a:r>
                      <a:endParaRPr lang="en-US" sz="1000" dirty="0"/>
                    </a:p>
                  </a:txBody>
                  <a:tcPr marT="36000" marB="36000" anchor="ctr"/>
                </a:tc>
              </a:tr>
              <a:tr h="174849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   High Gain</a:t>
                      </a:r>
                      <a:endParaRPr lang="en-US" sz="1000" dirty="0"/>
                    </a:p>
                  </a:txBody>
                  <a:tcPr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0.06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p.e.</a:t>
                      </a:r>
                      <a:r>
                        <a:rPr lang="en-US" sz="1000" baseline="0" dirty="0" smtClean="0"/>
                        <a:t>/bit</a:t>
                      </a:r>
                      <a:endParaRPr lang="en-US" sz="1000" dirty="0"/>
                    </a:p>
                  </a:txBody>
                  <a:tcPr marT="0" marB="0" anchor="ctr">
                    <a:noFill/>
                  </a:tcPr>
                </a:tc>
              </a:tr>
              <a:tr h="174849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   Medium Gain</a:t>
                      </a:r>
                      <a:endParaRPr lang="en-US" sz="1000" dirty="0"/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0.4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p.e.</a:t>
                      </a:r>
                      <a:r>
                        <a:rPr lang="en-US" sz="1000" baseline="0" dirty="0" smtClean="0"/>
                        <a:t>/bit</a:t>
                      </a:r>
                      <a:endParaRPr lang="en-US" sz="1000" dirty="0" smtClean="0"/>
                    </a:p>
                  </a:txBody>
                  <a:tcPr marT="0" marB="0" anchor="ctr"/>
                </a:tc>
              </a:tr>
              <a:tr h="174849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   Low Gain</a:t>
                      </a:r>
                      <a:endParaRPr lang="en-US" sz="1000" dirty="0"/>
                    </a:p>
                  </a:txBody>
                  <a:tcPr marT="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16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8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p.e.</a:t>
                      </a:r>
                      <a:r>
                        <a:rPr lang="en-US" sz="1000" baseline="0" dirty="0" smtClean="0"/>
                        <a:t>/bit</a:t>
                      </a:r>
                      <a:endParaRPr lang="en-US" sz="1000" dirty="0" smtClean="0"/>
                    </a:p>
                  </a:txBody>
                  <a:tcPr marT="0" marB="36000" anchor="ctr">
                    <a:noFill/>
                  </a:tcPr>
                </a:tc>
              </a:tr>
            </a:tbl>
          </a:graphicData>
        </a:graphic>
      </p:graphicFrame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A. Zambanini</a:t>
            </a:r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JUNO Electronics Workshop ­– Padova 2017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A9BD8E-55B4-4C4A-B820-FA4FC19CFA3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54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 smtClean="0"/>
              <a:t>Signal Modes – Small &amp; Medium Signals</a:t>
            </a:r>
            <a:endParaRPr lang="en-US" dirty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42" y="1772816"/>
            <a:ext cx="4049558" cy="2076624"/>
          </a:xfr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333" y="1484784"/>
            <a:ext cx="4049148" cy="2364656"/>
          </a:xfrm>
          <a:prstGeom prst="rect">
            <a:avLst/>
          </a:prstGeom>
        </p:spPr>
      </p:pic>
      <p:grpSp>
        <p:nvGrpSpPr>
          <p:cNvPr id="21" name="Gruppieren 20"/>
          <p:cNvGrpSpPr/>
          <p:nvPr/>
        </p:nvGrpSpPr>
        <p:grpSpPr>
          <a:xfrm>
            <a:off x="3795245" y="4118906"/>
            <a:ext cx="4248472" cy="1621429"/>
            <a:chOff x="2619435" y="3269767"/>
            <a:chExt cx="4248472" cy="1621429"/>
          </a:xfrm>
        </p:grpSpPr>
        <p:pic>
          <p:nvPicPr>
            <p:cNvPr id="12" name="Grafik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9435" y="3269767"/>
              <a:ext cx="4248472" cy="1621429"/>
            </a:xfrm>
            <a:prstGeom prst="rect">
              <a:avLst/>
            </a:prstGeom>
          </p:spPr>
        </p:pic>
        <p:sp>
          <p:nvSpPr>
            <p:cNvPr id="13" name="Rechteck 12"/>
            <p:cNvSpPr/>
            <p:nvPr/>
          </p:nvSpPr>
          <p:spPr>
            <a:xfrm>
              <a:off x="4981823" y="3435847"/>
              <a:ext cx="1174353" cy="1159966"/>
            </a:xfrm>
            <a:prstGeom prst="rect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feld 13"/>
          <p:cNvSpPr txBox="1"/>
          <p:nvPr/>
        </p:nvSpPr>
        <p:spPr>
          <a:xfrm>
            <a:off x="455043" y="4067847"/>
            <a:ext cx="32361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First two signal chains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Parallel TIA 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Programmable gains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Combined input resistance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483768" y="3618898"/>
            <a:ext cx="16898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small &amp; medium signal mode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804249" y="3603220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large signal mode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2964896" y="4747528"/>
                <a:ext cx="707180" cy="230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≈5</m:t>
                      </m:r>
                      <m:r>
                        <a:rPr lang="en-US" sz="15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50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1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896" y="3890278"/>
                <a:ext cx="707180" cy="230832"/>
              </a:xfrm>
              <a:prstGeom prst="rect">
                <a:avLst/>
              </a:prstGeom>
              <a:blipFill rotWithShape="0">
                <a:blip r:embed="rId5"/>
                <a:stretch>
                  <a:fillRect l="-5172" r="-5172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uppieren 19"/>
          <p:cNvGrpSpPr/>
          <p:nvPr/>
        </p:nvGrpSpPr>
        <p:grpSpPr>
          <a:xfrm>
            <a:off x="4788024" y="1469107"/>
            <a:ext cx="4176464" cy="2396010"/>
            <a:chOff x="4788024" y="611857"/>
            <a:chExt cx="4176464" cy="2396010"/>
          </a:xfrm>
        </p:grpSpPr>
        <p:sp>
          <p:nvSpPr>
            <p:cNvPr id="18" name="Rechteck 17"/>
            <p:cNvSpPr/>
            <p:nvPr/>
          </p:nvSpPr>
          <p:spPr>
            <a:xfrm>
              <a:off x="4788024" y="915566"/>
              <a:ext cx="4176464" cy="2092301"/>
            </a:xfrm>
            <a:prstGeom prst="rect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6025647" y="611857"/>
              <a:ext cx="778601" cy="303709"/>
            </a:xfrm>
            <a:prstGeom prst="rect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hteck 22"/>
          <p:cNvSpPr/>
          <p:nvPr/>
        </p:nvSpPr>
        <p:spPr>
          <a:xfrm>
            <a:off x="7812361" y="4051805"/>
            <a:ext cx="1080120" cy="2331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65000"/>
                  </a:schemeClr>
                </a:solidFill>
              </a:rPr>
              <a:t>patent pending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A. Zambanini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JUNO Electronics Workshop ­– Padova 2017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A9BD8E-55B4-4C4A-B820-FA4FC19CFA3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8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 smtClean="0"/>
              <a:t>Signal Modes – Large Signals</a:t>
            </a:r>
            <a:endParaRPr lang="en-US" dirty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42" y="1772816"/>
            <a:ext cx="4049558" cy="2076624"/>
          </a:xfr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333" y="1484784"/>
            <a:ext cx="4049148" cy="2364656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455044" y="4067847"/>
            <a:ext cx="34688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Third signal chain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Current &gt; 20 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TIA input saturates, ESD diodes open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Voltage over diodes measured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Combined input resistance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2483768" y="3618898"/>
            <a:ext cx="16898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small &amp; medium signal mode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804249" y="3603220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large signal mode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3794703" y="4116975"/>
            <a:ext cx="4248472" cy="1621429"/>
            <a:chOff x="2619435" y="3269767"/>
            <a:chExt cx="4248472" cy="1621429"/>
          </a:xfrm>
        </p:grpSpPr>
        <p:pic>
          <p:nvPicPr>
            <p:cNvPr id="12" name="Grafik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9435" y="3269767"/>
              <a:ext cx="4248472" cy="1621429"/>
            </a:xfrm>
            <a:prstGeom prst="rect">
              <a:avLst/>
            </a:prstGeom>
          </p:spPr>
        </p:pic>
        <p:sp>
          <p:nvSpPr>
            <p:cNvPr id="17" name="Rechtwinkliges Dreieck 16"/>
            <p:cNvSpPr/>
            <p:nvPr/>
          </p:nvSpPr>
          <p:spPr>
            <a:xfrm rot="5400000">
              <a:off x="4008719" y="2511145"/>
              <a:ext cx="1157515" cy="3012280"/>
            </a:xfrm>
            <a:prstGeom prst="rtTriangle">
              <a:avLst/>
            </a:prstGeom>
            <a:solidFill>
              <a:srgbClr val="FFFFFF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2971159" y="4954207"/>
                <a:ext cx="707180" cy="2308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≈5</m:t>
                      </m:r>
                      <m:r>
                        <a:rPr lang="en-US" sz="15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150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1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159" y="4096957"/>
                <a:ext cx="707180" cy="230832"/>
              </a:xfrm>
              <a:prstGeom prst="rect">
                <a:avLst/>
              </a:prstGeom>
              <a:blipFill rotWithShape="0">
                <a:blip r:embed="rId5"/>
                <a:stretch>
                  <a:fillRect l="-5172" r="-5172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hteck 17"/>
          <p:cNvSpPr/>
          <p:nvPr/>
        </p:nvSpPr>
        <p:spPr>
          <a:xfrm>
            <a:off x="411012" y="1662244"/>
            <a:ext cx="4160988" cy="2198805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hteck 18"/>
          <p:cNvSpPr/>
          <p:nvPr/>
        </p:nvSpPr>
        <p:spPr>
          <a:xfrm>
            <a:off x="7812361" y="4051805"/>
            <a:ext cx="1080120" cy="2331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i="1" dirty="0">
                <a:solidFill>
                  <a:schemeClr val="bg1">
                    <a:lumMod val="65000"/>
                  </a:schemeClr>
                </a:solidFill>
              </a:rPr>
              <a:t>patent pending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A. Zambanini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JUNO Electronics Workshop ­– Padova 2017</a:t>
            </a:r>
            <a:endParaRPr lang="en-US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A9BD8E-55B4-4C4A-B820-FA4FC19CFA3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54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20001" y="1757250"/>
            <a:ext cx="3533588" cy="3600400"/>
          </a:xfrm>
        </p:spPr>
        <p:txBody>
          <a:bodyPr/>
          <a:lstStyle/>
          <a:p>
            <a:r>
              <a:rPr lang="en-US" dirty="0" smtClean="0">
                <a:solidFill>
                  <a:srgbClr val="005B82"/>
                </a:solidFill>
              </a:rPr>
              <a:t>Major tasks </a:t>
            </a:r>
            <a:r>
              <a:rPr lang="en-US" dirty="0" smtClean="0"/>
              <a:t>of digital processor:</a:t>
            </a:r>
          </a:p>
          <a:p>
            <a:pPr lvl="1"/>
            <a:r>
              <a:rPr lang="en-US" dirty="0" smtClean="0"/>
              <a:t>Data selection</a:t>
            </a:r>
            <a:br>
              <a:rPr lang="en-US" dirty="0" smtClean="0"/>
            </a:br>
            <a:r>
              <a:rPr lang="en-US" sz="1200" dirty="0"/>
              <a:t>(3 ADC </a:t>
            </a:r>
            <a:r>
              <a:rPr lang="en-US" sz="1200" dirty="0">
                <a:sym typeface="Wingdings" panose="05000000000000000000" pitchFamily="2" charset="2"/>
              </a:rPr>
              <a:t></a:t>
            </a:r>
            <a:r>
              <a:rPr lang="en-US" sz="1200" dirty="0"/>
              <a:t> 1 sample)</a:t>
            </a:r>
          </a:p>
          <a:p>
            <a:pPr lvl="1"/>
            <a:r>
              <a:rPr lang="en-US" dirty="0" smtClean="0"/>
              <a:t>Meta data generation</a:t>
            </a:r>
            <a:br>
              <a:rPr lang="en-US" dirty="0" smtClean="0"/>
            </a:br>
            <a:r>
              <a:rPr lang="en-US" sz="1200" dirty="0"/>
              <a:t>(ADC source, system events)</a:t>
            </a:r>
            <a:endParaRPr lang="en-US" dirty="0" smtClean="0"/>
          </a:p>
          <a:p>
            <a:pPr lvl="1"/>
            <a:r>
              <a:rPr lang="en-US" dirty="0" smtClean="0"/>
              <a:t>Data buffering</a:t>
            </a:r>
            <a:br>
              <a:rPr lang="en-US" dirty="0" smtClean="0"/>
            </a:br>
            <a:r>
              <a:rPr lang="en-US" sz="1200" dirty="0"/>
              <a:t>(Deal with meta data overhead)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005B82"/>
                </a:solidFill>
              </a:rPr>
              <a:t>Data suppression </a:t>
            </a:r>
            <a:r>
              <a:rPr lang="en-US" dirty="0" smtClean="0"/>
              <a:t>for noise</a:t>
            </a:r>
          </a:p>
          <a:p>
            <a:pPr lvl="1"/>
            <a:r>
              <a:rPr lang="en-US" dirty="0" smtClean="0"/>
              <a:t>Determined by threshold</a:t>
            </a:r>
          </a:p>
          <a:p>
            <a:pPr lvl="1"/>
            <a:r>
              <a:rPr lang="en-US" dirty="0" smtClean="0"/>
              <a:t>Cut off 4 MSBs</a:t>
            </a:r>
          </a:p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005B82"/>
                </a:solidFill>
              </a:rPr>
              <a:t>Buffer size </a:t>
            </a:r>
            <a:r>
              <a:rPr lang="en-US" dirty="0" smtClean="0"/>
              <a:t>based on</a:t>
            </a:r>
            <a:br>
              <a:rPr lang="en-US" dirty="0" smtClean="0"/>
            </a:br>
            <a:r>
              <a:rPr lang="en-US" dirty="0" smtClean="0"/>
              <a:t>supernova simulation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 smtClean="0"/>
              <a:t>Data Processing System</a:t>
            </a:r>
            <a:endParaRPr lang="de-DE" dirty="0"/>
          </a:p>
        </p:txBody>
      </p:sp>
      <p:pic>
        <p:nvPicPr>
          <p:cNvPr id="7" name="Grafik 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67049"/>
            <a:ext cx="4419253" cy="53215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043" y="2540114"/>
            <a:ext cx="5151365" cy="204101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607633"/>
            <a:ext cx="1633668" cy="122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Gerade Verbindung mit Pfeil 11"/>
          <p:cNvCxnSpPr/>
          <p:nvPr/>
        </p:nvCxnSpPr>
        <p:spPr>
          <a:xfrm>
            <a:off x="2843808" y="5220190"/>
            <a:ext cx="648072" cy="81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2340694" y="5606684"/>
            <a:ext cx="1306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Simulation in cooperation with</a:t>
            </a:r>
            <a:br>
              <a:rPr lang="en-US" sz="700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700" b="1" i="1" dirty="0">
                <a:solidFill>
                  <a:schemeClr val="bg1">
                    <a:lumMod val="50000"/>
                  </a:schemeClr>
                </a:solidFill>
              </a:rPr>
              <a:t>F. Lenz </a:t>
            </a:r>
            <a:r>
              <a:rPr lang="en-US" sz="700" i="1" dirty="0">
                <a:solidFill>
                  <a:schemeClr val="bg1">
                    <a:lumMod val="50000"/>
                  </a:schemeClr>
                </a:solidFill>
              </a:rPr>
              <a:t>(RWTH Aachen)</a:t>
            </a:r>
            <a:endParaRPr lang="de-DE" sz="7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A. Zambanini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JUNO Electronics Workshop ­– Padova 2017</a:t>
            </a:r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A9BD8E-55B4-4C4A-B820-FA4FC19CFA3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65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20002" y="1757250"/>
            <a:ext cx="3851999" cy="3600400"/>
          </a:xfrm>
        </p:spPr>
        <p:txBody>
          <a:bodyPr numCol="1"/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 smtClean="0"/>
              <a:t>Dedicated Trigger Lines</a:t>
            </a:r>
          </a:p>
          <a:p>
            <a:r>
              <a:rPr lang="en-US" dirty="0" smtClean="0">
                <a:solidFill>
                  <a:srgbClr val="005B82"/>
                </a:solidFill>
              </a:rPr>
              <a:t>Fast response </a:t>
            </a:r>
            <a:r>
              <a:rPr lang="en-US" dirty="0" smtClean="0"/>
              <a:t>on signals</a:t>
            </a:r>
          </a:p>
          <a:p>
            <a:pPr lvl="1"/>
            <a:r>
              <a:rPr lang="en-US" dirty="0" smtClean="0"/>
              <a:t>One LVDS line per ADC</a:t>
            </a:r>
          </a:p>
          <a:p>
            <a:r>
              <a:rPr lang="en-US" dirty="0" smtClean="0"/>
              <a:t>Source selectable during runtime</a:t>
            </a:r>
          </a:p>
          <a:p>
            <a:pPr lvl="1"/>
            <a:r>
              <a:rPr lang="en-US" dirty="0" smtClean="0"/>
              <a:t>Analog or digital </a:t>
            </a:r>
            <a:r>
              <a:rPr lang="en-US" dirty="0" smtClean="0">
                <a:solidFill>
                  <a:srgbClr val="005B82"/>
                </a:solidFill>
              </a:rPr>
              <a:t>threshold trigger</a:t>
            </a:r>
          </a:p>
          <a:p>
            <a:pPr lvl="1"/>
            <a:r>
              <a:rPr lang="en-US" dirty="0" smtClean="0"/>
              <a:t>Two </a:t>
            </a:r>
            <a:r>
              <a:rPr lang="en-US" dirty="0">
                <a:solidFill>
                  <a:srgbClr val="005B82"/>
                </a:solidFill>
              </a:rPr>
              <a:t>i</a:t>
            </a:r>
            <a:r>
              <a:rPr lang="en-US" dirty="0" smtClean="0">
                <a:solidFill>
                  <a:srgbClr val="005B82"/>
                </a:solidFill>
              </a:rPr>
              <a:t>ntegral triggers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 smtClean="0"/>
              <a:t>Additional Digital Features</a:t>
            </a:r>
            <a:endParaRPr lang="de-DE" dirty="0"/>
          </a:p>
        </p:txBody>
      </p:sp>
      <p:sp>
        <p:nvSpPr>
          <p:cNvPr id="7" name="Inhaltsplatzhalter 3"/>
          <p:cNvSpPr txBox="1">
            <a:spLocks/>
          </p:cNvSpPr>
          <p:nvPr/>
        </p:nvSpPr>
        <p:spPr>
          <a:xfrm>
            <a:off x="4932041" y="1757250"/>
            <a:ext cx="3960441" cy="2215411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 algn="l" defTabSz="816296" rtl="0" eaLnBrk="1" latinLnBrk="0" hangingPunct="1">
              <a:spcBef>
                <a:spcPct val="20000"/>
              </a:spcBef>
              <a:buClr>
                <a:srgbClr val="005B82"/>
              </a:buClr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8650" indent="-266700" algn="l" defTabSz="806450" rtl="0" eaLnBrk="1" latinLnBrk="0" hangingPunct="1">
              <a:spcBef>
                <a:spcPct val="20000"/>
              </a:spcBef>
              <a:buClr>
                <a:srgbClr val="005B82"/>
              </a:buClr>
              <a:buFont typeface="Arial" panose="020B0604020202020204" pitchFamily="34" charset="0"/>
              <a:buChar char="–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0370" indent="-204074" algn="l" defTabSz="816296" rtl="0" eaLnBrk="1" latinLnBrk="0" hangingPunct="1">
              <a:spcBef>
                <a:spcPct val="20000"/>
              </a:spcBef>
              <a:buClr>
                <a:srgbClr val="005B8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28517" indent="-204074" algn="l" defTabSz="816296" rtl="0" eaLnBrk="1" latinLnBrk="0" hangingPunct="1">
              <a:spcBef>
                <a:spcPct val="20000"/>
              </a:spcBef>
              <a:buClr>
                <a:srgbClr val="005B82"/>
              </a:buClr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36665" indent="-204074" algn="l" defTabSz="816296" rtl="0" eaLnBrk="1" latinLnBrk="0" hangingPunct="1">
              <a:spcBef>
                <a:spcPct val="20000"/>
              </a:spcBef>
              <a:buClr>
                <a:srgbClr val="005B82"/>
              </a:buClr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44813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52961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61109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69256" indent="-204074" algn="l" defTabSz="816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n-US" b="1" dirty="0"/>
              <a:t>Baseline Regulation</a:t>
            </a:r>
          </a:p>
          <a:p>
            <a:r>
              <a:rPr lang="en-US" dirty="0">
                <a:solidFill>
                  <a:srgbClr val="005B82"/>
                </a:solidFill>
              </a:rPr>
              <a:t>Feedback loop </a:t>
            </a:r>
            <a:r>
              <a:rPr lang="en-US" dirty="0"/>
              <a:t>to correct baseline</a:t>
            </a:r>
          </a:p>
          <a:p>
            <a:pPr lvl="1"/>
            <a:r>
              <a:rPr lang="en-US" dirty="0"/>
              <a:t>Regulation only in noise mode</a:t>
            </a:r>
          </a:p>
          <a:p>
            <a:r>
              <a:rPr lang="en-US" dirty="0"/>
              <a:t>Configurable during runtime</a:t>
            </a:r>
          </a:p>
          <a:p>
            <a:pPr lvl="1"/>
            <a:r>
              <a:rPr lang="en-US" dirty="0"/>
              <a:t>Enable</a:t>
            </a:r>
          </a:p>
          <a:p>
            <a:pPr lvl="1"/>
            <a:r>
              <a:rPr lang="en-US" dirty="0"/>
              <a:t>Threshold</a:t>
            </a:r>
          </a:p>
          <a:p>
            <a:pPr lvl="1"/>
            <a:r>
              <a:rPr lang="en-US" dirty="0"/>
              <a:t>Speed</a:t>
            </a:r>
          </a:p>
          <a:p>
            <a:pPr lvl="1"/>
            <a:endParaRPr lang="en-US" dirty="0"/>
          </a:p>
        </p:txBody>
      </p:sp>
      <p:pic>
        <p:nvPicPr>
          <p:cNvPr id="10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244" y="3138256"/>
            <a:ext cx="2235590" cy="95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206" y="4226197"/>
            <a:ext cx="1890350" cy="141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378" y="4226197"/>
            <a:ext cx="1899934" cy="142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97" y="3789040"/>
            <a:ext cx="2571482" cy="1906618"/>
          </a:xfrm>
          <a:prstGeom prst="rect">
            <a:avLst/>
          </a:prstGeom>
        </p:spPr>
      </p:pic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A. Zambanini</a:t>
            </a:r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JUNO Electronics Workshop ­– Padova 2017</a:t>
            </a:r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A9BD8E-55B4-4C4A-B820-FA4FC19CFA3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89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Generally: Product failures in different phases:</a:t>
            </a:r>
          </a:p>
          <a:p>
            <a:pPr lvl="1"/>
            <a:r>
              <a:rPr lang="en-US" dirty="0">
                <a:solidFill>
                  <a:srgbClr val="005B82"/>
                </a:solidFill>
              </a:rPr>
              <a:t>Infant mortality</a:t>
            </a:r>
            <a:r>
              <a:rPr lang="en-US" dirty="0"/>
              <a:t> due to manufacturing defects</a:t>
            </a:r>
          </a:p>
          <a:p>
            <a:pPr lvl="1"/>
            <a:r>
              <a:rPr lang="en-US" dirty="0"/>
              <a:t>Normal life </a:t>
            </a:r>
            <a:r>
              <a:rPr lang="en-US" dirty="0" smtClean="0"/>
              <a:t>&amp; ware-out due to </a:t>
            </a:r>
            <a:r>
              <a:rPr lang="en-US" dirty="0" err="1" smtClean="0"/>
              <a:t>electromigration</a:t>
            </a:r>
            <a:endParaRPr lang="en-US" dirty="0" smtClean="0"/>
          </a:p>
          <a:p>
            <a:pPr lvl="2"/>
            <a:r>
              <a:rPr lang="en-US" dirty="0" err="1" smtClean="0"/>
              <a:t>Electromigration</a:t>
            </a:r>
            <a:r>
              <a:rPr lang="en-US" dirty="0" smtClean="0"/>
              <a:t> covered by design &amp; simulation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Manufacturing defects due to process variations</a:t>
            </a:r>
          </a:p>
          <a:p>
            <a:pPr lvl="1"/>
            <a:r>
              <a:rPr lang="en-US" dirty="0"/>
              <a:t>Varying between wafers and with position on </a:t>
            </a:r>
            <a:r>
              <a:rPr lang="en-US" dirty="0" smtClean="0"/>
              <a:t>wafer</a:t>
            </a:r>
            <a:endParaRPr lang="en-US" dirty="0"/>
          </a:p>
          <a:p>
            <a:pPr lvl="1"/>
            <a:r>
              <a:rPr lang="en-US" dirty="0">
                <a:solidFill>
                  <a:srgbClr val="005B82"/>
                </a:solidFill>
                <a:sym typeface="Wingdings" panose="05000000000000000000" pitchFamily="2" charset="2"/>
              </a:rPr>
              <a:t>Goal</a:t>
            </a:r>
            <a:r>
              <a:rPr lang="en-US" dirty="0">
                <a:sym typeface="Wingdings" panose="05000000000000000000" pitchFamily="2" charset="2"/>
              </a:rPr>
              <a:t>: Filter out all unreliable </a:t>
            </a:r>
            <a:r>
              <a:rPr lang="en-US" dirty="0" smtClean="0">
                <a:sym typeface="Wingdings" panose="05000000000000000000" pitchFamily="2" charset="2"/>
              </a:rPr>
              <a:t>ICs, only </a:t>
            </a:r>
            <a:r>
              <a:rPr lang="en-US" dirty="0">
                <a:sym typeface="Wingdings" panose="05000000000000000000" pitchFamily="2" charset="2"/>
              </a:rPr>
              <a:t>stable </a:t>
            </a:r>
            <a:r>
              <a:rPr lang="en-US" dirty="0" smtClean="0">
                <a:sym typeface="Wingdings" panose="05000000000000000000" pitchFamily="2" charset="2"/>
              </a:rPr>
              <a:t>survive</a:t>
            </a:r>
            <a:endParaRPr lang="en-US" dirty="0">
              <a:sym typeface="Wingdings" panose="05000000000000000000" pitchFamily="2" charset="2"/>
            </a:endParaRPr>
          </a:p>
          <a:p>
            <a:pPr>
              <a:spcBef>
                <a:spcPts val="1200"/>
              </a:spcBef>
            </a:pPr>
            <a:r>
              <a:rPr lang="en-US" dirty="0" smtClean="0"/>
              <a:t>Extensive verification plan for </a:t>
            </a:r>
            <a:r>
              <a:rPr lang="en-US" dirty="0" smtClean="0">
                <a:solidFill>
                  <a:srgbClr val="005B82"/>
                </a:solidFill>
              </a:rPr>
              <a:t>product tests</a:t>
            </a:r>
          </a:p>
          <a:p>
            <a:pPr lvl="1"/>
            <a:r>
              <a:rPr lang="en-US" dirty="0" smtClean="0">
                <a:solidFill>
                  <a:srgbClr val="005B82"/>
                </a:solidFill>
              </a:rPr>
              <a:t>Structural scan test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5B82"/>
                </a:solidFill>
              </a:rPr>
              <a:t>IDDQ test </a:t>
            </a:r>
            <a:r>
              <a:rPr lang="en-US" dirty="0" smtClean="0"/>
              <a:t>for digital circuits</a:t>
            </a:r>
          </a:p>
          <a:p>
            <a:pPr lvl="1"/>
            <a:r>
              <a:rPr lang="en-US" dirty="0">
                <a:solidFill>
                  <a:srgbClr val="005B82"/>
                </a:solidFill>
              </a:rPr>
              <a:t>Stress test </a:t>
            </a:r>
            <a:r>
              <a:rPr lang="en-US" dirty="0"/>
              <a:t>to verify electro migration</a:t>
            </a:r>
          </a:p>
          <a:p>
            <a:pPr lvl="1"/>
            <a:r>
              <a:rPr lang="en-US" dirty="0" smtClean="0"/>
              <a:t>Functionality test and </a:t>
            </a:r>
            <a:r>
              <a:rPr lang="en-US" dirty="0" smtClean="0">
                <a:solidFill>
                  <a:srgbClr val="005B82"/>
                </a:solidFill>
              </a:rPr>
              <a:t>performance selection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 smtClean="0"/>
              <a:t>Reliability Measures</a:t>
            </a:r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700808"/>
            <a:ext cx="2848702" cy="2016224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6372201" y="3609021"/>
            <a:ext cx="19111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Bathtub curve, source: Wikipedia</a:t>
            </a:r>
          </a:p>
        </p:txBody>
      </p:sp>
      <p:sp>
        <p:nvSpPr>
          <p:cNvPr id="6" name="Rechteck 5"/>
          <p:cNvSpPr/>
          <p:nvPr/>
        </p:nvSpPr>
        <p:spPr>
          <a:xfrm>
            <a:off x="6333545" y="4086904"/>
            <a:ext cx="2637980" cy="122065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b="1" dirty="0">
                <a:solidFill>
                  <a:schemeClr val="bg1"/>
                </a:solidFill>
              </a:rPr>
              <a:t>Strong Defects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Not operational transistors/wires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Immediate impact on functionality</a:t>
            </a:r>
          </a:p>
          <a:p>
            <a:pPr>
              <a:spcBef>
                <a:spcPts val="600"/>
              </a:spcBef>
            </a:pPr>
            <a:r>
              <a:rPr lang="en-US" sz="1100" b="1" dirty="0">
                <a:solidFill>
                  <a:schemeClr val="bg1"/>
                </a:solidFill>
              </a:rPr>
              <a:t>Weak Defects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Weakened wire, wears out over 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</a:rPr>
              <a:t>Fails with stress on circuit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A. Zambanini</a:t>
            </a:r>
            <a:endParaRPr lang="en-US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JUNO Electronics Workshop ­– Padova 2017</a:t>
            </a:r>
            <a:endParaRPr lang="en-US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A9BD8E-55B4-4C4A-B820-FA4FC19CFA3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05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330px-Electromigration.png (330×169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231" y="1757250"/>
            <a:ext cx="314325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5B82"/>
                </a:solidFill>
              </a:rPr>
              <a:t>Material transport </a:t>
            </a:r>
            <a:r>
              <a:rPr lang="en-US" dirty="0" smtClean="0"/>
              <a:t>by gradual movement due to </a:t>
            </a:r>
            <a:r>
              <a:rPr lang="en-US" dirty="0" smtClean="0">
                <a:solidFill>
                  <a:srgbClr val="005B82"/>
                </a:solidFill>
              </a:rPr>
              <a:t>electron collisions</a:t>
            </a:r>
          </a:p>
          <a:p>
            <a:pPr lvl="1"/>
            <a:r>
              <a:rPr lang="en-US" dirty="0"/>
              <a:t>Dependent on current density in the conductor </a:t>
            </a:r>
            <a:endParaRPr lang="en-US" dirty="0" smtClean="0"/>
          </a:p>
          <a:p>
            <a:pPr lvl="1"/>
            <a:r>
              <a:rPr lang="en-US" dirty="0" smtClean="0"/>
              <a:t>Degradation of the metal over time</a:t>
            </a:r>
          </a:p>
          <a:p>
            <a:pPr lvl="1"/>
            <a:r>
              <a:rPr lang="en-US" dirty="0" smtClean="0"/>
              <a:t>Leads to connection faults in the design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Prevent by </a:t>
            </a:r>
            <a:r>
              <a:rPr lang="en-US" dirty="0" smtClean="0">
                <a:solidFill>
                  <a:srgbClr val="005B82"/>
                </a:solidFill>
              </a:rPr>
              <a:t>design methods</a:t>
            </a:r>
          </a:p>
          <a:p>
            <a:pPr lvl="1"/>
            <a:r>
              <a:rPr lang="en-US" dirty="0" smtClean="0"/>
              <a:t>Use wider/multiple conducting wires</a:t>
            </a:r>
          </a:p>
          <a:p>
            <a:pPr lvl="1"/>
            <a:r>
              <a:rPr lang="en-US" dirty="0" smtClean="0"/>
              <a:t>Use multiple </a:t>
            </a:r>
            <a:r>
              <a:rPr lang="en-US" dirty="0" err="1" smtClean="0"/>
              <a:t>vias</a:t>
            </a:r>
            <a:r>
              <a:rPr lang="en-US" dirty="0" smtClean="0"/>
              <a:t> instead of single </a:t>
            </a:r>
            <a:r>
              <a:rPr lang="en-US" dirty="0" err="1" smtClean="0"/>
              <a:t>vias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Perform </a:t>
            </a:r>
            <a:r>
              <a:rPr lang="en-US" dirty="0" err="1" smtClean="0">
                <a:solidFill>
                  <a:srgbClr val="005B82"/>
                </a:solidFill>
              </a:rPr>
              <a:t>electromigration</a:t>
            </a:r>
            <a:r>
              <a:rPr lang="en-US" dirty="0" smtClean="0">
                <a:solidFill>
                  <a:srgbClr val="005B82"/>
                </a:solidFill>
              </a:rPr>
              <a:t> studies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estimate degradation prior </a:t>
            </a:r>
            <a:r>
              <a:rPr lang="en-US" dirty="0" err="1" smtClean="0"/>
              <a:t>tapeout</a:t>
            </a:r>
            <a:endParaRPr lang="en-US" dirty="0" smtClean="0"/>
          </a:p>
          <a:p>
            <a:pPr lvl="1"/>
            <a:r>
              <a:rPr lang="en-US" dirty="0" smtClean="0"/>
              <a:t>Based on </a:t>
            </a:r>
            <a:r>
              <a:rPr lang="en-US" dirty="0" smtClean="0">
                <a:solidFill>
                  <a:srgbClr val="005B82"/>
                </a:solidFill>
              </a:rPr>
              <a:t>IR drop </a:t>
            </a:r>
            <a:r>
              <a:rPr lang="en-US" dirty="0" smtClean="0"/>
              <a:t>simulation</a:t>
            </a:r>
          </a:p>
          <a:p>
            <a:pPr lvl="1"/>
            <a:r>
              <a:rPr lang="en-US" dirty="0" smtClean="0"/>
              <a:t>Detailed power consumption analysis</a:t>
            </a:r>
          </a:p>
          <a:p>
            <a:pPr lvl="1"/>
            <a:r>
              <a:rPr lang="en-US" dirty="0" smtClean="0"/>
              <a:t>Critical areas are easily visible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 err="1" smtClean="0"/>
              <a:t>Electromigration</a:t>
            </a:r>
            <a:r>
              <a:rPr lang="en-US" dirty="0" smtClean="0"/>
              <a:t>-Aware Design</a:t>
            </a:r>
            <a:endParaRPr lang="en-US" dirty="0"/>
          </a:p>
        </p:txBody>
      </p:sp>
      <p:pic>
        <p:nvPicPr>
          <p:cNvPr id="2054" name="Picture 6" descr="F5.large.jpg (1800×1232)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9" r="10790"/>
          <a:stretch/>
        </p:blipFill>
        <p:spPr bwMode="auto">
          <a:xfrm>
            <a:off x="5148064" y="3052560"/>
            <a:ext cx="158417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community.cadence.com/CSSharedFiles/blogs/di/McCrorie/IR%20Drop%20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3" r="18669"/>
          <a:stretch/>
        </p:blipFill>
        <p:spPr bwMode="auto">
          <a:xfrm>
            <a:off x="6804249" y="3052560"/>
            <a:ext cx="2287765" cy="250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7398140" y="5560491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drop analysis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213030" y="4420713"/>
            <a:ext cx="14542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Electromigration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effect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A. Zambanini</a:t>
            </a:r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JUNO Electronics Workshop ­– Padova 2017</a:t>
            </a:r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A9BD8E-55B4-4C4A-B820-FA4FC19CFA3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94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nysilicon.com/wp-content/uploads/2014/05/a-typical-scan-cha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78642"/>
            <a:ext cx="4950938" cy="172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Digital part composed of combinatorial and sequential logic</a:t>
            </a:r>
          </a:p>
          <a:p>
            <a:pPr lvl="1"/>
            <a:r>
              <a:rPr lang="en-US" dirty="0" smtClean="0"/>
              <a:t>Goal: Test the </a:t>
            </a:r>
            <a:r>
              <a:rPr lang="en-US" dirty="0" smtClean="0">
                <a:solidFill>
                  <a:srgbClr val="005B82"/>
                </a:solidFill>
              </a:rPr>
              <a:t>functionality of digital gates</a:t>
            </a:r>
          </a:p>
          <a:p>
            <a:pPr lvl="1"/>
            <a:r>
              <a:rPr lang="en-US" dirty="0" smtClean="0"/>
              <a:t>Method: Include a scan chain to determine faulty gates</a:t>
            </a:r>
          </a:p>
          <a:p>
            <a:r>
              <a:rPr lang="en-US" dirty="0" smtClean="0"/>
              <a:t>Flip flops (FFs) exchanged by </a:t>
            </a:r>
            <a:r>
              <a:rPr lang="en-US" dirty="0" smtClean="0">
                <a:solidFill>
                  <a:srgbClr val="005B82"/>
                </a:solidFill>
              </a:rPr>
              <a:t>scan FF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Two modes for operation:</a:t>
            </a:r>
            <a:br>
              <a:rPr lang="en-US" dirty="0" smtClean="0"/>
            </a:br>
            <a:r>
              <a:rPr lang="en-US" dirty="0" smtClean="0"/>
              <a:t>regular and scan</a:t>
            </a:r>
          </a:p>
          <a:p>
            <a:pPr lvl="1"/>
            <a:r>
              <a:rPr lang="en-US" dirty="0" smtClean="0"/>
              <a:t>Scan data loaded through scan</a:t>
            </a:r>
            <a:br>
              <a:rPr lang="en-US" dirty="0" smtClean="0"/>
            </a:br>
            <a:r>
              <a:rPr lang="en-US" dirty="0" smtClean="0"/>
              <a:t>chain, representing logic state</a:t>
            </a:r>
          </a:p>
          <a:p>
            <a:pPr lvl="1"/>
            <a:r>
              <a:rPr lang="en-US" dirty="0" smtClean="0"/>
              <a:t>Data is processed through</a:t>
            </a:r>
            <a:br>
              <a:rPr lang="en-US" dirty="0" smtClean="0"/>
            </a:br>
            <a:r>
              <a:rPr lang="en-US" dirty="0" smtClean="0"/>
              <a:t>combinatorial logic</a:t>
            </a:r>
          </a:p>
          <a:p>
            <a:pPr lvl="1"/>
            <a:r>
              <a:rPr lang="en-US" dirty="0" smtClean="0"/>
              <a:t>Data shifted out to scan output</a:t>
            </a:r>
          </a:p>
          <a:p>
            <a:r>
              <a:rPr lang="en-US" dirty="0" smtClean="0">
                <a:solidFill>
                  <a:srgbClr val="005B82"/>
                </a:solidFill>
              </a:rPr>
              <a:t>Scan pattern generated </a:t>
            </a:r>
            <a:r>
              <a:rPr lang="en-US" dirty="0" smtClean="0"/>
              <a:t>by ATPG tool</a:t>
            </a:r>
          </a:p>
          <a:p>
            <a:r>
              <a:rPr lang="en-US" dirty="0" smtClean="0"/>
              <a:t>Detects single stuck-at-fault gates and delay faults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 smtClean="0"/>
              <a:t>Structural Scan Tests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6131446" y="4795765"/>
            <a:ext cx="26420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ATPG = </a:t>
            </a:r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utomatic </a:t>
            </a:r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 </a:t>
            </a:r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attern </a:t>
            </a:r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enerator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7152450" y="5224495"/>
            <a:ext cx="15960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Vulcan: 140,000 FFs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A. Zambanini</a:t>
            </a:r>
            <a:endParaRPr lang="en-US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JUNO Electronics Workshop ­– Padova 2017</a:t>
            </a:r>
            <a:endParaRPr lang="en-US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A9BD8E-55B4-4C4A-B820-FA4FC19CFA3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02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6875072"/>
              </p:ext>
            </p:extLst>
          </p:nvPr>
        </p:nvGraphicFramePr>
        <p:xfrm>
          <a:off x="720000" y="840904"/>
          <a:ext cx="8074025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961"/>
                <a:gridCol w="322961"/>
                <a:gridCol w="322961"/>
                <a:gridCol w="322961"/>
                <a:gridCol w="322961"/>
                <a:gridCol w="322961"/>
                <a:gridCol w="322961"/>
                <a:gridCol w="322961"/>
                <a:gridCol w="322961"/>
                <a:gridCol w="322961"/>
                <a:gridCol w="322961"/>
                <a:gridCol w="322961"/>
                <a:gridCol w="322961"/>
                <a:gridCol w="322961"/>
                <a:gridCol w="322961"/>
                <a:gridCol w="322961"/>
                <a:gridCol w="322961"/>
                <a:gridCol w="322961"/>
                <a:gridCol w="322961"/>
                <a:gridCol w="322961"/>
                <a:gridCol w="322961"/>
                <a:gridCol w="322961"/>
                <a:gridCol w="322961"/>
                <a:gridCol w="322961"/>
                <a:gridCol w="322961"/>
              </a:tblGrid>
              <a:tr h="294866">
                <a:tc rowSpan="2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2017</a:t>
                      </a:r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2018</a:t>
                      </a:r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94866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Q1</a:t>
                      </a:r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Q2</a:t>
                      </a:r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Q3</a:t>
                      </a:r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Q4</a:t>
                      </a:r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Q1</a:t>
                      </a:r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Q2</a:t>
                      </a:r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Q3</a:t>
                      </a:r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Q4</a:t>
                      </a:r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94866">
                <a:tc rowSpan="8"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Vulcan</a:t>
                      </a:r>
                      <a:endParaRPr lang="de-DE" sz="18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r>
                        <a:rPr lang="de-DE" sz="1200" dirty="0" err="1" smtClean="0"/>
                        <a:t>Verification</a:t>
                      </a:r>
                      <a:r>
                        <a:rPr lang="de-DE" sz="1200" baseline="0" dirty="0" smtClean="0"/>
                        <a:t> Pt1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4866">
                <a:tc v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4866">
                <a:tc v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de-DE" sz="1200" dirty="0" smtClean="0"/>
                        <a:t>FAB &amp; </a:t>
                      </a:r>
                      <a:r>
                        <a:rPr lang="de-DE" sz="1200" dirty="0" err="1" smtClean="0"/>
                        <a:t>Packaging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4866">
                <a:tc v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err="1" smtClean="0"/>
                        <a:t>Verification</a:t>
                      </a:r>
                      <a:r>
                        <a:rPr lang="de-DE" sz="1200" baseline="0" dirty="0" smtClean="0"/>
                        <a:t> Pt2</a:t>
                      </a:r>
                      <a:endParaRPr lang="de-DE" sz="12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4866">
                <a:tc v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4866">
                <a:tc v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de-DE" sz="1200" dirty="0" err="1" smtClean="0"/>
                        <a:t>Fab</a:t>
                      </a:r>
                      <a:r>
                        <a:rPr lang="de-DE" sz="1200" dirty="0" smtClean="0"/>
                        <a:t> &amp; </a:t>
                      </a:r>
                      <a:r>
                        <a:rPr lang="de-DE" sz="1200" dirty="0" err="1" smtClean="0"/>
                        <a:t>Packaging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4866">
                <a:tc v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e-DE" sz="1200" dirty="0" smtClean="0"/>
                        <a:t>TEST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4866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4866">
                <a:tc rowSpan="4">
                  <a:txBody>
                    <a:bodyPr/>
                    <a:lstStyle/>
                    <a:p>
                      <a:pPr lvl="0" algn="ctr"/>
                      <a:r>
                        <a:rPr lang="de-DE" dirty="0" smtClean="0"/>
                        <a:t>JUNO</a:t>
                      </a:r>
                      <a:endParaRPr lang="de-DE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4866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59216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4866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6CF71-21C7-47BC-8F4E-AAA8DA937703}" type="datetime5">
              <a:rPr lang="en-US" smtClean="0"/>
              <a:t>19-Sep-17</a:t>
            </a:fld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19</a:t>
            </a:fld>
            <a:endParaRPr lang="de-DE" dirty="0"/>
          </a:p>
        </p:txBody>
      </p:sp>
      <p:sp>
        <p:nvSpPr>
          <p:cNvPr id="5" name="Content Placeholder 4"/>
          <p:cNvSpPr>
            <a:spLocks noGrp="1"/>
          </p:cNvSpPr>
          <p:nvPr>
            <p:ph idx="17"/>
          </p:nvPr>
        </p:nvSpPr>
        <p:spPr>
          <a:xfrm>
            <a:off x="611560" y="188640"/>
            <a:ext cx="7488832" cy="576064"/>
          </a:xfrm>
        </p:spPr>
        <p:txBody>
          <a:bodyPr/>
          <a:lstStyle/>
          <a:p>
            <a:r>
              <a:rPr lang="de-DE" dirty="0" smtClean="0"/>
              <a:t>Vulcan Schedule</a:t>
            </a:r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2992325" y="1916832"/>
            <a:ext cx="157967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07.08.2017: TO PT2</a:t>
            </a:r>
            <a:endParaRPr lang="de-DE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940846" y="3057713"/>
            <a:ext cx="18471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4.4.2018: Start </a:t>
            </a:r>
            <a:r>
              <a:rPr lang="de-DE" sz="1200" dirty="0" err="1" smtClean="0"/>
              <a:t>Production</a:t>
            </a:r>
            <a:r>
              <a:rPr lang="de-DE" sz="1200" dirty="0" smtClean="0"/>
              <a:t> </a:t>
            </a:r>
            <a:endParaRPr lang="de-DE" sz="1200" dirty="0"/>
          </a:p>
        </p:txBody>
      </p:sp>
      <p:sp>
        <p:nvSpPr>
          <p:cNvPr id="7" name="Stern mit 5 Zacken 40"/>
          <p:cNvSpPr/>
          <p:nvPr/>
        </p:nvSpPr>
        <p:spPr>
          <a:xfrm>
            <a:off x="2893131" y="1923234"/>
            <a:ext cx="247633" cy="229225"/>
          </a:xfrm>
          <a:prstGeom prst="star5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9" name="Stern mit 5 Zacken 40"/>
          <p:cNvSpPr/>
          <p:nvPr/>
        </p:nvSpPr>
        <p:spPr>
          <a:xfrm>
            <a:off x="5754813" y="3127767"/>
            <a:ext cx="247633" cy="229225"/>
          </a:xfrm>
          <a:prstGeom prst="star5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14" name="Textfeld 34"/>
          <p:cNvSpPr txBox="1"/>
          <p:nvPr/>
        </p:nvSpPr>
        <p:spPr>
          <a:xfrm>
            <a:off x="4139952" y="5744289"/>
            <a:ext cx="364805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1.10.2018: First </a:t>
            </a:r>
            <a:r>
              <a:rPr lang="en-US" sz="1200" dirty="0"/>
              <a:t>set of final electronics ready for </a:t>
            </a:r>
            <a:r>
              <a:rPr lang="en-US" sz="1200" dirty="0" smtClean="0"/>
              <a:t>potting</a:t>
            </a:r>
            <a:endParaRPr lang="en-GB" sz="1200" dirty="0"/>
          </a:p>
        </p:txBody>
      </p:sp>
      <p:sp>
        <p:nvSpPr>
          <p:cNvPr id="16" name="Stern mit 5 Zacken 36"/>
          <p:cNvSpPr/>
          <p:nvPr/>
        </p:nvSpPr>
        <p:spPr>
          <a:xfrm>
            <a:off x="7700354" y="5668447"/>
            <a:ext cx="247633" cy="229225"/>
          </a:xfrm>
          <a:prstGeom prst="star5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450896" y="3212976"/>
            <a:ext cx="0" cy="1165329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6200000">
            <a:off x="3666976" y="3656510"/>
            <a:ext cx="11767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/>
              <a:t>Engineering Samples</a:t>
            </a:r>
            <a:endParaRPr lang="de-DE" sz="900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5878629" y="3401225"/>
            <a:ext cx="9537" cy="109790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33"/>
          <p:cNvSpPr txBox="1"/>
          <p:nvPr/>
        </p:nvSpPr>
        <p:spPr>
          <a:xfrm>
            <a:off x="4495491" y="4581128"/>
            <a:ext cx="291291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15.11.2017: 2</a:t>
            </a:r>
            <a:r>
              <a:rPr lang="en-US" sz="1200" baseline="30000" dirty="0" smtClean="0"/>
              <a:t>nd</a:t>
            </a:r>
            <a:r>
              <a:rPr lang="en-US" sz="1200" dirty="0" smtClean="0"/>
              <a:t> prototype JUNO electronics</a:t>
            </a:r>
            <a:endParaRPr lang="en-GB" sz="1200" dirty="0"/>
          </a:p>
        </p:txBody>
      </p:sp>
      <p:sp>
        <p:nvSpPr>
          <p:cNvPr id="17" name="Textfeld 48"/>
          <p:cNvSpPr txBox="1"/>
          <p:nvPr/>
        </p:nvSpPr>
        <p:spPr>
          <a:xfrm>
            <a:off x="5200596" y="5022108"/>
            <a:ext cx="208243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15.1.2018: Verification Review</a:t>
            </a:r>
            <a:endParaRPr lang="en-GB" sz="12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7497933" y="4119011"/>
            <a:ext cx="9835" cy="390109"/>
          </a:xfrm>
          <a:prstGeom prst="straightConnector1">
            <a:avLst/>
          </a:prstGeom>
          <a:ln w="635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582023" y="4163716"/>
            <a:ext cx="11767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/>
              <a:t>First Samples</a:t>
            </a:r>
            <a:endParaRPr lang="de-DE" sz="900" dirty="0"/>
          </a:p>
        </p:txBody>
      </p:sp>
      <p:sp>
        <p:nvSpPr>
          <p:cNvPr id="33" name="TextBox 32"/>
          <p:cNvSpPr txBox="1"/>
          <p:nvPr/>
        </p:nvSpPr>
        <p:spPr>
          <a:xfrm>
            <a:off x="4414074" y="2359913"/>
            <a:ext cx="213912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CW45-47: Silicon back</a:t>
            </a:r>
            <a:endParaRPr lang="de-DE" sz="1200" dirty="0"/>
          </a:p>
        </p:txBody>
      </p:sp>
      <p:sp>
        <p:nvSpPr>
          <p:cNvPr id="34" name="Stern mit 5 Zacken 40"/>
          <p:cNvSpPr/>
          <p:nvPr/>
        </p:nvSpPr>
        <p:spPr>
          <a:xfrm>
            <a:off x="4151532" y="2359913"/>
            <a:ext cx="247633" cy="229225"/>
          </a:xfrm>
          <a:prstGeom prst="star5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5" name="TextBox 34"/>
          <p:cNvSpPr txBox="1"/>
          <p:nvPr/>
        </p:nvSpPr>
        <p:spPr>
          <a:xfrm>
            <a:off x="7304337" y="3470282"/>
            <a:ext cx="173215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31.08.2017: Silicon back</a:t>
            </a:r>
            <a:endParaRPr lang="de-DE" sz="1200" dirty="0"/>
          </a:p>
        </p:txBody>
      </p:sp>
      <p:sp>
        <p:nvSpPr>
          <p:cNvPr id="36" name="Stern mit 5 Zacken 40"/>
          <p:cNvSpPr/>
          <p:nvPr/>
        </p:nvSpPr>
        <p:spPr>
          <a:xfrm>
            <a:off x="7041795" y="3470282"/>
            <a:ext cx="262542" cy="229225"/>
          </a:xfrm>
          <a:prstGeom prst="star5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13" name="Textfeld 24"/>
          <p:cNvSpPr txBox="1"/>
          <p:nvPr/>
        </p:nvSpPr>
        <p:spPr>
          <a:xfrm>
            <a:off x="5969720" y="5324588"/>
            <a:ext cx="264065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2</a:t>
            </a:r>
            <a:r>
              <a:rPr lang="en-US" sz="1200" dirty="0" smtClean="0"/>
              <a:t>.4.2018: Production </a:t>
            </a:r>
            <a:r>
              <a:rPr lang="en-US" sz="1200" dirty="0"/>
              <a:t>Readiness </a:t>
            </a:r>
            <a:r>
              <a:rPr lang="en-US" sz="1200" dirty="0" smtClean="0"/>
              <a:t>Review</a:t>
            </a:r>
            <a:endParaRPr lang="en-GB" sz="1200" dirty="0"/>
          </a:p>
        </p:txBody>
      </p:sp>
      <p:sp>
        <p:nvSpPr>
          <p:cNvPr id="12" name="Stern mit 5 Zacken 37"/>
          <p:cNvSpPr/>
          <p:nvPr/>
        </p:nvSpPr>
        <p:spPr>
          <a:xfrm>
            <a:off x="4315376" y="4595784"/>
            <a:ext cx="247633" cy="229225"/>
          </a:xfrm>
          <a:prstGeom prst="star5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15" name="Stern mit 5 Zacken 35"/>
          <p:cNvSpPr/>
          <p:nvPr/>
        </p:nvSpPr>
        <p:spPr>
          <a:xfrm>
            <a:off x="5754813" y="5338064"/>
            <a:ext cx="247633" cy="229225"/>
          </a:xfrm>
          <a:prstGeom prst="star5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18" name="Stern mit 5 Zacken 49"/>
          <p:cNvSpPr/>
          <p:nvPr/>
        </p:nvSpPr>
        <p:spPr>
          <a:xfrm>
            <a:off x="4983312" y="5013176"/>
            <a:ext cx="247633" cy="229225"/>
          </a:xfrm>
          <a:prstGeom prst="star5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cxnSp>
        <p:nvCxnSpPr>
          <p:cNvPr id="41" name="Straight Connector 40"/>
          <p:cNvCxnSpPr/>
          <p:nvPr/>
        </p:nvCxnSpPr>
        <p:spPr>
          <a:xfrm>
            <a:off x="3923928" y="909962"/>
            <a:ext cx="0" cy="51206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767296" y="600359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NOW</a:t>
            </a:r>
            <a:endParaRPr lang="de-DE" dirty="0"/>
          </a:p>
        </p:txBody>
      </p:sp>
      <p:sp>
        <p:nvSpPr>
          <p:cNvPr id="44" name="Line Callout 2 43"/>
          <p:cNvSpPr/>
          <p:nvPr/>
        </p:nvSpPr>
        <p:spPr>
          <a:xfrm>
            <a:off x="2212062" y="3402667"/>
            <a:ext cx="648072" cy="216024"/>
          </a:xfrm>
          <a:prstGeom prst="borderCallout2">
            <a:avLst/>
          </a:prstGeom>
          <a:solidFill>
            <a:schemeClr val="bg1"/>
          </a:solidFill>
          <a:ln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PCU 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29667" y="3095071"/>
            <a:ext cx="196164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Integration </a:t>
            </a:r>
            <a:r>
              <a:rPr lang="de-DE" sz="1200" dirty="0" err="1" smtClean="0"/>
              <a:t>Measurements</a:t>
            </a:r>
            <a:r>
              <a:rPr lang="de-DE" sz="1200" dirty="0" smtClean="0"/>
              <a:t>:</a:t>
            </a:r>
            <a:endParaRPr lang="de-DE" sz="1200" dirty="0"/>
          </a:p>
        </p:txBody>
      </p:sp>
      <p:sp>
        <p:nvSpPr>
          <p:cNvPr id="46" name="Line Callout 2 45"/>
          <p:cNvSpPr/>
          <p:nvPr/>
        </p:nvSpPr>
        <p:spPr>
          <a:xfrm>
            <a:off x="2660148" y="3694891"/>
            <a:ext cx="648072" cy="216024"/>
          </a:xfrm>
          <a:prstGeom prst="borderCallout2">
            <a:avLst/>
          </a:prstGeom>
          <a:solidFill>
            <a:schemeClr val="bg1"/>
          </a:solidFill>
          <a:ln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Base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7" name="Line Callout 2 46"/>
          <p:cNvSpPr/>
          <p:nvPr/>
        </p:nvSpPr>
        <p:spPr>
          <a:xfrm>
            <a:off x="2822944" y="4021405"/>
            <a:ext cx="648072" cy="216024"/>
          </a:xfrm>
          <a:prstGeom prst="borderCallout2">
            <a:avLst/>
          </a:prstGeom>
          <a:solidFill>
            <a:schemeClr val="bg1"/>
          </a:solidFill>
          <a:ln>
            <a:solidFill>
              <a:srgbClr val="B9B9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GCU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8" name="Isosceles Triangle 47"/>
          <p:cNvSpPr/>
          <p:nvPr/>
        </p:nvSpPr>
        <p:spPr>
          <a:xfrm>
            <a:off x="1785905" y="3608781"/>
            <a:ext cx="121799" cy="16314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Isosceles Triangle 48"/>
          <p:cNvSpPr/>
          <p:nvPr/>
        </p:nvSpPr>
        <p:spPr>
          <a:xfrm>
            <a:off x="2269267" y="3910915"/>
            <a:ext cx="121799" cy="16314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Isosceles Triangle 49"/>
          <p:cNvSpPr/>
          <p:nvPr/>
        </p:nvSpPr>
        <p:spPr>
          <a:xfrm>
            <a:off x="2423545" y="4204241"/>
            <a:ext cx="121799" cy="16314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TextBox 52"/>
          <p:cNvSpPr txBox="1"/>
          <p:nvPr/>
        </p:nvSpPr>
        <p:spPr>
          <a:xfrm>
            <a:off x="1447046" y="3608781"/>
            <a:ext cx="4782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27.3</a:t>
            </a:r>
            <a:endParaRPr lang="de-DE" sz="1000" dirty="0"/>
          </a:p>
        </p:txBody>
      </p:sp>
      <p:sp>
        <p:nvSpPr>
          <p:cNvPr id="54" name="TextBox 53"/>
          <p:cNvSpPr txBox="1"/>
          <p:nvPr/>
        </p:nvSpPr>
        <p:spPr>
          <a:xfrm>
            <a:off x="1925211" y="3910915"/>
            <a:ext cx="4782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24.4</a:t>
            </a:r>
            <a:endParaRPr lang="de-DE" sz="1000" dirty="0"/>
          </a:p>
        </p:txBody>
      </p:sp>
      <p:sp>
        <p:nvSpPr>
          <p:cNvPr id="55" name="TextBox 54"/>
          <p:cNvSpPr txBox="1"/>
          <p:nvPr/>
        </p:nvSpPr>
        <p:spPr>
          <a:xfrm>
            <a:off x="2411761" y="4309809"/>
            <a:ext cx="7290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Mid June</a:t>
            </a:r>
            <a:endParaRPr lang="de-DE" sz="1000" dirty="0"/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3911312" y="5983854"/>
            <a:ext cx="462039" cy="1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283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998" y="1157111"/>
            <a:ext cx="4932121" cy="4629093"/>
          </a:xfrm>
        </p:spPr>
        <p:txBody>
          <a:bodyPr/>
          <a:lstStyle/>
          <a:p>
            <a:r>
              <a:rPr lang="en-US" dirty="0" smtClean="0"/>
              <a:t>3 identical input channels sensing different signal </a:t>
            </a:r>
            <a:r>
              <a:rPr lang="en-US" sz="1800" dirty="0" smtClean="0"/>
              <a:t>ranges, all independently adjustable </a:t>
            </a:r>
          </a:p>
          <a:p>
            <a:endParaRPr lang="en-US" dirty="0"/>
          </a:p>
          <a:p>
            <a:r>
              <a:rPr lang="en-US" sz="1800" dirty="0" smtClean="0"/>
              <a:t>1 amplification stage (TIA), power supplies, DAC’s and 4 6-bit ADC’s (8-bit if combined) per channel</a:t>
            </a:r>
          </a:p>
          <a:p>
            <a:endParaRPr lang="en-US" dirty="0"/>
          </a:p>
          <a:p>
            <a:r>
              <a:rPr lang="en-US" dirty="0" smtClean="0"/>
              <a:t>All clock signals provided by on chip PLL</a:t>
            </a:r>
          </a:p>
          <a:p>
            <a:endParaRPr lang="en-US" dirty="0"/>
          </a:p>
          <a:p>
            <a:r>
              <a:rPr lang="en-US" dirty="0" smtClean="0"/>
              <a:t>Smart data selection by digital core, buffers available for short term storage</a:t>
            </a:r>
          </a:p>
          <a:p>
            <a:endParaRPr lang="en-US" sz="1800" dirty="0"/>
          </a:p>
          <a:p>
            <a:r>
              <a:rPr lang="en-US" dirty="0" smtClean="0"/>
              <a:t>Data output by 16 LVDS pairs</a:t>
            </a:r>
          </a:p>
          <a:p>
            <a:endParaRPr lang="en-US" sz="1800" dirty="0"/>
          </a:p>
          <a:p>
            <a:r>
              <a:rPr lang="en-US" dirty="0" smtClean="0"/>
              <a:t>4.7mmx4.7mm (ca 22mm²) with TSMC65 GP, QFN88 double row package</a:t>
            </a:r>
            <a:endParaRPr lang="en-US" sz="1800" dirty="0" smtClean="0"/>
          </a:p>
        </p:txBody>
      </p:sp>
      <p:sp>
        <p:nvSpPr>
          <p:cNvPr id="4" name="Inhaltsplatzhalter 3"/>
          <p:cNvSpPr>
            <a:spLocks noGrp="1"/>
          </p:cNvSpPr>
          <p:nvPr>
            <p:ph idx="15"/>
          </p:nvPr>
        </p:nvSpPr>
        <p:spPr>
          <a:xfrm>
            <a:off x="1187624" y="486597"/>
            <a:ext cx="6480000" cy="449547"/>
          </a:xfrm>
        </p:spPr>
        <p:txBody>
          <a:bodyPr/>
          <a:lstStyle/>
          <a:p>
            <a:pPr algn="ctr"/>
            <a:r>
              <a:rPr lang="en-US" dirty="0" smtClean="0"/>
              <a:t>VULCAN: basics and introduction</a:t>
            </a:r>
            <a:endParaRPr lang="en-US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U. Yegin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A9BD8E-55B4-4C4A-B820-FA4FC19CFA32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553622" y="1755466"/>
            <a:ext cx="3590378" cy="3432382"/>
            <a:chOff x="5231105" y="1761660"/>
            <a:chExt cx="3590378" cy="3432382"/>
          </a:xfrm>
        </p:grpSpPr>
        <p:grpSp>
          <p:nvGrpSpPr>
            <p:cNvPr id="17" name="Gruppieren 16"/>
            <p:cNvGrpSpPr/>
            <p:nvPr/>
          </p:nvGrpSpPr>
          <p:grpSpPr>
            <a:xfrm>
              <a:off x="5231105" y="1761660"/>
              <a:ext cx="3590378" cy="3432382"/>
              <a:chOff x="5231104" y="904409"/>
              <a:chExt cx="3590378" cy="3432382"/>
            </a:xfrm>
          </p:grpSpPr>
          <p:cxnSp>
            <p:nvCxnSpPr>
              <p:cNvPr id="12" name="Gerade Verbindung mit Pfeil 11"/>
              <p:cNvCxnSpPr/>
              <p:nvPr/>
            </p:nvCxnSpPr>
            <p:spPr>
              <a:xfrm>
                <a:off x="5508103" y="1281799"/>
                <a:ext cx="0" cy="2592288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feld 13"/>
              <p:cNvSpPr txBox="1"/>
              <p:nvPr/>
            </p:nvSpPr>
            <p:spPr>
              <a:xfrm rot="16200000">
                <a:off x="5038423" y="2475908"/>
                <a:ext cx="66236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>
                    <a:solidFill>
                      <a:schemeClr val="accent1"/>
                    </a:solidFill>
                  </a:rPr>
                  <a:t>4.7 mm</a:t>
                </a:r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5508103" y="4090570"/>
                <a:ext cx="331337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000" i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6" name="Textfeld 15"/>
              <p:cNvSpPr txBox="1"/>
              <p:nvPr/>
            </p:nvSpPr>
            <p:spPr>
              <a:xfrm>
                <a:off x="5796135" y="904409"/>
                <a:ext cx="204094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/>
                  <a:t>Layout of </a:t>
                </a:r>
                <a:r>
                  <a:rPr lang="en-US" sz="1000" b="1" dirty="0" smtClean="0"/>
                  <a:t>second </a:t>
                </a:r>
                <a:r>
                  <a:rPr lang="en-US" sz="1000" b="1" dirty="0"/>
                  <a:t>Vulcan prototype</a:t>
                </a: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9102" y="2027418"/>
              <a:ext cx="2881330" cy="2881330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6264694" y="2334398"/>
            <a:ext cx="432048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tangle 17"/>
          <p:cNvSpPr/>
          <p:nvPr/>
        </p:nvSpPr>
        <p:spPr>
          <a:xfrm>
            <a:off x="6732240" y="2334398"/>
            <a:ext cx="1042092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Box 18"/>
          <p:cNvSpPr txBox="1"/>
          <p:nvPr/>
        </p:nvSpPr>
        <p:spPr>
          <a:xfrm>
            <a:off x="5553622" y="1345994"/>
            <a:ext cx="1449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>
                <a:solidFill>
                  <a:srgbClr val="FF0000"/>
                </a:solidFill>
              </a:rPr>
              <a:t>TIA, power </a:t>
            </a:r>
            <a:r>
              <a:rPr lang="de-DE" sz="1200" b="1" dirty="0" err="1" smtClean="0">
                <a:solidFill>
                  <a:srgbClr val="FF0000"/>
                </a:solidFill>
              </a:rPr>
              <a:t>supply</a:t>
            </a:r>
            <a:r>
              <a:rPr lang="de-DE" sz="1200" b="1" dirty="0" smtClean="0">
                <a:solidFill>
                  <a:srgbClr val="FF0000"/>
                </a:solidFill>
              </a:rPr>
              <a:t>, </a:t>
            </a:r>
            <a:r>
              <a:rPr lang="de-DE" sz="1200" b="1" dirty="0" err="1" smtClean="0">
                <a:solidFill>
                  <a:srgbClr val="FF0000"/>
                </a:solidFill>
              </a:rPr>
              <a:t>DAC‘s</a:t>
            </a:r>
            <a:r>
              <a:rPr lang="de-DE" sz="1200" b="1" dirty="0" smtClean="0">
                <a:solidFill>
                  <a:srgbClr val="FF0000"/>
                </a:solidFill>
              </a:rPr>
              <a:t>, TRG</a:t>
            </a:r>
            <a:endParaRPr lang="de-DE" sz="1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89210" y="2516656"/>
            <a:ext cx="1328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>
                <a:solidFill>
                  <a:srgbClr val="FF0000"/>
                </a:solidFill>
              </a:rPr>
              <a:t>4x6 </a:t>
            </a:r>
            <a:r>
              <a:rPr lang="de-DE" sz="1200" b="1" dirty="0" err="1" smtClean="0">
                <a:solidFill>
                  <a:srgbClr val="FF0000"/>
                </a:solidFill>
              </a:rPr>
              <a:t>bit</a:t>
            </a:r>
            <a:r>
              <a:rPr lang="de-DE" sz="1200" b="1" dirty="0" smtClean="0">
                <a:solidFill>
                  <a:srgbClr val="FF0000"/>
                </a:solidFill>
              </a:rPr>
              <a:t> </a:t>
            </a:r>
            <a:r>
              <a:rPr lang="de-DE" sz="1200" b="1" dirty="0" err="1" smtClean="0">
                <a:solidFill>
                  <a:srgbClr val="FF0000"/>
                </a:solidFill>
              </a:rPr>
              <a:t>ADC‘s</a:t>
            </a:r>
            <a:endParaRPr lang="de-DE" sz="12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77801" y="2269652"/>
            <a:ext cx="1328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>
                <a:solidFill>
                  <a:srgbClr val="FF0000"/>
                </a:solidFill>
              </a:rPr>
              <a:t>PLL</a:t>
            </a:r>
            <a:endParaRPr lang="de-DE" sz="12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51981" y="4272381"/>
            <a:ext cx="1328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>
                <a:solidFill>
                  <a:srgbClr val="FF0000"/>
                </a:solidFill>
              </a:rPr>
              <a:t>Digital </a:t>
            </a:r>
            <a:r>
              <a:rPr lang="de-DE" sz="1200" b="1" dirty="0" err="1" smtClean="0">
                <a:solidFill>
                  <a:srgbClr val="FF0000"/>
                </a:solidFill>
              </a:rPr>
              <a:t>core</a:t>
            </a:r>
            <a:endParaRPr lang="de-DE" sz="12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7510186" y="3387240"/>
            <a:ext cx="1328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>
                <a:solidFill>
                  <a:srgbClr val="FF0000"/>
                </a:solidFill>
              </a:rPr>
              <a:t>Digital </a:t>
            </a:r>
            <a:r>
              <a:rPr lang="de-DE" sz="1200" b="1" dirty="0" err="1" smtClean="0">
                <a:solidFill>
                  <a:srgbClr val="FF0000"/>
                </a:solidFill>
              </a:rPr>
              <a:t>core</a:t>
            </a:r>
            <a:endParaRPr lang="de-DE" sz="1200" b="1" dirty="0">
              <a:solidFill>
                <a:srgbClr val="FF0000"/>
              </a:solidFill>
            </a:endParaRPr>
          </a:p>
        </p:txBody>
      </p:sp>
      <p:cxnSp>
        <p:nvCxnSpPr>
          <p:cNvPr id="24" name="Straight Arrow Connector 23"/>
          <p:cNvCxnSpPr>
            <a:stCxn id="25" idx="3"/>
          </p:cNvCxnSpPr>
          <p:nvPr/>
        </p:nvCxnSpPr>
        <p:spPr>
          <a:xfrm>
            <a:off x="8460432" y="4669401"/>
            <a:ext cx="0" cy="390018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228184" y="4582857"/>
            <a:ext cx="2232248" cy="1730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tangle 25"/>
          <p:cNvSpPr/>
          <p:nvPr/>
        </p:nvSpPr>
        <p:spPr>
          <a:xfrm>
            <a:off x="8460432" y="2276872"/>
            <a:ext cx="180000" cy="2479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TextBox 26"/>
          <p:cNvSpPr txBox="1"/>
          <p:nvPr/>
        </p:nvSpPr>
        <p:spPr>
          <a:xfrm>
            <a:off x="7796356" y="4995985"/>
            <a:ext cx="1328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 smtClean="0">
                <a:solidFill>
                  <a:srgbClr val="FF0000"/>
                </a:solidFill>
              </a:rPr>
              <a:t>LVDS</a:t>
            </a:r>
            <a:endParaRPr lang="de-DE" sz="1200" b="1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444208" y="1807659"/>
            <a:ext cx="0" cy="46921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22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1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chip</a:t>
            </a:r>
            <a:r>
              <a:rPr lang="de-DE" dirty="0" smtClean="0"/>
              <a:t> (all </a:t>
            </a:r>
            <a:r>
              <a:rPr lang="de-DE" dirty="0" err="1" smtClean="0"/>
              <a:t>units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stand-</a:t>
            </a:r>
            <a:r>
              <a:rPr lang="de-DE" dirty="0" err="1" smtClean="0"/>
              <a:t>alone</a:t>
            </a:r>
            <a:r>
              <a:rPr lang="de-DE" dirty="0" smtClean="0"/>
              <a:t> </a:t>
            </a:r>
            <a:r>
              <a:rPr lang="de-DE" dirty="0" err="1" smtClean="0"/>
              <a:t>blocks</a:t>
            </a:r>
            <a:r>
              <a:rPr lang="de-DE" dirty="0" smtClean="0"/>
              <a:t>) </a:t>
            </a:r>
            <a:r>
              <a:rPr lang="de-DE" dirty="0" err="1" smtClean="0"/>
              <a:t>and</a:t>
            </a:r>
            <a:r>
              <a:rPr lang="de-DE" dirty="0" smtClean="0"/>
              <a:t> 2 </a:t>
            </a:r>
            <a:r>
              <a:rPr lang="de-DE" dirty="0" err="1" smtClean="0"/>
              <a:t>prototypes</a:t>
            </a:r>
            <a:r>
              <a:rPr lang="de-DE" dirty="0" smtClean="0"/>
              <a:t> (</a:t>
            </a:r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signal</a:t>
            </a:r>
            <a:r>
              <a:rPr lang="de-DE" dirty="0" smtClean="0"/>
              <a:t> </a:t>
            </a:r>
            <a:r>
              <a:rPr lang="de-DE" dirty="0" err="1" smtClean="0"/>
              <a:t>chain</a:t>
            </a:r>
            <a:r>
              <a:rPr lang="de-DE" dirty="0" smtClean="0"/>
              <a:t>) </a:t>
            </a:r>
            <a:r>
              <a:rPr lang="de-DE" dirty="0" err="1" smtClean="0"/>
              <a:t>successfully</a:t>
            </a:r>
            <a:r>
              <a:rPr lang="de-DE" dirty="0" smtClean="0"/>
              <a:t> </a:t>
            </a:r>
            <a:r>
              <a:rPr lang="de-DE" dirty="0" err="1" smtClean="0"/>
              <a:t>tapeouted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Test </a:t>
            </a:r>
            <a:r>
              <a:rPr lang="de-DE" dirty="0" err="1" smtClean="0"/>
              <a:t>chip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smtClean="0"/>
              <a:t>1st prototype </a:t>
            </a:r>
            <a:r>
              <a:rPr lang="de-DE" dirty="0" err="1" smtClean="0"/>
              <a:t>measured</a:t>
            </a:r>
            <a:r>
              <a:rPr lang="de-DE" dirty="0" smtClean="0"/>
              <a:t>, </a:t>
            </a:r>
            <a:r>
              <a:rPr lang="de-DE" dirty="0" err="1" smtClean="0"/>
              <a:t>verified</a:t>
            </a:r>
            <a:r>
              <a:rPr lang="de-DE" dirty="0" smtClean="0"/>
              <a:t>. Christian Roth will </a:t>
            </a:r>
            <a:r>
              <a:rPr lang="de-DE" dirty="0" err="1" smtClean="0"/>
              <a:t>present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r>
              <a:rPr lang="de-DE" dirty="0" smtClean="0"/>
              <a:t>1st prototype </a:t>
            </a:r>
            <a:r>
              <a:rPr lang="de-DE" dirty="0" err="1" smtClean="0"/>
              <a:t>served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platform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debugging</a:t>
            </a:r>
            <a:r>
              <a:rPr lang="de-DE" dirty="0" smtClean="0"/>
              <a:t> </a:t>
            </a:r>
            <a:r>
              <a:rPr lang="de-DE" dirty="0" err="1" smtClean="0"/>
              <a:t>errors</a:t>
            </a:r>
            <a:r>
              <a:rPr lang="de-DE" dirty="0" smtClean="0"/>
              <a:t>, all </a:t>
            </a:r>
            <a:r>
              <a:rPr lang="de-DE" dirty="0" err="1" smtClean="0"/>
              <a:t>mended</a:t>
            </a:r>
            <a:r>
              <a:rPr lang="de-DE" dirty="0" smtClean="0"/>
              <a:t> </a:t>
            </a:r>
            <a:r>
              <a:rPr lang="de-DE" dirty="0" err="1" smtClean="0"/>
              <a:t>before</a:t>
            </a:r>
            <a:r>
              <a:rPr lang="de-DE" dirty="0" smtClean="0"/>
              <a:t> 2nd prototype</a:t>
            </a:r>
          </a:p>
          <a:p>
            <a:endParaRPr lang="de-DE" dirty="0"/>
          </a:p>
          <a:p>
            <a:r>
              <a:rPr lang="de-DE" dirty="0" smtClean="0"/>
              <a:t>2nd prototype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ready</a:t>
            </a:r>
            <a:r>
              <a:rPr lang="de-DE" dirty="0" smtClean="0"/>
              <a:t> </a:t>
            </a:r>
            <a:r>
              <a:rPr lang="de-DE" dirty="0" err="1" smtClean="0"/>
              <a:t>version</a:t>
            </a:r>
            <a:r>
              <a:rPr lang="de-DE" dirty="0" smtClean="0"/>
              <a:t>, will </a:t>
            </a:r>
            <a:r>
              <a:rPr lang="de-DE" dirty="0" err="1" smtClean="0"/>
              <a:t>arrive</a:t>
            </a:r>
            <a:r>
              <a:rPr lang="de-DE" dirty="0" smtClean="0"/>
              <a:t> at CW 45-47</a:t>
            </a:r>
          </a:p>
          <a:p>
            <a:endParaRPr lang="de-DE" dirty="0"/>
          </a:p>
          <a:p>
            <a:r>
              <a:rPr lang="de-DE" dirty="0" err="1" smtClean="0"/>
              <a:t>Verification</a:t>
            </a:r>
            <a:r>
              <a:rPr lang="de-DE" dirty="0" smtClean="0"/>
              <a:t> </a:t>
            </a:r>
            <a:r>
              <a:rPr lang="de-DE" dirty="0" smtClean="0"/>
              <a:t>plan </a:t>
            </a:r>
            <a:r>
              <a:rPr lang="de-DE" dirty="0" err="1" smtClean="0"/>
              <a:t>being</a:t>
            </a:r>
            <a:r>
              <a:rPr lang="de-DE" dirty="0" smtClean="0"/>
              <a:t> </a:t>
            </a:r>
            <a:r>
              <a:rPr lang="de-DE" dirty="0" err="1" smtClean="0"/>
              <a:t>assembled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run</a:t>
            </a:r>
            <a:r>
              <a:rPr lang="de-DE" dirty="0" smtClean="0"/>
              <a:t> (</a:t>
            </a:r>
            <a:r>
              <a:rPr lang="de-DE" dirty="0" err="1" smtClean="0"/>
              <a:t>dedicated</a:t>
            </a:r>
            <a:r>
              <a:rPr lang="de-DE" dirty="0" smtClean="0"/>
              <a:t> </a:t>
            </a:r>
            <a:r>
              <a:rPr lang="de-DE" dirty="0" err="1" smtClean="0"/>
              <a:t>mask</a:t>
            </a:r>
            <a:r>
              <a:rPr lang="de-DE" dirty="0" smtClean="0"/>
              <a:t> </a:t>
            </a:r>
            <a:r>
              <a:rPr lang="de-DE" dirty="0" err="1" smtClean="0"/>
              <a:t>set</a:t>
            </a:r>
            <a:r>
              <a:rPr lang="de-DE" dirty="0" smtClean="0"/>
              <a:t>) due in 2018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pPr algn="ctr"/>
            <a:r>
              <a:rPr lang="de-DE" dirty="0"/>
              <a:t>VULCAN: </a:t>
            </a:r>
            <a:r>
              <a:rPr lang="de-DE" dirty="0" err="1"/>
              <a:t>Overview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status</a:t>
            </a:r>
            <a:endParaRPr lang="en-US" dirty="0"/>
          </a:p>
          <a:p>
            <a:pPr algn="ctr"/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U. Yegin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A9BD8E-55B4-4C4A-B820-FA4FC19CFA3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18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0671305"/>
              </p:ext>
            </p:extLst>
          </p:nvPr>
        </p:nvGraphicFramePr>
        <p:xfrm>
          <a:off x="720000" y="1506645"/>
          <a:ext cx="8074025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961"/>
                <a:gridCol w="322961"/>
                <a:gridCol w="322961"/>
                <a:gridCol w="322961"/>
                <a:gridCol w="322961"/>
                <a:gridCol w="322961"/>
                <a:gridCol w="322961"/>
                <a:gridCol w="322961"/>
                <a:gridCol w="322961"/>
                <a:gridCol w="322961"/>
                <a:gridCol w="322961"/>
                <a:gridCol w="322961"/>
                <a:gridCol w="322961"/>
                <a:gridCol w="322961"/>
                <a:gridCol w="322961"/>
                <a:gridCol w="322961"/>
                <a:gridCol w="322961"/>
                <a:gridCol w="322961"/>
                <a:gridCol w="322961"/>
                <a:gridCol w="322961"/>
                <a:gridCol w="322961"/>
                <a:gridCol w="322961"/>
                <a:gridCol w="322961"/>
                <a:gridCol w="322961"/>
                <a:gridCol w="322961"/>
              </a:tblGrid>
              <a:tr h="294866">
                <a:tc rowSpan="2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2017</a:t>
                      </a:r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2018</a:t>
                      </a:r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94866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Q1</a:t>
                      </a:r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Q2</a:t>
                      </a:r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Q3</a:t>
                      </a:r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Q4</a:t>
                      </a:r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Q1</a:t>
                      </a:r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Q2</a:t>
                      </a:r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Q3</a:t>
                      </a:r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Q4</a:t>
                      </a:r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94866">
                <a:tc rowSpan="8">
                  <a:txBody>
                    <a:bodyPr/>
                    <a:lstStyle/>
                    <a:p>
                      <a:pPr algn="ctr"/>
                      <a:r>
                        <a:rPr lang="de-DE" sz="1800" dirty="0" smtClean="0"/>
                        <a:t>Vulcan</a:t>
                      </a:r>
                      <a:endParaRPr lang="de-DE" sz="1800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r>
                        <a:rPr lang="de-DE" sz="1200" dirty="0" err="1" smtClean="0"/>
                        <a:t>Verification</a:t>
                      </a:r>
                      <a:r>
                        <a:rPr lang="de-DE" sz="1200" baseline="0" dirty="0" smtClean="0"/>
                        <a:t> Pt1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4866">
                <a:tc v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4866">
                <a:tc v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de-DE" sz="1200" dirty="0" smtClean="0"/>
                        <a:t>FAB &amp; </a:t>
                      </a:r>
                      <a:r>
                        <a:rPr lang="de-DE" sz="1200" dirty="0" err="1" smtClean="0"/>
                        <a:t>Packaging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4866">
                <a:tc v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err="1" smtClean="0"/>
                        <a:t>Verification</a:t>
                      </a:r>
                      <a:r>
                        <a:rPr lang="de-DE" sz="1200" baseline="0" dirty="0" smtClean="0"/>
                        <a:t> Pt2</a:t>
                      </a:r>
                      <a:endParaRPr lang="de-DE" sz="1200" dirty="0" smtClean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4866">
                <a:tc v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4866">
                <a:tc v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r>
                        <a:rPr lang="de-DE" sz="1200" dirty="0" err="1" smtClean="0"/>
                        <a:t>Fab</a:t>
                      </a:r>
                      <a:r>
                        <a:rPr lang="de-DE" sz="1200" dirty="0" smtClean="0"/>
                        <a:t> &amp; </a:t>
                      </a:r>
                      <a:r>
                        <a:rPr lang="de-DE" sz="1200" dirty="0" err="1" smtClean="0"/>
                        <a:t>Packaging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4866">
                <a:tc vMerge="1"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e-DE" sz="1200" dirty="0" smtClean="0"/>
                        <a:t>TEST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4866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U.Yegin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9AEA1-3281-46F0-9EDB-48FF2E5FF267}" type="slidenum">
              <a:rPr lang="de-DE" smtClean="0"/>
              <a:t>4</a:t>
            </a:fld>
            <a:endParaRPr lang="de-DE" dirty="0"/>
          </a:p>
        </p:txBody>
      </p:sp>
      <p:sp>
        <p:nvSpPr>
          <p:cNvPr id="5" name="Content Placeholder 4"/>
          <p:cNvSpPr>
            <a:spLocks noGrp="1"/>
          </p:cNvSpPr>
          <p:nvPr>
            <p:ph idx="17"/>
          </p:nvPr>
        </p:nvSpPr>
        <p:spPr>
          <a:xfrm>
            <a:off x="611560" y="188640"/>
            <a:ext cx="7488832" cy="576064"/>
          </a:xfrm>
        </p:spPr>
        <p:txBody>
          <a:bodyPr/>
          <a:lstStyle/>
          <a:p>
            <a:pPr algn="ctr"/>
            <a:r>
              <a:rPr lang="de-DE" dirty="0" smtClean="0"/>
              <a:t>Vulcan Schedule</a:t>
            </a:r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3343274" y="2514223"/>
            <a:ext cx="14137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07.08.2017: TO PT2</a:t>
            </a:r>
            <a:endParaRPr lang="de-DE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940846" y="3723454"/>
            <a:ext cx="18471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4.4.2018: Start </a:t>
            </a:r>
            <a:r>
              <a:rPr lang="de-DE" sz="1200" dirty="0" err="1" smtClean="0"/>
              <a:t>Production</a:t>
            </a:r>
            <a:r>
              <a:rPr lang="de-DE" sz="1200" dirty="0" smtClean="0"/>
              <a:t> </a:t>
            </a:r>
            <a:endParaRPr lang="de-DE" sz="1200" dirty="0"/>
          </a:p>
        </p:txBody>
      </p:sp>
      <p:sp>
        <p:nvSpPr>
          <p:cNvPr id="7" name="Stern mit 5 Zacken 40"/>
          <p:cNvSpPr/>
          <p:nvPr/>
        </p:nvSpPr>
        <p:spPr>
          <a:xfrm>
            <a:off x="3199347" y="2593808"/>
            <a:ext cx="247633" cy="229225"/>
          </a:xfrm>
          <a:prstGeom prst="star5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9" name="Stern mit 5 Zacken 40"/>
          <p:cNvSpPr/>
          <p:nvPr/>
        </p:nvSpPr>
        <p:spPr>
          <a:xfrm>
            <a:off x="5754813" y="3793508"/>
            <a:ext cx="247633" cy="229225"/>
          </a:xfrm>
          <a:prstGeom prst="star5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3" name="TextBox 32"/>
          <p:cNvSpPr txBox="1"/>
          <p:nvPr/>
        </p:nvSpPr>
        <p:spPr>
          <a:xfrm>
            <a:off x="4414074" y="3025654"/>
            <a:ext cx="213912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CW45-47: Silicon back</a:t>
            </a:r>
            <a:endParaRPr lang="de-DE" sz="1200" dirty="0"/>
          </a:p>
        </p:txBody>
      </p:sp>
      <p:sp>
        <p:nvSpPr>
          <p:cNvPr id="34" name="Stern mit 5 Zacken 40"/>
          <p:cNvSpPr/>
          <p:nvPr/>
        </p:nvSpPr>
        <p:spPr>
          <a:xfrm>
            <a:off x="4151532" y="3025654"/>
            <a:ext cx="247633" cy="229225"/>
          </a:xfrm>
          <a:prstGeom prst="star5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sp>
        <p:nvSpPr>
          <p:cNvPr id="35" name="TextBox 34"/>
          <p:cNvSpPr txBox="1"/>
          <p:nvPr/>
        </p:nvSpPr>
        <p:spPr>
          <a:xfrm>
            <a:off x="7304337" y="4136023"/>
            <a:ext cx="173215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31.08.2017: Silicon back</a:t>
            </a:r>
            <a:endParaRPr lang="de-DE" sz="1200" dirty="0"/>
          </a:p>
        </p:txBody>
      </p:sp>
      <p:sp>
        <p:nvSpPr>
          <p:cNvPr id="36" name="Stern mit 5 Zacken 40"/>
          <p:cNvSpPr/>
          <p:nvPr/>
        </p:nvSpPr>
        <p:spPr>
          <a:xfrm>
            <a:off x="7041795" y="4136023"/>
            <a:ext cx="262542" cy="229225"/>
          </a:xfrm>
          <a:prstGeom prst="star5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cxnSp>
        <p:nvCxnSpPr>
          <p:cNvPr id="41" name="Straight Connector 40"/>
          <p:cNvCxnSpPr/>
          <p:nvPr/>
        </p:nvCxnSpPr>
        <p:spPr>
          <a:xfrm>
            <a:off x="3923928" y="1575703"/>
            <a:ext cx="13198" cy="39591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820908" y="522392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NOW</a:t>
            </a:r>
            <a:endParaRPr lang="de-DE" dirty="0"/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3937126" y="5254302"/>
            <a:ext cx="462039" cy="1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40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All </a:t>
            </a:r>
            <a:r>
              <a:rPr lang="de-DE" dirty="0" err="1" smtClean="0"/>
              <a:t>functional</a:t>
            </a:r>
            <a:r>
              <a:rPr lang="de-DE" dirty="0" smtClean="0"/>
              <a:t> </a:t>
            </a:r>
            <a:r>
              <a:rPr lang="de-DE" dirty="0" err="1" smtClean="0"/>
              <a:t>blocks</a:t>
            </a:r>
            <a:r>
              <a:rPr lang="de-DE" dirty="0" smtClean="0"/>
              <a:t> </a:t>
            </a:r>
            <a:r>
              <a:rPr lang="de-DE" dirty="0" err="1" smtClean="0"/>
              <a:t>already</a:t>
            </a:r>
            <a:r>
              <a:rPr lang="de-DE" dirty="0" smtClean="0"/>
              <a:t> </a:t>
            </a:r>
            <a:r>
              <a:rPr lang="de-DE" dirty="0" err="1" smtClean="0"/>
              <a:t>included</a:t>
            </a:r>
            <a:r>
              <a:rPr lang="de-DE" dirty="0" smtClean="0"/>
              <a:t> on 1st prototype</a:t>
            </a:r>
          </a:p>
          <a:p>
            <a:endParaRPr lang="de-DE" dirty="0"/>
          </a:p>
          <a:p>
            <a:r>
              <a:rPr lang="de-DE" dirty="0" smtClean="0"/>
              <a:t>Minor </a:t>
            </a:r>
            <a:r>
              <a:rPr lang="de-DE" dirty="0" err="1" smtClean="0"/>
              <a:t>bugs</a:t>
            </a:r>
            <a:r>
              <a:rPr lang="de-DE" dirty="0" smtClean="0"/>
              <a:t> </a:t>
            </a:r>
            <a:r>
              <a:rPr lang="de-DE" dirty="0" err="1" smtClean="0"/>
              <a:t>preventing</a:t>
            </a:r>
            <a:r>
              <a:rPr lang="de-DE" dirty="0" smtClean="0"/>
              <a:t> </a:t>
            </a:r>
            <a:r>
              <a:rPr lang="de-DE" dirty="0" err="1" smtClean="0"/>
              <a:t>plug&amp;play</a:t>
            </a:r>
            <a:r>
              <a:rPr lang="de-DE" dirty="0" smtClean="0"/>
              <a:t> </a:t>
            </a:r>
            <a:r>
              <a:rPr lang="de-DE" dirty="0" err="1" smtClean="0"/>
              <a:t>operation</a:t>
            </a:r>
            <a:r>
              <a:rPr lang="de-DE" dirty="0" smtClean="0"/>
              <a:t>, </a:t>
            </a:r>
            <a:r>
              <a:rPr lang="de-DE" dirty="0" err="1" smtClean="0"/>
              <a:t>solved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FIB</a:t>
            </a:r>
          </a:p>
          <a:p>
            <a:endParaRPr lang="de-DE" dirty="0"/>
          </a:p>
          <a:p>
            <a:r>
              <a:rPr lang="de-DE" dirty="0" err="1" smtClean="0"/>
              <a:t>Improvements</a:t>
            </a:r>
            <a:r>
              <a:rPr lang="de-DE" dirty="0" smtClean="0"/>
              <a:t> </a:t>
            </a:r>
            <a:r>
              <a:rPr lang="de-DE" dirty="0" err="1" smtClean="0"/>
              <a:t>implemented</a:t>
            </a:r>
            <a:r>
              <a:rPr lang="de-DE" dirty="0" smtClean="0"/>
              <a:t> on 2nd prototype</a:t>
            </a:r>
          </a:p>
          <a:p>
            <a:pPr lvl="1"/>
            <a:r>
              <a:rPr lang="de-DE" dirty="0" smtClean="0"/>
              <a:t>Digital</a:t>
            </a:r>
          </a:p>
          <a:p>
            <a:pPr lvl="2"/>
            <a:r>
              <a:rPr lang="de-DE" dirty="0" smtClean="0"/>
              <a:t>Timing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clocktree</a:t>
            </a:r>
            <a:r>
              <a:rPr lang="de-DE" dirty="0" smtClean="0"/>
              <a:t> (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both</a:t>
            </a:r>
            <a:r>
              <a:rPr lang="de-DE" dirty="0" smtClean="0"/>
              <a:t> digital </a:t>
            </a:r>
            <a:r>
              <a:rPr lang="de-DE" dirty="0" err="1" smtClean="0"/>
              <a:t>circuits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ADC) </a:t>
            </a:r>
            <a:r>
              <a:rPr lang="de-DE" dirty="0" err="1" smtClean="0"/>
              <a:t>and</a:t>
            </a:r>
            <a:r>
              <a:rPr lang="de-DE" dirty="0" smtClean="0"/>
              <a:t> LVDS </a:t>
            </a:r>
            <a:r>
              <a:rPr lang="de-DE" dirty="0" err="1" smtClean="0"/>
              <a:t>improved</a:t>
            </a:r>
            <a:r>
              <a:rPr lang="de-DE" dirty="0" smtClean="0"/>
              <a:t> </a:t>
            </a:r>
            <a:r>
              <a:rPr lang="de-DE" dirty="0" err="1" smtClean="0"/>
              <a:t>significantly</a:t>
            </a:r>
            <a:endParaRPr lang="de-DE" dirty="0"/>
          </a:p>
          <a:p>
            <a:pPr lvl="2"/>
            <a:r>
              <a:rPr lang="de-DE" dirty="0" err="1" smtClean="0"/>
              <a:t>Scanchain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implemented</a:t>
            </a:r>
            <a:endParaRPr lang="de-DE" dirty="0"/>
          </a:p>
          <a:p>
            <a:pPr lvl="2"/>
            <a:r>
              <a:rPr lang="de-DE" dirty="0" smtClean="0"/>
              <a:t>Power </a:t>
            </a:r>
            <a:r>
              <a:rPr lang="de-DE" dirty="0" err="1" smtClean="0"/>
              <a:t>routing</a:t>
            </a:r>
            <a:r>
              <a:rPr lang="de-DE" dirty="0" smtClean="0"/>
              <a:t> </a:t>
            </a:r>
            <a:r>
              <a:rPr lang="de-DE" dirty="0" err="1" smtClean="0"/>
              <a:t>improved</a:t>
            </a:r>
            <a:r>
              <a:rPr lang="de-DE" dirty="0" smtClean="0"/>
              <a:t> </a:t>
            </a:r>
            <a:r>
              <a:rPr lang="de-DE" dirty="0" err="1" smtClean="0"/>
              <a:t>significantly</a:t>
            </a:r>
            <a:endParaRPr lang="de-DE" dirty="0" smtClean="0"/>
          </a:p>
          <a:p>
            <a:pPr lvl="1"/>
            <a:r>
              <a:rPr lang="de-DE" dirty="0" smtClean="0"/>
              <a:t>Power</a:t>
            </a:r>
          </a:p>
          <a:p>
            <a:pPr lvl="2"/>
            <a:r>
              <a:rPr lang="de-DE" dirty="0" err="1" smtClean="0"/>
              <a:t>Capless</a:t>
            </a:r>
            <a:r>
              <a:rPr lang="de-DE" dirty="0" smtClean="0"/>
              <a:t> </a:t>
            </a:r>
            <a:r>
              <a:rPr lang="de-DE" dirty="0" err="1" smtClean="0"/>
              <a:t>LDO‘s</a:t>
            </a:r>
            <a:r>
              <a:rPr lang="de-DE" dirty="0" smtClean="0"/>
              <a:t> </a:t>
            </a:r>
            <a:r>
              <a:rPr lang="de-DE" dirty="0" err="1" smtClean="0"/>
              <a:t>improved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serve</a:t>
            </a:r>
            <a:r>
              <a:rPr lang="de-DE" dirty="0" smtClean="0"/>
              <a:t> different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consumption</a:t>
            </a:r>
            <a:r>
              <a:rPr lang="de-DE" dirty="0" smtClean="0"/>
              <a:t> </a:t>
            </a:r>
            <a:r>
              <a:rPr lang="de-DE" dirty="0" err="1" smtClean="0"/>
              <a:t>windows</a:t>
            </a:r>
            <a:endParaRPr lang="de-DE" dirty="0" smtClean="0"/>
          </a:p>
          <a:p>
            <a:pPr lvl="2"/>
            <a:r>
              <a:rPr lang="de-DE" dirty="0" err="1" smtClean="0"/>
              <a:t>Improved</a:t>
            </a:r>
            <a:r>
              <a:rPr lang="de-DE" dirty="0" smtClean="0"/>
              <a:t> power </a:t>
            </a:r>
            <a:r>
              <a:rPr lang="de-DE" dirty="0" err="1" smtClean="0"/>
              <a:t>supply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TIA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match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input</a:t>
            </a:r>
            <a:r>
              <a:rPr lang="de-DE" dirty="0" smtClean="0"/>
              <a:t> </a:t>
            </a:r>
            <a:r>
              <a:rPr lang="de-DE" dirty="0" err="1" smtClean="0"/>
              <a:t>impedance</a:t>
            </a:r>
            <a:r>
              <a:rPr lang="de-DE" dirty="0" smtClean="0"/>
              <a:t> </a:t>
            </a:r>
            <a:r>
              <a:rPr lang="de-DE" dirty="0" err="1" smtClean="0"/>
              <a:t>over</a:t>
            </a:r>
            <a:r>
              <a:rPr lang="de-DE" dirty="0" smtClean="0"/>
              <a:t> </a:t>
            </a:r>
            <a:r>
              <a:rPr lang="de-DE" dirty="0" err="1" smtClean="0"/>
              <a:t>bandwidth</a:t>
            </a:r>
            <a:endParaRPr lang="de-DE" dirty="0" smtClean="0"/>
          </a:p>
          <a:p>
            <a:pPr lvl="2"/>
            <a:r>
              <a:rPr lang="de-DE" dirty="0" smtClean="0"/>
              <a:t>Optional 1-supply </a:t>
            </a:r>
            <a:r>
              <a:rPr lang="de-DE" dirty="0" err="1" smtClean="0"/>
              <a:t>voltage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operation</a:t>
            </a:r>
            <a:r>
              <a:rPr lang="de-DE" dirty="0" smtClean="0"/>
              <a:t> </a:t>
            </a:r>
            <a:r>
              <a:rPr lang="de-DE" dirty="0" err="1" smtClean="0"/>
              <a:t>implemented</a:t>
            </a:r>
            <a:endParaRPr lang="de-DE" dirty="0" smtClean="0"/>
          </a:p>
          <a:p>
            <a:pPr lvl="1"/>
            <a:r>
              <a:rPr lang="de-DE" dirty="0" smtClean="0"/>
              <a:t>TIA</a:t>
            </a:r>
          </a:p>
          <a:p>
            <a:pPr lvl="2"/>
            <a:r>
              <a:rPr lang="de-DE" dirty="0" err="1" smtClean="0"/>
              <a:t>Improved</a:t>
            </a:r>
            <a:r>
              <a:rPr lang="de-DE" dirty="0" smtClean="0"/>
              <a:t> </a:t>
            </a:r>
            <a:r>
              <a:rPr lang="de-DE" dirty="0" err="1" smtClean="0"/>
              <a:t>measurability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smtClean="0"/>
              <a:t>power </a:t>
            </a:r>
            <a:r>
              <a:rPr lang="de-DE" dirty="0" err="1" smtClean="0"/>
              <a:t>supply</a:t>
            </a:r>
            <a:r>
              <a:rPr lang="de-DE" dirty="0" smtClean="0"/>
              <a:t>  </a:t>
            </a:r>
            <a:r>
              <a:rPr lang="de-DE" dirty="0" err="1" smtClean="0"/>
              <a:t>strategy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biasing</a:t>
            </a:r>
            <a:endParaRPr lang="de-DE" dirty="0" smtClean="0"/>
          </a:p>
          <a:p>
            <a:pPr lvl="1"/>
            <a:r>
              <a:rPr lang="de-DE" dirty="0" smtClean="0"/>
              <a:t>PLL</a:t>
            </a:r>
          </a:p>
          <a:p>
            <a:pPr lvl="2"/>
            <a:r>
              <a:rPr lang="de-DE" dirty="0" err="1" smtClean="0"/>
              <a:t>Improved</a:t>
            </a:r>
            <a:r>
              <a:rPr lang="de-DE" dirty="0" smtClean="0"/>
              <a:t> </a:t>
            </a:r>
            <a:r>
              <a:rPr lang="de-DE" dirty="0" err="1" smtClean="0"/>
              <a:t>linearity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amplitude</a:t>
            </a:r>
            <a:endParaRPr lang="de-DE" dirty="0" smtClean="0"/>
          </a:p>
          <a:p>
            <a:pPr lvl="2"/>
            <a:r>
              <a:rPr lang="de-DE" dirty="0" smtClean="0"/>
              <a:t>Output </a:t>
            </a:r>
            <a:r>
              <a:rPr lang="de-DE" dirty="0" err="1" smtClean="0"/>
              <a:t>buffer</a:t>
            </a:r>
            <a:r>
              <a:rPr lang="de-DE" dirty="0" smtClean="0"/>
              <a:t> </a:t>
            </a:r>
            <a:r>
              <a:rPr lang="de-DE" dirty="0" err="1" smtClean="0"/>
              <a:t>made</a:t>
            </a:r>
            <a:r>
              <a:rPr lang="de-DE" dirty="0" smtClean="0"/>
              <a:t> </a:t>
            </a:r>
            <a:r>
              <a:rPr lang="de-DE" dirty="0" err="1" smtClean="0"/>
              <a:t>bypassable</a:t>
            </a:r>
            <a:endParaRPr lang="de-DE" dirty="0" smtClean="0"/>
          </a:p>
          <a:p>
            <a:pPr lvl="2"/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>
          <a:xfrm>
            <a:off x="963581" y="558431"/>
            <a:ext cx="6480000" cy="449547"/>
          </a:xfrm>
        </p:spPr>
        <p:txBody>
          <a:bodyPr/>
          <a:lstStyle/>
          <a:p>
            <a:pPr algn="ctr"/>
            <a:r>
              <a:rPr lang="de-DE" dirty="0" smtClean="0"/>
              <a:t>VULCAN: 1st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2nd prototype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err="1" smtClean="0"/>
              <a:t>U.Yegin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A9BD8E-55B4-4C4A-B820-FA4FC19CFA3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22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8" descr="https://community.cadence.com/CSSharedFiles/blogs/di/McCrorie/IR%20Drop%2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3" r="18669"/>
          <a:stretch/>
        </p:blipFill>
        <p:spPr bwMode="auto">
          <a:xfrm>
            <a:off x="5672506" y="3758515"/>
            <a:ext cx="2287765" cy="250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2058" y="862009"/>
            <a:ext cx="3996015" cy="5374708"/>
          </a:xfrm>
        </p:spPr>
        <p:txBody>
          <a:bodyPr/>
          <a:lstStyle/>
          <a:p>
            <a:r>
              <a:rPr lang="de-DE" dirty="0" err="1" smtClean="0"/>
              <a:t>Capless</a:t>
            </a:r>
            <a:r>
              <a:rPr lang="de-DE" dirty="0" smtClean="0"/>
              <a:t> </a:t>
            </a:r>
            <a:r>
              <a:rPr lang="de-DE" dirty="0" err="1" smtClean="0"/>
              <a:t>regulators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reduce</a:t>
            </a:r>
            <a:r>
              <a:rPr lang="de-DE" dirty="0" smtClean="0"/>
              <a:t> </a:t>
            </a:r>
            <a:r>
              <a:rPr lang="de-DE" dirty="0" err="1" smtClean="0"/>
              <a:t>risk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external</a:t>
            </a:r>
            <a:r>
              <a:rPr lang="de-DE" dirty="0" smtClean="0"/>
              <a:t> </a:t>
            </a:r>
            <a:r>
              <a:rPr lang="de-DE" dirty="0" err="1" smtClean="0"/>
              <a:t>component</a:t>
            </a:r>
            <a:r>
              <a:rPr lang="de-DE" dirty="0" smtClean="0"/>
              <a:t> </a:t>
            </a:r>
            <a:r>
              <a:rPr lang="de-DE" dirty="0" err="1" smtClean="0"/>
              <a:t>failure</a:t>
            </a:r>
            <a:r>
              <a:rPr lang="de-DE" dirty="0" smtClean="0"/>
              <a:t> </a:t>
            </a:r>
            <a:r>
              <a:rPr lang="de-DE" dirty="0" err="1" smtClean="0"/>
              <a:t>during</a:t>
            </a:r>
            <a:r>
              <a:rPr lang="de-DE" dirty="0" smtClean="0"/>
              <a:t> </a:t>
            </a:r>
            <a:r>
              <a:rPr lang="de-DE" dirty="0" err="1" smtClean="0"/>
              <a:t>long</a:t>
            </a:r>
            <a:r>
              <a:rPr lang="de-DE" dirty="0" smtClean="0"/>
              <a:t> </a:t>
            </a:r>
            <a:r>
              <a:rPr lang="de-DE" dirty="0" err="1" smtClean="0"/>
              <a:t>term</a:t>
            </a:r>
            <a:r>
              <a:rPr lang="de-DE" dirty="0" smtClean="0"/>
              <a:t> </a:t>
            </a:r>
            <a:r>
              <a:rPr lang="de-DE" dirty="0" err="1" smtClean="0"/>
              <a:t>operation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Regulators </a:t>
            </a:r>
            <a:r>
              <a:rPr lang="de-DE" dirty="0" err="1" smtClean="0"/>
              <a:t>comprise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regular</a:t>
            </a:r>
            <a:r>
              <a:rPr lang="de-DE" dirty="0" smtClean="0"/>
              <a:t> LDO </a:t>
            </a:r>
            <a:r>
              <a:rPr lang="de-DE" dirty="0" err="1" smtClean="0"/>
              <a:t>structure</a:t>
            </a:r>
            <a:r>
              <a:rPr lang="de-DE" dirty="0" smtClean="0"/>
              <a:t> </a:t>
            </a:r>
            <a:r>
              <a:rPr lang="de-DE" dirty="0" err="1" smtClean="0"/>
              <a:t>assisted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NMOS </a:t>
            </a:r>
            <a:r>
              <a:rPr lang="de-DE" dirty="0" err="1" smtClean="0"/>
              <a:t>diodes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output</a:t>
            </a:r>
            <a:r>
              <a:rPr lang="de-DE" dirty="0" smtClean="0"/>
              <a:t> </a:t>
            </a:r>
            <a:r>
              <a:rPr lang="de-DE" dirty="0" err="1" smtClean="0"/>
              <a:t>range</a:t>
            </a:r>
            <a:r>
              <a:rPr lang="de-DE" dirty="0" smtClean="0"/>
              <a:t> </a:t>
            </a:r>
            <a:r>
              <a:rPr lang="de-DE" dirty="0" err="1" smtClean="0"/>
              <a:t>adjustable</a:t>
            </a:r>
            <a:r>
              <a:rPr lang="de-DE" dirty="0" smtClean="0"/>
              <a:t> (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50mA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LDO‘s</a:t>
            </a:r>
            <a:r>
              <a:rPr lang="de-DE" dirty="0" smtClean="0"/>
              <a:t>, 200mA </a:t>
            </a:r>
            <a:r>
              <a:rPr lang="de-DE" dirty="0" err="1" smtClean="0"/>
              <a:t>for</a:t>
            </a:r>
            <a:r>
              <a:rPr lang="de-DE" dirty="0" smtClean="0"/>
              <a:t> linear </a:t>
            </a:r>
            <a:r>
              <a:rPr lang="de-DE" dirty="0" err="1" smtClean="0"/>
              <a:t>regs</a:t>
            </a:r>
            <a:r>
              <a:rPr lang="de-DE" dirty="0" smtClean="0"/>
              <a:t>)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Digital </a:t>
            </a:r>
            <a:r>
              <a:rPr lang="de-DE" dirty="0" err="1" smtClean="0"/>
              <a:t>structures</a:t>
            </a:r>
            <a:r>
              <a:rPr lang="de-DE" dirty="0" smtClean="0"/>
              <a:t>, LVDS </a:t>
            </a:r>
            <a:r>
              <a:rPr lang="de-DE" dirty="0" err="1" smtClean="0"/>
              <a:t>cells</a:t>
            </a:r>
            <a:r>
              <a:rPr lang="de-DE" dirty="0" smtClean="0"/>
              <a:t> </a:t>
            </a:r>
            <a:r>
              <a:rPr lang="de-DE" dirty="0" err="1" smtClean="0"/>
              <a:t>powered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typical</a:t>
            </a:r>
            <a:r>
              <a:rPr lang="de-DE" dirty="0" smtClean="0"/>
              <a:t> linear </a:t>
            </a:r>
            <a:r>
              <a:rPr lang="de-DE" dirty="0" err="1" smtClean="0"/>
              <a:t>regulators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TIA </a:t>
            </a:r>
            <a:r>
              <a:rPr lang="de-DE" dirty="0" err="1" smtClean="0"/>
              <a:t>stages</a:t>
            </a:r>
            <a:r>
              <a:rPr lang="de-DE" dirty="0" smtClean="0"/>
              <a:t> </a:t>
            </a:r>
            <a:r>
              <a:rPr lang="de-DE" dirty="0" err="1" smtClean="0"/>
              <a:t>powered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adjustable</a:t>
            </a:r>
            <a:r>
              <a:rPr lang="de-DE" dirty="0" smtClean="0"/>
              <a:t> </a:t>
            </a:r>
            <a:r>
              <a:rPr lang="de-DE" dirty="0" err="1" smtClean="0"/>
              <a:t>diodes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bandwidth</a:t>
            </a:r>
            <a:r>
              <a:rPr lang="de-DE" dirty="0" smtClean="0"/>
              <a:t> </a:t>
            </a:r>
            <a:r>
              <a:rPr lang="de-DE" dirty="0" err="1" smtClean="0"/>
              <a:t>reasons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r>
              <a:rPr lang="de-DE" dirty="0" smtClean="0"/>
              <a:t>EM&amp;IR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conducted</a:t>
            </a:r>
            <a:r>
              <a:rPr lang="de-DE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Voltus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>
          <a:xfrm>
            <a:off x="1115616" y="424838"/>
            <a:ext cx="6480000" cy="449547"/>
          </a:xfrm>
        </p:spPr>
        <p:txBody>
          <a:bodyPr/>
          <a:lstStyle/>
          <a:p>
            <a:pPr algn="ctr"/>
            <a:r>
              <a:rPr lang="de-DE" dirty="0" err="1" smtClean="0"/>
              <a:t>Featuring</a:t>
            </a:r>
            <a:r>
              <a:rPr lang="de-DE" dirty="0" smtClean="0"/>
              <a:t>: Power </a:t>
            </a:r>
            <a:r>
              <a:rPr lang="de-DE" dirty="0" err="1" smtClean="0"/>
              <a:t>management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err="1" smtClean="0"/>
              <a:t>U.Yegin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A9BD8E-55B4-4C4A-B820-FA4FC19CFA3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Content Placeholder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96" b="16899"/>
          <a:stretch/>
        </p:blipFill>
        <p:spPr>
          <a:xfrm rot="16200000">
            <a:off x="1808406" y="-27689"/>
            <a:ext cx="5612038" cy="7609756"/>
          </a:xfrm>
          <a:prstGeom prst="rect">
            <a:avLst/>
          </a:prstGeom>
        </p:spPr>
      </p:pic>
      <p:grpSp>
        <p:nvGrpSpPr>
          <p:cNvPr id="112" name="Group 111"/>
          <p:cNvGrpSpPr/>
          <p:nvPr/>
        </p:nvGrpSpPr>
        <p:grpSpPr>
          <a:xfrm>
            <a:off x="4046136" y="901020"/>
            <a:ext cx="5097864" cy="2640657"/>
            <a:chOff x="3975822" y="918639"/>
            <a:chExt cx="5097864" cy="2640657"/>
          </a:xfrm>
        </p:grpSpPr>
        <p:sp>
          <p:nvSpPr>
            <p:cNvPr id="8" name="Isosceles Triangle 7"/>
            <p:cNvSpPr/>
            <p:nvPr/>
          </p:nvSpPr>
          <p:spPr>
            <a:xfrm rot="5400000">
              <a:off x="4873867" y="1682824"/>
              <a:ext cx="1152128" cy="1008112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6602059" y="2078868"/>
              <a:ext cx="0" cy="21602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674067" y="2024880"/>
              <a:ext cx="0" cy="3240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674067" y="2028980"/>
              <a:ext cx="21602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674067" y="2348880"/>
              <a:ext cx="21602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8" idx="0"/>
            </p:cNvCxnSpPr>
            <p:nvPr/>
          </p:nvCxnSpPr>
          <p:spPr>
            <a:xfrm>
              <a:off x="5953987" y="2186880"/>
              <a:ext cx="64807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394147" y="2078868"/>
              <a:ext cx="0" cy="21602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466155" y="2024880"/>
              <a:ext cx="0" cy="3240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466155" y="2028980"/>
              <a:ext cx="21602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466155" y="2348880"/>
              <a:ext cx="216024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/>
            <p:cNvSpPr/>
            <p:nvPr/>
          </p:nvSpPr>
          <p:spPr>
            <a:xfrm flipV="1">
              <a:off x="6530050" y="2150876"/>
              <a:ext cx="72008" cy="7200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Oval 24"/>
            <p:cNvSpPr/>
            <p:nvPr/>
          </p:nvSpPr>
          <p:spPr>
            <a:xfrm flipV="1">
              <a:off x="7322137" y="2150876"/>
              <a:ext cx="72008" cy="7200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7106115" y="1358789"/>
              <a:ext cx="0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106115" y="1610816"/>
              <a:ext cx="0" cy="10801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7106115" y="1502805"/>
              <a:ext cx="71288" cy="1080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106115" y="2510917"/>
              <a:ext cx="0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106115" y="2762944"/>
              <a:ext cx="0" cy="10801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7106115" y="2654933"/>
              <a:ext cx="71288" cy="1080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106115" y="1718829"/>
              <a:ext cx="0" cy="79208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endCxn id="25" idx="2"/>
            </p:cNvCxnSpPr>
            <p:nvPr/>
          </p:nvCxnSpPr>
          <p:spPr>
            <a:xfrm>
              <a:off x="7106115" y="2186880"/>
              <a:ext cx="21602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6386035" y="2186880"/>
              <a:ext cx="0" cy="6840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386035" y="2870957"/>
              <a:ext cx="72008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 flipV="1">
              <a:off x="7070110" y="215087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Oval 43"/>
            <p:cNvSpPr/>
            <p:nvPr/>
          </p:nvSpPr>
          <p:spPr>
            <a:xfrm flipV="1">
              <a:off x="6350795" y="2150876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8041726" y="2078868"/>
              <a:ext cx="0" cy="216025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8113734" y="2024880"/>
              <a:ext cx="0" cy="32400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8113734" y="2028980"/>
              <a:ext cx="216024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8113734" y="2348880"/>
              <a:ext cx="216024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7898203" y="2186880"/>
              <a:ext cx="14352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898203" y="2186880"/>
              <a:ext cx="0" cy="3960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7898203" y="2582925"/>
              <a:ext cx="43155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8329758" y="2348880"/>
              <a:ext cx="0" cy="2340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8711980" y="2078868"/>
              <a:ext cx="0" cy="216025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8783988" y="2024880"/>
              <a:ext cx="0" cy="32400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8783988" y="2028980"/>
              <a:ext cx="216024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8783988" y="2348880"/>
              <a:ext cx="216024" cy="0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8568457" y="2186880"/>
              <a:ext cx="14352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9000012" y="2348880"/>
              <a:ext cx="0" cy="23404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8568457" y="2348899"/>
              <a:ext cx="0" cy="1440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8568457" y="2600926"/>
              <a:ext cx="0" cy="10801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8568457" y="2492915"/>
              <a:ext cx="71288" cy="1080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6890091" y="2348880"/>
              <a:ext cx="0" cy="93610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7682179" y="2348880"/>
              <a:ext cx="0" cy="93610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8329758" y="2582925"/>
              <a:ext cx="0" cy="70205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9000012" y="2582925"/>
              <a:ext cx="0" cy="70205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890091" y="3284984"/>
              <a:ext cx="210992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8568457" y="2186880"/>
              <a:ext cx="0" cy="162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6890091" y="1358789"/>
              <a:ext cx="0" cy="66609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7682179" y="1358789"/>
              <a:ext cx="0" cy="66609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V="1">
              <a:off x="8322799" y="1358789"/>
              <a:ext cx="0" cy="66609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V="1">
              <a:off x="9000012" y="1358789"/>
              <a:ext cx="0" cy="66609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5220072" y="1358789"/>
              <a:ext cx="377994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5220072" y="1358789"/>
              <a:ext cx="0" cy="41402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flipV="1">
              <a:off x="5724128" y="1124744"/>
              <a:ext cx="0" cy="23404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8568457" y="2708957"/>
              <a:ext cx="0" cy="162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8460432" y="2870957"/>
              <a:ext cx="21602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H="1">
              <a:off x="4716016" y="3284984"/>
              <a:ext cx="217407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4716016" y="2420888"/>
              <a:ext cx="0" cy="86409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4716016" y="2420888"/>
              <a:ext cx="22985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4716016" y="1988840"/>
              <a:ext cx="22985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5004048" y="2024880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AMP</a:t>
              </a:r>
              <a:endParaRPr lang="de-DE" sz="12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328238" y="1733355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rgbClr val="FF0000"/>
                  </a:solidFill>
                </a:rPr>
                <a:t>Act. </a:t>
              </a:r>
              <a:r>
                <a:rPr lang="de-DE" sz="1200" dirty="0" err="1" smtClean="0">
                  <a:solidFill>
                    <a:srgbClr val="FF0000"/>
                  </a:solidFill>
                </a:rPr>
                <a:t>tr</a:t>
              </a:r>
              <a:endParaRPr lang="de-DE" sz="1200" dirty="0">
                <a:solidFill>
                  <a:srgbClr val="FF0000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156690" y="1729861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rgbClr val="FF0000"/>
                  </a:solidFill>
                </a:rPr>
                <a:t>Act. </a:t>
              </a:r>
              <a:r>
                <a:rPr lang="de-DE" sz="1200" dirty="0" err="1" smtClean="0">
                  <a:solidFill>
                    <a:srgbClr val="FF0000"/>
                  </a:solidFill>
                </a:rPr>
                <a:t>tr</a:t>
              </a:r>
              <a:endParaRPr lang="de-DE" sz="1200" dirty="0">
                <a:solidFill>
                  <a:srgbClr val="FF0000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801869" y="1742330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rgbClr val="00B050"/>
                  </a:solidFill>
                </a:rPr>
                <a:t>Diode</a:t>
              </a:r>
              <a:endParaRPr lang="de-DE" sz="1200" dirty="0">
                <a:solidFill>
                  <a:srgbClr val="00B050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8497622" y="1756592"/>
              <a:ext cx="5760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>
                  <a:solidFill>
                    <a:srgbClr val="00B050"/>
                  </a:solidFill>
                </a:rPr>
                <a:t>Diode</a:t>
              </a:r>
              <a:endParaRPr lang="de-DE" sz="1200" dirty="0">
                <a:solidFill>
                  <a:srgbClr val="00B050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984279" y="3282297"/>
              <a:ext cx="17277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 smtClean="0"/>
                <a:t>VOUT_in</a:t>
              </a:r>
              <a:r>
                <a:rPr lang="de-DE" sz="1200" dirty="0" smtClean="0"/>
                <a:t> (2.5V </a:t>
              </a:r>
              <a:r>
                <a:rPr lang="de-DE" sz="1200" dirty="0" err="1" smtClean="0"/>
                <a:t>or</a:t>
              </a:r>
              <a:r>
                <a:rPr lang="de-DE" sz="1200" dirty="0" smtClean="0"/>
                <a:t> 1V)</a:t>
              </a:r>
              <a:endParaRPr lang="de-DE" sz="12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077326" y="918639"/>
              <a:ext cx="17169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 smtClean="0"/>
                <a:t>VDD_ext</a:t>
              </a:r>
              <a:r>
                <a:rPr lang="de-DE" sz="1200" dirty="0" smtClean="0"/>
                <a:t> (3.3V </a:t>
              </a:r>
              <a:r>
                <a:rPr lang="de-DE" sz="1200" dirty="0" err="1" smtClean="0"/>
                <a:t>or</a:t>
              </a:r>
              <a:r>
                <a:rPr lang="de-DE" sz="1200" dirty="0" smtClean="0"/>
                <a:t> 1.8V)</a:t>
              </a:r>
              <a:endParaRPr lang="de-DE" sz="1200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975822" y="1833988"/>
              <a:ext cx="8640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VREF (1V)</a:t>
              </a:r>
              <a:endParaRPr lang="de-DE" sz="1200" dirty="0"/>
            </a:p>
          </p:txBody>
        </p:sp>
      </p:grpSp>
      <p:pic>
        <p:nvPicPr>
          <p:cNvPr id="113" name="Picture 1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6" y="1198305"/>
            <a:ext cx="7967981" cy="511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0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0001" y="1200000"/>
            <a:ext cx="3131919" cy="5109320"/>
          </a:xfrm>
        </p:spPr>
        <p:txBody>
          <a:bodyPr/>
          <a:lstStyle/>
          <a:p>
            <a:r>
              <a:rPr lang="de-DE" dirty="0" err="1" smtClean="0"/>
              <a:t>Implemented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compensate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overshoot</a:t>
            </a:r>
            <a:r>
              <a:rPr lang="de-DE" dirty="0" smtClean="0"/>
              <a:t> </a:t>
            </a:r>
            <a:r>
              <a:rPr lang="de-DE" dirty="0" err="1" smtClean="0"/>
              <a:t>effect</a:t>
            </a:r>
            <a:r>
              <a:rPr lang="de-DE" dirty="0" smtClean="0"/>
              <a:t> at </a:t>
            </a:r>
            <a:r>
              <a:rPr lang="de-DE" dirty="0" err="1" smtClean="0"/>
              <a:t>the</a:t>
            </a:r>
            <a:r>
              <a:rPr lang="de-DE" dirty="0" smtClean="0"/>
              <a:t> TIA </a:t>
            </a:r>
            <a:r>
              <a:rPr lang="de-DE" dirty="0" err="1" smtClean="0"/>
              <a:t>input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Excess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generated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input</a:t>
            </a:r>
            <a:r>
              <a:rPr lang="de-DE" dirty="0" smtClean="0"/>
              <a:t> </a:t>
            </a:r>
            <a:r>
              <a:rPr lang="de-DE" dirty="0" err="1" smtClean="0"/>
              <a:t>bias</a:t>
            </a:r>
            <a:r>
              <a:rPr lang="de-DE" dirty="0" smtClean="0"/>
              <a:t> </a:t>
            </a:r>
            <a:r>
              <a:rPr lang="de-DE" dirty="0" err="1" smtClean="0"/>
              <a:t>resistor</a:t>
            </a:r>
            <a:r>
              <a:rPr lang="de-DE" dirty="0" smtClean="0"/>
              <a:t> </a:t>
            </a:r>
            <a:r>
              <a:rPr lang="de-DE" dirty="0" err="1" smtClean="0"/>
              <a:t>generated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OSC </a:t>
            </a:r>
            <a:r>
              <a:rPr lang="de-DE" dirty="0" err="1" smtClean="0"/>
              <a:t>instead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TIA</a:t>
            </a:r>
          </a:p>
          <a:p>
            <a:endParaRPr lang="de-DE" dirty="0"/>
          </a:p>
          <a:p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gain</a:t>
            </a:r>
            <a:r>
              <a:rPr lang="de-DE" dirty="0" smtClean="0"/>
              <a:t> </a:t>
            </a:r>
            <a:r>
              <a:rPr lang="de-DE" dirty="0" err="1" smtClean="0"/>
              <a:t>channel</a:t>
            </a:r>
            <a:r>
              <a:rPr lang="de-DE" dirty="0" smtClean="0"/>
              <a:t>, OSC </a:t>
            </a:r>
            <a:r>
              <a:rPr lang="de-DE" dirty="0" err="1" smtClean="0"/>
              <a:t>performs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ADC </a:t>
            </a:r>
            <a:r>
              <a:rPr lang="de-DE" dirty="0" err="1" smtClean="0"/>
              <a:t>input</a:t>
            </a:r>
            <a:r>
              <a:rPr lang="de-DE" dirty="0" smtClean="0"/>
              <a:t> </a:t>
            </a:r>
            <a:r>
              <a:rPr lang="de-DE" dirty="0" err="1" smtClean="0"/>
              <a:t>stage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Versatile </a:t>
            </a:r>
            <a:r>
              <a:rPr lang="de-DE" dirty="0" err="1" smtClean="0"/>
              <a:t>switching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r>
              <a:rPr lang="de-DE" dirty="0" smtClean="0"/>
              <a:t> </a:t>
            </a:r>
            <a:r>
              <a:rPr lang="de-DE" dirty="0" err="1" smtClean="0"/>
              <a:t>allows</a:t>
            </a:r>
            <a:r>
              <a:rPr lang="de-DE" dirty="0" smtClean="0"/>
              <a:t> OSCOUT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perform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</a:t>
            </a:r>
            <a:r>
              <a:rPr lang="de-DE" dirty="0" err="1" smtClean="0"/>
              <a:t>input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ADC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pPr algn="ctr"/>
            <a:r>
              <a:rPr lang="de-DE" dirty="0" err="1" smtClean="0"/>
              <a:t>Featuring</a:t>
            </a:r>
            <a:r>
              <a:rPr lang="de-DE" dirty="0" smtClean="0"/>
              <a:t>: </a:t>
            </a:r>
            <a:r>
              <a:rPr lang="de-DE" dirty="0" err="1" smtClean="0"/>
              <a:t>Overshoot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err="1" smtClean="0"/>
              <a:t>U.Yegin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A9BD8E-55B4-4C4A-B820-FA4FC19CFA32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Inhaltsplatzhalt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1491360"/>
            <a:ext cx="4398034" cy="202728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3754660"/>
            <a:ext cx="4398035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8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052" y="2864013"/>
            <a:ext cx="6063266" cy="3896075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0001" y="1200000"/>
            <a:ext cx="3491959" cy="5109320"/>
          </a:xfrm>
        </p:spPr>
        <p:txBody>
          <a:bodyPr/>
          <a:lstStyle/>
          <a:p>
            <a:r>
              <a:rPr lang="de-DE" dirty="0" smtClean="0"/>
              <a:t>Independent </a:t>
            </a:r>
            <a:r>
              <a:rPr lang="de-DE" dirty="0" err="1" smtClean="0"/>
              <a:t>trigger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r>
              <a:rPr lang="de-DE" dirty="0" smtClean="0"/>
              <a:t> </a:t>
            </a:r>
            <a:r>
              <a:rPr lang="de-DE" dirty="0" err="1" smtClean="0"/>
              <a:t>signalling</a:t>
            </a:r>
            <a:r>
              <a:rPr lang="de-DE" dirty="0" smtClean="0"/>
              <a:t> </a:t>
            </a:r>
            <a:r>
              <a:rPr lang="de-DE" dirty="0" err="1" smtClean="0"/>
              <a:t>events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Dedicated</a:t>
            </a:r>
            <a:r>
              <a:rPr lang="de-DE" dirty="0" smtClean="0"/>
              <a:t> LVDS </a:t>
            </a:r>
            <a:r>
              <a:rPr lang="de-DE" dirty="0" err="1" smtClean="0"/>
              <a:t>output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bypass</a:t>
            </a:r>
            <a:r>
              <a:rPr lang="de-DE" dirty="0" smtClean="0"/>
              <a:t> ADC </a:t>
            </a:r>
            <a:r>
              <a:rPr lang="de-DE" dirty="0" err="1" smtClean="0"/>
              <a:t>and</a:t>
            </a:r>
            <a:r>
              <a:rPr lang="de-DE" dirty="0" smtClean="0"/>
              <a:t> digital </a:t>
            </a:r>
            <a:r>
              <a:rPr lang="de-DE" dirty="0" err="1" smtClean="0"/>
              <a:t>core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Dynamic </a:t>
            </a:r>
            <a:r>
              <a:rPr lang="de-DE" dirty="0" err="1" smtClean="0"/>
              <a:t>comparator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250MHz, operable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1GHz</a:t>
            </a:r>
          </a:p>
          <a:p>
            <a:endParaRPr lang="de-DE" dirty="0"/>
          </a:p>
          <a:p>
            <a:r>
              <a:rPr lang="de-DE" dirty="0" err="1" smtClean="0"/>
              <a:t>Less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350ps </a:t>
            </a:r>
            <a:r>
              <a:rPr lang="de-DE" dirty="0" err="1" smtClean="0"/>
              <a:t>propagation</a:t>
            </a:r>
            <a:r>
              <a:rPr lang="de-DE" dirty="0" smtClean="0"/>
              <a:t> </a:t>
            </a:r>
            <a:r>
              <a:rPr lang="de-DE" dirty="0" err="1" smtClean="0"/>
              <a:t>delay</a:t>
            </a:r>
            <a:r>
              <a:rPr lang="de-DE" dirty="0" smtClean="0"/>
              <a:t>, </a:t>
            </a:r>
            <a:r>
              <a:rPr lang="de-DE" dirty="0" err="1" smtClean="0"/>
              <a:t>overall</a:t>
            </a:r>
            <a:r>
              <a:rPr lang="de-DE" dirty="0" smtClean="0"/>
              <a:t> </a:t>
            </a:r>
            <a:r>
              <a:rPr lang="de-DE" dirty="0" err="1" smtClean="0"/>
              <a:t>reaction</a:t>
            </a:r>
            <a:r>
              <a:rPr lang="de-DE" dirty="0" smtClean="0"/>
              <a:t> time limited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operating</a:t>
            </a:r>
            <a:r>
              <a:rPr lang="de-DE" dirty="0" smtClean="0"/>
              <a:t> </a:t>
            </a:r>
            <a:r>
              <a:rPr lang="de-DE" dirty="0" err="1" smtClean="0"/>
              <a:t>frequency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Output </a:t>
            </a:r>
            <a:r>
              <a:rPr lang="de-DE" dirty="0" err="1" smtClean="0"/>
              <a:t>single</a:t>
            </a:r>
            <a:r>
              <a:rPr lang="de-DE" dirty="0" smtClean="0"/>
              <a:t> pulse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long</a:t>
            </a:r>
            <a:r>
              <a:rPr lang="de-DE" dirty="0" smtClean="0"/>
              <a:t> pulse, </a:t>
            </a:r>
            <a:r>
              <a:rPr lang="de-DE" dirty="0" err="1" smtClean="0"/>
              <a:t>depending</a:t>
            </a:r>
            <a:r>
              <a:rPr lang="de-DE" dirty="0" smtClean="0"/>
              <a:t> on </a:t>
            </a:r>
            <a:r>
              <a:rPr lang="de-DE" dirty="0" err="1" smtClean="0"/>
              <a:t>preference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external</a:t>
            </a:r>
            <a:r>
              <a:rPr lang="de-DE" dirty="0" smtClean="0"/>
              <a:t> FPGA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pPr algn="ctr"/>
            <a:r>
              <a:rPr lang="de-DE" dirty="0" err="1" smtClean="0"/>
              <a:t>Featuring</a:t>
            </a:r>
            <a:r>
              <a:rPr lang="de-DE" dirty="0" smtClean="0"/>
              <a:t>: Analog Trigger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err="1" smtClean="0"/>
              <a:t>U.yegin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A9BD8E-55B4-4C4A-B820-FA4FC19CFA32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4067944" y="929547"/>
            <a:ext cx="4680520" cy="2160240"/>
            <a:chOff x="3862681" y="2564904"/>
            <a:chExt cx="4084656" cy="1626884"/>
          </a:xfrm>
        </p:grpSpPr>
        <p:sp>
          <p:nvSpPr>
            <p:cNvPr id="7" name="Isosceles Triangle 6"/>
            <p:cNvSpPr/>
            <p:nvPr/>
          </p:nvSpPr>
          <p:spPr>
            <a:xfrm rot="5400000">
              <a:off x="4644008" y="2564904"/>
              <a:ext cx="1008112" cy="1008112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718695" y="2571608"/>
              <a:ext cx="487288" cy="93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Isosceles Triangle 9"/>
            <p:cNvSpPr/>
            <p:nvPr/>
          </p:nvSpPr>
          <p:spPr>
            <a:xfrm rot="5400000">
              <a:off x="6020544" y="2844552"/>
              <a:ext cx="432048" cy="448816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Isosceles Triangle 10"/>
            <p:cNvSpPr/>
            <p:nvPr/>
          </p:nvSpPr>
          <p:spPr>
            <a:xfrm rot="16200000">
              <a:off x="6020544" y="2852936"/>
              <a:ext cx="432048" cy="432048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80312" y="2571608"/>
              <a:ext cx="487288" cy="93610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4211960" y="2780928"/>
              <a:ext cx="43204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211960" y="3356992"/>
              <a:ext cx="43204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211753" y="3356991"/>
              <a:ext cx="207" cy="6547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876049" y="3507712"/>
              <a:ext cx="0" cy="50405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4649367" y="2806039"/>
              <a:ext cx="5585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Dyn. </a:t>
              </a:r>
              <a:r>
                <a:rPr lang="de-DE" sz="1200" dirty="0" err="1" smtClean="0"/>
                <a:t>Comp</a:t>
              </a:r>
              <a:endParaRPr lang="de-DE" sz="1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920551" y="2642428"/>
              <a:ext cx="5585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IN</a:t>
              </a:r>
              <a:endParaRPr lang="de-DE" sz="1200" dirty="0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4211960" y="3044966"/>
              <a:ext cx="43204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3869391" y="2906466"/>
              <a:ext cx="5585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REF</a:t>
              </a:r>
              <a:endParaRPr lang="de-DE" sz="12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862681" y="3218493"/>
              <a:ext cx="5585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CLK</a:t>
              </a:r>
              <a:endParaRPr lang="de-DE" sz="12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919919" y="3831748"/>
              <a:ext cx="1080120" cy="360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148064" y="3873268"/>
              <a:ext cx="5585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Delay</a:t>
              </a:r>
              <a:endParaRPr lang="de-DE" sz="1200" dirty="0"/>
            </a:p>
          </p:txBody>
        </p:sp>
        <p:cxnSp>
          <p:nvCxnSpPr>
            <p:cNvPr id="39" name="Straight Connector 38"/>
            <p:cNvCxnSpPr>
              <a:endCxn id="30" idx="1"/>
            </p:cNvCxnSpPr>
            <p:nvPr/>
          </p:nvCxnSpPr>
          <p:spPr>
            <a:xfrm>
              <a:off x="4205250" y="4011768"/>
              <a:ext cx="71466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992709" y="4011768"/>
              <a:ext cx="88334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endCxn id="11" idx="0"/>
            </p:cNvCxnSpPr>
            <p:nvPr/>
          </p:nvCxnSpPr>
          <p:spPr>
            <a:xfrm>
              <a:off x="5652120" y="3068960"/>
              <a:ext cx="36842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1" idx="3"/>
            </p:cNvCxnSpPr>
            <p:nvPr/>
          </p:nvCxnSpPr>
          <p:spPr>
            <a:xfrm flipV="1">
              <a:off x="6452592" y="3068959"/>
              <a:ext cx="252000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8" idx="3"/>
              <a:endCxn id="13" idx="1"/>
            </p:cNvCxnSpPr>
            <p:nvPr/>
          </p:nvCxnSpPr>
          <p:spPr>
            <a:xfrm>
              <a:off x="7205983" y="3039660"/>
              <a:ext cx="174329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5967970" y="2642427"/>
              <a:ext cx="5585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err="1" smtClean="0"/>
                <a:t>Latch</a:t>
              </a:r>
              <a:endParaRPr lang="de-DE" sz="12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774814" y="2897809"/>
              <a:ext cx="5585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DFF</a:t>
              </a:r>
              <a:endParaRPr lang="de-DE" sz="12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388744" y="2897808"/>
              <a:ext cx="5585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200" dirty="0" smtClean="0"/>
                <a:t>LVDS</a:t>
              </a:r>
              <a:endParaRPr lang="de-D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3876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err="1" smtClean="0"/>
              <a:t>U.Yegin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A9BD8E-55B4-4C4A-B820-FA4FC19CFA3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Grafik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6752"/>
            <a:ext cx="5454447" cy="374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07704" y="5157192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>
                <a:solidFill>
                  <a:srgbClr val="0070C0"/>
                </a:solidFill>
              </a:rPr>
              <a:t>Thank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you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very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much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for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your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attention</a:t>
            </a:r>
            <a:r>
              <a:rPr lang="de-DE" dirty="0" smtClean="0">
                <a:solidFill>
                  <a:srgbClr val="0070C0"/>
                </a:solidFill>
              </a:rPr>
              <a:t>!</a:t>
            </a:r>
            <a:endParaRPr lang="de-DE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1184</Words>
  <Application>Microsoft Office PowerPoint</Application>
  <PresentationFormat>On-screen Show (4:3)</PresentationFormat>
  <Paragraphs>339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 Math</vt:lpstr>
      <vt:lpstr>Wingdings</vt:lpstr>
      <vt:lpstr>Larissa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Admin.Reisen</dc:creator>
  <cp:lastModifiedBy>uyegin</cp:lastModifiedBy>
  <cp:revision>758</cp:revision>
  <cp:lastPrinted>2014-04-10T09:45:19Z</cp:lastPrinted>
  <dcterms:created xsi:type="dcterms:W3CDTF">2011-04-21T10:53:40Z</dcterms:created>
  <dcterms:modified xsi:type="dcterms:W3CDTF">2017-09-19T08:19:01Z</dcterms:modified>
</cp:coreProperties>
</file>