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6" r:id="rId3"/>
    <p:sldId id="297" r:id="rId4"/>
    <p:sldId id="313" r:id="rId5"/>
    <p:sldId id="298" r:id="rId6"/>
    <p:sldId id="299" r:id="rId7"/>
    <p:sldId id="300" r:id="rId8"/>
    <p:sldId id="306" r:id="rId9"/>
    <p:sldId id="304" r:id="rId10"/>
    <p:sldId id="305" r:id="rId11"/>
    <p:sldId id="303" r:id="rId12"/>
    <p:sldId id="310" r:id="rId13"/>
    <p:sldId id="311" r:id="rId14"/>
    <p:sldId id="312" r:id="rId15"/>
    <p:sldId id="279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parka" initials="n" lastIdx="1" clrIdx="0">
    <p:extLst>
      <p:ext uri="{19B8F6BF-5375-455C-9EA6-DF929625EA0E}">
        <p15:presenceInfo xmlns:p15="http://schemas.microsoft.com/office/powerpoint/2012/main" userId="n.par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D84"/>
    <a:srgbClr val="4376B3"/>
    <a:srgbClr val="4274B0"/>
    <a:srgbClr val="4F81BD"/>
    <a:srgbClr val="3E6CA4"/>
    <a:srgbClr val="4F81F5"/>
    <a:srgbClr val="FF0000"/>
    <a:srgbClr val="22794D"/>
    <a:srgbClr val="005B82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28" autoAdjust="0"/>
  </p:normalViewPr>
  <p:slideViewPr>
    <p:cSldViewPr>
      <p:cViewPr varScale="1">
        <p:scale>
          <a:sx n="71" d="100"/>
          <a:sy n="71" d="100"/>
        </p:scale>
        <p:origin x="1176" y="60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E0F9A-77EA-421C-8981-327C9B133E3A}" type="datetimeFigureOut">
              <a:rPr lang="de-DE" smtClean="0"/>
              <a:t>19.09.2017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7C04-88D0-48EC-808F-2EDEEBDB8B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6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19.09.2017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5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5,6,7 Backup 1Ghz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highlight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63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16/17 </a:t>
            </a:r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2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3DBE-97BD-43B5-A252-A88BC9BEE76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47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JUNO Forschergruppentreffen Hamburg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9598" y="6356351"/>
            <a:ext cx="1714171" cy="365125"/>
          </a:xfrm>
        </p:spPr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12144" y="6356351"/>
            <a:ext cx="3528392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769596" y="1803861"/>
            <a:ext cx="8266541" cy="392939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5B82"/>
              </a:buClr>
              <a:buFont typeface="Wingdings" pitchFamily="2" charset="2"/>
              <a:buChar char="§"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Hier steht Blindtext zu einem Thema mit Einleitung und folgenden Aufzählungspunkten:</a:t>
            </a:r>
            <a:br>
              <a:rPr lang="de-DE" dirty="0" smtClean="0"/>
            </a:br>
            <a:endParaRPr lang="de-DE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	</a:t>
            </a:r>
            <a:endParaRPr lang="de-DE" dirty="0"/>
          </a:p>
        </p:txBody>
      </p:sp>
      <p:sp>
        <p:nvSpPr>
          <p:cNvPr id="12" name="Inhaltsplatzhalter 7"/>
          <p:cNvSpPr>
            <a:spLocks noGrp="1"/>
          </p:cNvSpPr>
          <p:nvPr>
            <p:ph idx="15" hasCustomPrompt="1"/>
          </p:nvPr>
        </p:nvSpPr>
        <p:spPr>
          <a:xfrm>
            <a:off x="769597" y="979551"/>
            <a:ext cx="8112621" cy="449547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005B82"/>
              </a:buClr>
              <a:buNone/>
              <a:defRPr sz="22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Musterpräsentation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1579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28682" y="1156475"/>
            <a:ext cx="7488000" cy="576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de-DE" sz="2736" b="1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>
              <a:spcBef>
                <a:spcPct val="20000"/>
              </a:spcBef>
              <a:buClr>
                <a:srgbClr val="005B82"/>
              </a:buClr>
              <a:buSzPct val="80000"/>
              <a:buFontTx/>
            </a:pPr>
            <a:r>
              <a:rPr lang="de-DE" dirty="0" smtClean="0"/>
              <a:t>Platzhalter Titel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742130" y="1916833"/>
            <a:ext cx="7488832" cy="4209331"/>
          </a:xfrm>
          <a:prstGeom prst="rect">
            <a:avLst/>
          </a:prstGeom>
        </p:spPr>
        <p:txBody>
          <a:bodyPr lIns="0" tIns="0" rIns="104306" bIns="52153"/>
          <a:lstStyle>
            <a:lvl1pPr marL="0" indent="0">
              <a:spcAft>
                <a:spcPts val="487"/>
              </a:spcAft>
              <a:buNone/>
              <a:defRPr sz="230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4469" indent="-334469" algn="l" defTabSz="891917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lang="de-DE" sz="1967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14896" indent="-222979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79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855" indent="-222979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53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814" indent="-222979">
              <a:buClr>
                <a:srgbClr val="005B82"/>
              </a:buClr>
              <a:buSzPct val="80000"/>
              <a:buFont typeface="Wingdings" panose="05000000000000000000" pitchFamily="2" charset="2"/>
              <a:buChar char="§"/>
              <a:defRPr sz="1539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1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03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18-19 September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JUNO Forschergruppentreffen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71600" y="2420888"/>
            <a:ext cx="7668852" cy="792733"/>
          </a:xfrm>
        </p:spPr>
        <p:txBody>
          <a:bodyPr/>
          <a:lstStyle/>
          <a:p>
            <a:pPr algn="ctr"/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Vulcan IC </a:t>
            </a:r>
            <a:r>
              <a:rPr lang="de-D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19572" y="3753036"/>
            <a:ext cx="7884876" cy="1692188"/>
          </a:xfrm>
        </p:spPr>
        <p:txBody>
          <a:bodyPr/>
          <a:lstStyle/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Roth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Forschungszentrum Jülich GmbH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nstitute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Engineering,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lectronics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nalytics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endParaRPr lang="de-DE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18-19 September 2017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2515"/>
            <a:ext cx="8892480" cy="50353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548680"/>
            <a:ext cx="335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INL Measurement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548680"/>
            <a:ext cx="449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SNR/ENOB Measurement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5571837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</a:t>
            </a:r>
            <a:r>
              <a:rPr lang="de-DE" sz="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de-DE" sz="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119kHz</a:t>
            </a:r>
          </a:p>
          <a:p>
            <a:r>
              <a:rPr lang="de-DE" sz="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Fullscale</a:t>
            </a:r>
            <a:r>
              <a:rPr lang="de-DE" sz="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64</a:t>
            </a:r>
          </a:p>
          <a:p>
            <a:r>
              <a:rPr lang="de-DE" sz="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Usedscacle</a:t>
            </a:r>
            <a:r>
              <a:rPr lang="de-DE" sz="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50</a:t>
            </a:r>
          </a:p>
          <a:p>
            <a:r>
              <a:rPr lang="de-DE" sz="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Bit ADC was </a:t>
            </a:r>
            <a:r>
              <a:rPr lang="de-DE" sz="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endParaRPr lang="de-DE" sz="8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0345"/>
            <a:ext cx="8892480" cy="4595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6775" y="5292500"/>
                <a:ext cx="5177225" cy="4591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𝐸𝑁𝑂𝐵</m:t>
                      </m:r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−1.76+20∗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𝐹𝑢𝑙𝑙𝑠𝑐𝑎𝑙𝑒</m:t>
                                  </m:r>
                                </m:num>
                                <m:den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</a:rPr>
                                    <m:t>𝑈𝑠𝑒𝑑𝑠𝑐𝑎𝑙𝑒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sz="1100" b="0" i="1" smtClean="0">
                              <a:latin typeface="Cambria Math" panose="02040503050406030204" pitchFamily="18" charset="0"/>
                            </a:rPr>
                            <m:t>6.02</m:t>
                          </m:r>
                        </m:den>
                      </m:f>
                    </m:oMath>
                  </m:oMathPara>
                </a14:m>
                <a:endParaRPr lang="de-DE" sz="11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75" y="5292500"/>
                <a:ext cx="5177225" cy="459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1900132" y="1713714"/>
            <a:ext cx="1968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SNRD </a:t>
            </a:r>
            <a:r>
              <a:rPr lang="de-DE" sz="20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31.23dB</a:t>
            </a:r>
          </a:p>
          <a:p>
            <a:r>
              <a:rPr lang="de-DE" sz="20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ENOB = 5.25</a:t>
            </a:r>
          </a:p>
        </p:txBody>
      </p:sp>
    </p:spTree>
    <p:extLst>
      <p:ext uri="{BB962C8B-B14F-4D97-AF65-F5344CB8AC3E}">
        <p14:creationId xmlns:p14="http://schemas.microsoft.com/office/powerpoint/2010/main" val="9556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548680"/>
            <a:ext cx="651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PMT-</a:t>
            </a:r>
            <a:r>
              <a:rPr lang="de-DE" sz="24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Measurement 1-4 PE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8" y="1010345"/>
            <a:ext cx="8843332" cy="50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332656"/>
            <a:ext cx="549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RF </a:t>
            </a:r>
            <a:r>
              <a:rPr lang="de-DE" sz="24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Senitivity</a:t>
            </a:r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 Setup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9" y="764067"/>
            <a:ext cx="8388424" cy="55922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1484784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</a:t>
            </a:r>
            <a:r>
              <a:rPr lang="de-DE" dirty="0" err="1" smtClean="0">
                <a:solidFill>
                  <a:schemeClr val="bg1"/>
                </a:solidFill>
              </a:rPr>
              <a:t>ransmitting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err="1">
                <a:solidFill>
                  <a:schemeClr val="bg1"/>
                </a:solidFill>
              </a:rPr>
              <a:t>a</a:t>
            </a:r>
            <a:r>
              <a:rPr lang="de-DE" dirty="0" err="1" smtClean="0">
                <a:solidFill>
                  <a:schemeClr val="bg1"/>
                </a:solidFill>
              </a:rPr>
              <a:t>ntenna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691680" y="2276872"/>
            <a:ext cx="1224136" cy="9517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709501" y="141277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PMT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1" name="Gerade Verbindung mit Pfeil 10"/>
          <p:cNvCxnSpPr>
            <a:stCxn id="10" idx="2"/>
          </p:cNvCxnSpPr>
          <p:nvPr/>
        </p:nvCxnSpPr>
        <p:spPr>
          <a:xfrm flipH="1">
            <a:off x="6660232" y="1782108"/>
            <a:ext cx="1355603" cy="14465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ieren 47"/>
          <p:cNvGrpSpPr/>
          <p:nvPr/>
        </p:nvGrpSpPr>
        <p:grpSpPr>
          <a:xfrm>
            <a:off x="6991128" y="1567637"/>
            <a:ext cx="1008112" cy="695102"/>
            <a:chOff x="8118710" y="3118917"/>
            <a:chExt cx="1008112" cy="695102"/>
          </a:xfrm>
          <a:solidFill>
            <a:srgbClr val="CC00FF"/>
          </a:solidFill>
        </p:grpSpPr>
        <p:sp>
          <p:nvSpPr>
            <p:cNvPr id="46" name="Ellipse 45"/>
            <p:cNvSpPr/>
            <p:nvPr/>
          </p:nvSpPr>
          <p:spPr>
            <a:xfrm>
              <a:off x="8118710" y="3453979"/>
              <a:ext cx="1008112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430406" y="3118917"/>
              <a:ext cx="408384" cy="5510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2" name="Ellipse 41"/>
          <p:cNvSpPr/>
          <p:nvPr/>
        </p:nvSpPr>
        <p:spPr>
          <a:xfrm rot="18551220">
            <a:off x="7496039" y="1862166"/>
            <a:ext cx="1008112" cy="3600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 rot="18551220">
            <a:off x="7680473" y="1674899"/>
            <a:ext cx="408384" cy="5510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332656"/>
            <a:ext cx="404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RF </a:t>
            </a:r>
            <a:r>
              <a:rPr lang="de-DE" sz="24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Senitivity</a:t>
            </a:r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8836"/>
            <a:ext cx="5689452" cy="5427514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 flipV="1">
            <a:off x="7784071" y="4509120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7712063" y="465313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7640055" y="47971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7568047" y="49411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7568047" y="508518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7568047" y="522920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7568047" y="537321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7352023" y="55172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feil nach oben 32"/>
          <p:cNvSpPr/>
          <p:nvPr/>
        </p:nvSpPr>
        <p:spPr>
          <a:xfrm>
            <a:off x="7596336" y="2937434"/>
            <a:ext cx="36004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4" name="Gruppieren 63"/>
          <p:cNvGrpSpPr/>
          <p:nvPr/>
        </p:nvGrpSpPr>
        <p:grpSpPr>
          <a:xfrm rot="16200000">
            <a:off x="7367822" y="1191588"/>
            <a:ext cx="1008112" cy="695102"/>
            <a:chOff x="7020272" y="1797795"/>
            <a:chExt cx="1008112" cy="695102"/>
          </a:xfrm>
        </p:grpSpPr>
        <p:sp>
          <p:nvSpPr>
            <p:cNvPr id="34" name="Ellipse 33"/>
            <p:cNvSpPr/>
            <p:nvPr/>
          </p:nvSpPr>
          <p:spPr>
            <a:xfrm>
              <a:off x="7020272" y="2132857"/>
              <a:ext cx="1008112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331968" y="1797795"/>
              <a:ext cx="408384" cy="5510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7" name="Gerade Verbindung mit Pfeil 36"/>
          <p:cNvCxnSpPr/>
          <p:nvPr/>
        </p:nvCxnSpPr>
        <p:spPr>
          <a:xfrm>
            <a:off x="7524328" y="1556793"/>
            <a:ext cx="1183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7530244" y="1556793"/>
            <a:ext cx="1001376" cy="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7524328" y="1557857"/>
            <a:ext cx="720080" cy="791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904485" y="1055917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PMT Orientation</a:t>
            </a:r>
            <a:endParaRPr lang="de-DE" sz="1000" dirty="0"/>
          </a:p>
        </p:txBody>
      </p:sp>
      <p:sp>
        <p:nvSpPr>
          <p:cNvPr id="50" name="Textfeld 49"/>
          <p:cNvSpPr txBox="1"/>
          <p:nvPr/>
        </p:nvSpPr>
        <p:spPr>
          <a:xfrm>
            <a:off x="7511743" y="5666379"/>
            <a:ext cx="713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Antenna</a:t>
            </a:r>
            <a:endParaRPr lang="de-DE" sz="1200" dirty="0"/>
          </a:p>
        </p:txBody>
      </p:sp>
      <p:sp>
        <p:nvSpPr>
          <p:cNvPr id="51" name="Textfeld 50"/>
          <p:cNvSpPr txBox="1"/>
          <p:nvPr/>
        </p:nvSpPr>
        <p:spPr>
          <a:xfrm>
            <a:off x="6645881" y="4588294"/>
            <a:ext cx="96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Polarization</a:t>
            </a:r>
            <a:r>
              <a:rPr lang="de-DE" sz="1200" dirty="0" smtClean="0"/>
              <a:t>: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Horizontal</a:t>
            </a:r>
          </a:p>
          <a:p>
            <a:r>
              <a:rPr lang="de-DE" sz="1200" dirty="0" err="1" smtClean="0"/>
              <a:t>Vertical</a:t>
            </a:r>
            <a:endParaRPr lang="de-DE" sz="1200" dirty="0"/>
          </a:p>
        </p:txBody>
      </p:sp>
      <p:cxnSp>
        <p:nvCxnSpPr>
          <p:cNvPr id="53" name="Gerade Verbindung mit Pfeil 52"/>
          <p:cNvCxnSpPr>
            <a:stCxn id="35" idx="1"/>
          </p:cNvCxnSpPr>
          <p:nvPr/>
        </p:nvCxnSpPr>
        <p:spPr>
          <a:xfrm flipH="1">
            <a:off x="4085816" y="1671693"/>
            <a:ext cx="3519216" cy="141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6027440" y="2428902"/>
            <a:ext cx="1645577" cy="11802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46" idx="3"/>
          </p:cNvCxnSpPr>
          <p:nvPr/>
        </p:nvCxnSpPr>
        <p:spPr>
          <a:xfrm flipH="1">
            <a:off x="5364088" y="2210012"/>
            <a:ext cx="1774675" cy="1172344"/>
          </a:xfrm>
          <a:prstGeom prst="straightConnector1">
            <a:avLst/>
          </a:prstGeom>
          <a:ln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 flipV="1">
            <a:off x="5650614" y="3911800"/>
            <a:ext cx="995267" cy="1163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7375202" y="2745128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0° 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8493929" y="1414641"/>
            <a:ext cx="388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90° 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8194396" y="2324640"/>
            <a:ext cx="388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5B82"/>
                </a:solidFill>
              </a:rPr>
              <a:t>45° 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67" name="Bogen 66"/>
          <p:cNvSpPr/>
          <p:nvPr/>
        </p:nvSpPr>
        <p:spPr>
          <a:xfrm rot="18958712">
            <a:off x="7229550" y="4323589"/>
            <a:ext cx="1013318" cy="10079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Bogen 67"/>
          <p:cNvSpPr/>
          <p:nvPr/>
        </p:nvSpPr>
        <p:spPr>
          <a:xfrm rot="18958712">
            <a:off x="7375294" y="4172840"/>
            <a:ext cx="721828" cy="68005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Bogen 68"/>
          <p:cNvSpPr/>
          <p:nvPr/>
        </p:nvSpPr>
        <p:spPr>
          <a:xfrm rot="18958712">
            <a:off x="7438693" y="4037640"/>
            <a:ext cx="570006" cy="5141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5"/>
          </p:nvPr>
        </p:nvSpPr>
        <p:spPr>
          <a:xfrm>
            <a:off x="769598" y="1413669"/>
            <a:ext cx="8112621" cy="337160"/>
          </a:xfrm>
        </p:spPr>
        <p:txBody>
          <a:bodyPr anchor="ctr"/>
          <a:lstStyle/>
          <a:p>
            <a:r>
              <a:rPr lang="en-US" dirty="0" smtClean="0"/>
              <a:t>ZEA-2 – System-house for the Science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BD8E-55B4-4C4A-B820-FA4FC19CFA32}" type="slidenum">
              <a:rPr lang="de-DE" smtClean="0"/>
              <a:t>15</a:t>
            </a:fld>
            <a:endParaRPr lang="de-DE"/>
          </a:p>
        </p:txBody>
      </p:sp>
      <p:pic>
        <p:nvPicPr>
          <p:cNvPr id="11" name="Grafik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5" y="1700808"/>
            <a:ext cx="5454447" cy="37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JUNO Forschergruppentreffen Hamburg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18-19 September 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4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71600" y="836712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4GHz Integer PLL Measurement </a:t>
            </a: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600" dirty="0" smtClean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Differential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Measurement </a:t>
            </a: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de-DE" sz="3600" dirty="0" smtClean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RF </a:t>
            </a: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de-DE" sz="36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de-DE" sz="3600" dirty="0" smtClean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39552" y="260648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Setup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067"/>
            <a:ext cx="8388424" cy="559228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36994" y="4869160"/>
            <a:ext cx="141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Power Board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9912" y="4077072"/>
            <a:ext cx="259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Vulcan </a:t>
            </a:r>
            <a:r>
              <a:rPr lang="de-DE" b="1" dirty="0" err="1" smtClean="0">
                <a:solidFill>
                  <a:srgbClr val="FF0000"/>
                </a:solidFill>
              </a:rPr>
              <a:t>Verification</a:t>
            </a:r>
            <a:r>
              <a:rPr lang="de-DE" b="1" dirty="0" smtClean="0">
                <a:solidFill>
                  <a:srgbClr val="FF0000"/>
                </a:solidFill>
              </a:rPr>
              <a:t> Board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98211" y="1982460"/>
            <a:ext cx="242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Power Board Controller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14511"/>
            <a:ext cx="3203848" cy="2135898"/>
          </a:xfrm>
          <a:prstGeom prst="rect">
            <a:avLst/>
          </a:prstGeom>
          <a:ln w="63500" cmpd="sng">
            <a:solidFill>
              <a:srgbClr val="005B82"/>
            </a:solidFill>
          </a:ln>
        </p:spPr>
      </p:pic>
    </p:spTree>
    <p:extLst>
      <p:ext uri="{BB962C8B-B14F-4D97-AF65-F5344CB8AC3E}">
        <p14:creationId xmlns:p14="http://schemas.microsoft.com/office/powerpoint/2010/main" val="274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39552" y="260648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Setup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/>
          <a:stretch/>
        </p:blipFill>
        <p:spPr>
          <a:xfrm>
            <a:off x="647564" y="872715"/>
            <a:ext cx="8039236" cy="47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5" y="1390630"/>
            <a:ext cx="5688438" cy="484668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8682" y="922779"/>
            <a:ext cx="7488000" cy="543050"/>
          </a:xfrm>
        </p:spPr>
        <p:txBody>
          <a:bodyPr/>
          <a:lstStyle/>
          <a:p>
            <a:r>
              <a:rPr lang="de-DE" sz="2394" b="0" dirty="0" smtClean="0"/>
              <a:t>RF </a:t>
            </a:r>
            <a:r>
              <a:rPr lang="de-DE" sz="2394" b="0" dirty="0" err="1" smtClean="0"/>
              <a:t>Spectrum</a:t>
            </a:r>
            <a:r>
              <a:rPr lang="de-DE" sz="2394" b="0" dirty="0" smtClean="0"/>
              <a:t> </a:t>
            </a:r>
            <a:r>
              <a:rPr lang="de-DE" sz="2394" b="0" dirty="0" err="1" smtClean="0"/>
              <a:t>of</a:t>
            </a:r>
            <a:r>
              <a:rPr lang="de-DE" sz="2394" b="0" dirty="0" smtClean="0"/>
              <a:t> internal PLL</a:t>
            </a:r>
            <a:endParaRPr lang="de-DE" sz="2394" b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07. November 2016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92510" y="3363294"/>
            <a:ext cx="262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204D84"/>
                </a:solidFill>
              </a:rPr>
              <a:t>Phase Noise Measurement, </a:t>
            </a:r>
            <a:r>
              <a:rPr lang="de-DE" sz="1200" dirty="0" err="1" smtClean="0">
                <a:solidFill>
                  <a:srgbClr val="204D84"/>
                </a:solidFill>
              </a:rPr>
              <a:t>Jitter</a:t>
            </a:r>
            <a:r>
              <a:rPr lang="de-DE" sz="1200" dirty="0" smtClean="0">
                <a:solidFill>
                  <a:srgbClr val="204D84"/>
                </a:solidFill>
              </a:rPr>
              <a:t> 1.4ps</a:t>
            </a:r>
            <a:endParaRPr lang="de-DE" sz="1200" b="1" dirty="0">
              <a:solidFill>
                <a:srgbClr val="204D84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6004"/>
          <a:stretch/>
        </p:blipFill>
        <p:spPr>
          <a:xfrm>
            <a:off x="5537829" y="3654596"/>
            <a:ext cx="3475958" cy="2826011"/>
          </a:xfrm>
          <a:prstGeom prst="rect">
            <a:avLst/>
          </a:prstGeom>
        </p:spPr>
      </p:pic>
      <p:sp>
        <p:nvSpPr>
          <p:cNvPr id="1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3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5901"/>
          <a:stretch/>
        </p:blipFill>
        <p:spPr>
          <a:xfrm>
            <a:off x="791580" y="1178533"/>
            <a:ext cx="7920880" cy="5177817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>
            <a:off x="1198800" y="589529"/>
            <a:ext cx="7488000" cy="543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394" dirty="0" smtClean="0">
                <a:solidFill>
                  <a:srgbClr val="005B82"/>
                </a:solidFill>
              </a:rPr>
              <a:t>PLL Tuning/</a:t>
            </a:r>
            <a:r>
              <a:rPr lang="de-DE" sz="2394" dirty="0" err="1" smtClean="0">
                <a:solidFill>
                  <a:srgbClr val="005B82"/>
                </a:solidFill>
              </a:rPr>
              <a:t>Locking</a:t>
            </a:r>
            <a:r>
              <a:rPr lang="de-DE" sz="2394" dirty="0" smtClean="0">
                <a:solidFill>
                  <a:srgbClr val="005B82"/>
                </a:solidFill>
              </a:rPr>
              <a:t> Range vs. </a:t>
            </a:r>
            <a:r>
              <a:rPr lang="de-DE" sz="2394" dirty="0" err="1" smtClean="0">
                <a:solidFill>
                  <a:srgbClr val="005B82"/>
                </a:solidFill>
              </a:rPr>
              <a:t>Temperature</a:t>
            </a:r>
            <a:endParaRPr lang="de-DE" sz="2394" dirty="0">
              <a:solidFill>
                <a:srgbClr val="005B82"/>
              </a:solidFill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1318540" y="2973806"/>
            <a:ext cx="6840760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020272" y="2716780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1GHz </a:t>
            </a:r>
            <a:r>
              <a:rPr lang="de-DE" sz="1100" dirty="0" err="1" smtClean="0">
                <a:solidFill>
                  <a:srgbClr val="FF0000"/>
                </a:solidFill>
              </a:rPr>
              <a:t>target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Frequency</a:t>
            </a:r>
            <a:endParaRPr lang="de-DE" sz="1100" dirty="0">
              <a:solidFill>
                <a:srgbClr val="FF000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90" y="3689650"/>
            <a:ext cx="3705405" cy="2089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Gerader Verbinder 13"/>
          <p:cNvCxnSpPr/>
          <p:nvPr/>
        </p:nvCxnSpPr>
        <p:spPr>
          <a:xfrm flipV="1">
            <a:off x="5492299" y="5049180"/>
            <a:ext cx="3220161" cy="1246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380312" y="4779867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1GHz </a:t>
            </a:r>
            <a:r>
              <a:rPr lang="de-DE" sz="1100" dirty="0" err="1" smtClean="0">
                <a:solidFill>
                  <a:srgbClr val="FF0000"/>
                </a:solidFill>
              </a:rPr>
              <a:t>target</a:t>
            </a:r>
            <a:r>
              <a:rPr lang="de-DE" sz="1100" dirty="0" smtClean="0">
                <a:solidFill>
                  <a:srgbClr val="FF0000"/>
                </a:solidFill>
              </a:rPr>
              <a:t> </a:t>
            </a:r>
            <a:r>
              <a:rPr lang="de-DE" sz="1100" dirty="0" err="1" smtClean="0">
                <a:solidFill>
                  <a:srgbClr val="FF0000"/>
                </a:solidFill>
              </a:rPr>
              <a:t>Frequency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309240" cy="4392488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 flipV="1">
            <a:off x="4475444" y="1346905"/>
            <a:ext cx="17788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513292" y="48691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500MHz</a:t>
            </a:r>
            <a:endParaRPr lang="de-DE" dirty="0"/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720000" y="906979"/>
            <a:ext cx="7488000" cy="543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94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de-DE" sz="2394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Differntial</a:t>
            </a:r>
            <a:r>
              <a:rPr lang="de-DE" sz="2394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 Level vs. </a:t>
            </a:r>
            <a:r>
              <a:rPr lang="de-DE" sz="2394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de-DE" sz="2394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85345" y="3068960"/>
            <a:ext cx="29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5B82"/>
                </a:solidFill>
              </a:rPr>
              <a:t>The LVDS Signal Amplitude </a:t>
            </a:r>
            <a:r>
              <a:rPr lang="de-DE" dirty="0" err="1" smtClean="0">
                <a:solidFill>
                  <a:srgbClr val="005B82"/>
                </a:solidFill>
              </a:rPr>
              <a:t>is</a:t>
            </a:r>
            <a:r>
              <a:rPr lang="de-DE" dirty="0" smtClean="0">
                <a:solidFill>
                  <a:srgbClr val="005B82"/>
                </a:solidFill>
              </a:rPr>
              <a:t> </a:t>
            </a:r>
          </a:p>
          <a:p>
            <a:r>
              <a:rPr lang="de-DE" dirty="0" err="1">
                <a:solidFill>
                  <a:srgbClr val="005B82"/>
                </a:solidFill>
              </a:rPr>
              <a:t>d</a:t>
            </a:r>
            <a:r>
              <a:rPr lang="de-DE" dirty="0" err="1" smtClean="0">
                <a:solidFill>
                  <a:srgbClr val="005B82"/>
                </a:solidFill>
              </a:rPr>
              <a:t>ecreasing</a:t>
            </a:r>
            <a:r>
              <a:rPr lang="de-DE" dirty="0" smtClean="0">
                <a:solidFill>
                  <a:srgbClr val="005B82"/>
                </a:solidFill>
              </a:rPr>
              <a:t> </a:t>
            </a:r>
            <a:r>
              <a:rPr lang="de-DE" dirty="0" err="1" smtClean="0">
                <a:solidFill>
                  <a:srgbClr val="005B82"/>
                </a:solidFill>
              </a:rPr>
              <a:t>above</a:t>
            </a:r>
            <a:r>
              <a:rPr lang="de-DE" dirty="0" smtClean="0">
                <a:solidFill>
                  <a:srgbClr val="005B82"/>
                </a:solidFill>
              </a:rPr>
              <a:t> 500MHz</a:t>
            </a:r>
            <a:endParaRPr lang="de-DE" dirty="0">
              <a:solidFill>
                <a:srgbClr val="005B82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2483768" y="2132856"/>
            <a:ext cx="1768309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2515"/>
            <a:ext cx="8892480" cy="50353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548680"/>
            <a:ext cx="595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</a:t>
            </a:r>
            <a:r>
              <a:rPr lang="de-DE" sz="24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RMS Noise, Min/Max 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19. September 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ZEA-2 Integrated Systems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2514"/>
            <a:ext cx="8892480" cy="50353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548680"/>
            <a:ext cx="349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DNL Measurement</a:t>
            </a:r>
            <a:endParaRPr lang="de-DE" sz="24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Bildschirmpräsentation (4:3)</PresentationFormat>
  <Paragraphs>99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RF Spectrum of internal PLL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Roth, Christian</cp:lastModifiedBy>
  <cp:revision>1857</cp:revision>
  <cp:lastPrinted>2016-09-06T07:30:37Z</cp:lastPrinted>
  <dcterms:created xsi:type="dcterms:W3CDTF">2011-04-21T10:53:40Z</dcterms:created>
  <dcterms:modified xsi:type="dcterms:W3CDTF">2017-09-19T06:49:04Z</dcterms:modified>
</cp:coreProperties>
</file>