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8" r:id="rId2"/>
    <p:sldId id="320" r:id="rId3"/>
    <p:sldId id="592" r:id="rId4"/>
    <p:sldId id="807" r:id="rId5"/>
    <p:sldId id="787" r:id="rId6"/>
    <p:sldId id="804" r:id="rId7"/>
    <p:sldId id="803" r:id="rId8"/>
    <p:sldId id="802" r:id="rId9"/>
    <p:sldId id="593" r:id="rId10"/>
    <p:sldId id="594" r:id="rId11"/>
    <p:sldId id="808" r:id="rId12"/>
    <p:sldId id="813" r:id="rId13"/>
    <p:sldId id="814" r:id="rId14"/>
    <p:sldId id="788" r:id="rId15"/>
    <p:sldId id="817" r:id="rId16"/>
    <p:sldId id="793" r:id="rId17"/>
    <p:sldId id="809" r:id="rId18"/>
    <p:sldId id="801" r:id="rId19"/>
    <p:sldId id="816" r:id="rId20"/>
    <p:sldId id="811" r:id="rId21"/>
    <p:sldId id="812" r:id="rId22"/>
    <p:sldId id="779" r:id="rId2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0E0E0"/>
    <a:srgbClr val="FD930A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9" autoAdjust="0"/>
    <p:restoredTop sz="83939" autoAdjust="0"/>
  </p:normalViewPr>
  <p:slideViewPr>
    <p:cSldViewPr snapToGrid="0" showGuides="1">
      <p:cViewPr>
        <p:scale>
          <a:sx n="110" d="100"/>
          <a:sy n="110" d="100"/>
        </p:scale>
        <p:origin x="-1028" y="-4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3468" y="-72"/>
      </p:cViewPr>
      <p:guideLst>
        <p:guide orient="horz" pos="2880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4607" y="3411538"/>
            <a:ext cx="8325262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noProof="0" dirty="0" smtClean="0">
                <a:solidFill>
                  <a:schemeClr val="bg1"/>
                </a:solidFill>
              </a:rPr>
              <a:t>Experimental Hall XHEXP1</a:t>
            </a:r>
            <a:r>
              <a:rPr lang="en-US" sz="1000" baseline="0" noProof="0" dirty="0" smtClean="0">
                <a:solidFill>
                  <a:schemeClr val="bg1"/>
                </a:solidFill>
              </a:rPr>
              <a:t> </a:t>
            </a:r>
            <a:r>
              <a:rPr lang="en-US" sz="1000" noProof="0" dirty="0" smtClean="0">
                <a:solidFill>
                  <a:schemeClr val="bg1"/>
                </a:solidFill>
              </a:rPr>
              <a:t>Coordination Meeting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 format – don’t edit!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‹Nr.›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81th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Coordination</a:t>
            </a:r>
            <a:r>
              <a:rPr lang="de-DE" dirty="0" smtClean="0"/>
              <a:t> Meeting XHEXP1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r>
              <a:rPr lang="de-DE" dirty="0" smtClean="0"/>
              <a:t>28.7.2017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0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SASE2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1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27.7.: </a:t>
            </a:r>
            <a:r>
              <a:rPr lang="de-DE" dirty="0" err="1" smtClean="0"/>
              <a:t>Signs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Wille in SASE2 A.22</a:t>
            </a:r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1" y="1298222"/>
            <a:ext cx="8694416" cy="489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31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Status SASE3 + SASE2</a:t>
            </a:r>
            <a:br>
              <a:rPr lang="de-DE" dirty="0" smtClean="0"/>
            </a:br>
            <a:r>
              <a:rPr lang="de-DE" dirty="0" smtClean="0"/>
              <a:t>Update Tender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electrotechnical</a:t>
            </a:r>
            <a:r>
              <a:rPr lang="de-DE" dirty="0" smtClean="0"/>
              <a:t> </a:t>
            </a:r>
            <a:r>
              <a:rPr lang="de-DE" dirty="0" err="1" smtClean="0"/>
              <a:t>installations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Company Wille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ordered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immediate </a:t>
            </a:r>
            <a:r>
              <a:rPr lang="de-DE" dirty="0" err="1"/>
              <a:t>works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in SASE3 + </a:t>
            </a:r>
            <a:r>
              <a:rPr lang="de-DE" dirty="0" smtClean="0"/>
              <a:t>SASE2</a:t>
            </a:r>
            <a:endParaRPr lang="de-DE" dirty="0"/>
          </a:p>
          <a:p>
            <a:r>
              <a:rPr lang="de-DE" dirty="0" err="1" smtClean="0"/>
              <a:t>Four</a:t>
            </a:r>
            <a:r>
              <a:rPr lang="de-DE" dirty="0" smtClean="0"/>
              <a:t> </a:t>
            </a:r>
            <a:r>
              <a:rPr lang="de-DE" dirty="0" err="1" smtClean="0"/>
              <a:t>companies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asked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offers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electrotechnical</a:t>
            </a:r>
            <a:r>
              <a:rPr lang="de-DE" dirty="0" smtClean="0"/>
              <a:t> </a:t>
            </a:r>
            <a:r>
              <a:rPr lang="de-DE" dirty="0" err="1" smtClean="0"/>
              <a:t>installations</a:t>
            </a:r>
            <a:r>
              <a:rPr lang="de-DE" dirty="0" smtClean="0"/>
              <a:t> in SASE2 + SASE3</a:t>
            </a:r>
          </a:p>
          <a:p>
            <a:pPr lvl="1"/>
            <a:r>
              <a:rPr lang="de-DE" dirty="0" smtClean="0"/>
              <a:t>Tenders open </a:t>
            </a:r>
            <a:r>
              <a:rPr lang="de-DE" dirty="0" err="1" smtClean="0"/>
              <a:t>until</a:t>
            </a:r>
            <a:r>
              <a:rPr lang="de-DE" dirty="0" smtClean="0"/>
              <a:t> 26.+27.7.</a:t>
            </a:r>
          </a:p>
          <a:p>
            <a:pPr lvl="1"/>
            <a:r>
              <a:rPr lang="de-DE" b="1" dirty="0" smtClean="0"/>
              <a:t>SASE3+2: </a:t>
            </a:r>
            <a:r>
              <a:rPr lang="de-DE" dirty="0" err="1" smtClean="0"/>
              <a:t>Actemium</a:t>
            </a:r>
            <a:r>
              <a:rPr lang="de-DE" dirty="0" smtClean="0"/>
              <a:t> &amp; Bohn </a:t>
            </a:r>
            <a:r>
              <a:rPr lang="de-DE" dirty="0" err="1" smtClean="0"/>
              <a:t>provided</a:t>
            </a:r>
            <a:r>
              <a:rPr lang="de-DE" dirty="0" smtClean="0"/>
              <a:t> </a:t>
            </a:r>
            <a:r>
              <a:rPr lang="de-DE" dirty="0" err="1" smtClean="0"/>
              <a:t>offers</a:t>
            </a:r>
            <a:r>
              <a:rPr lang="de-DE" dirty="0" smtClean="0"/>
              <a:t>, </a:t>
            </a: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seem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40% </a:t>
            </a:r>
            <a:r>
              <a:rPr lang="de-DE" dirty="0" err="1" smtClean="0"/>
              <a:t>above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estimate</a:t>
            </a:r>
            <a:r>
              <a:rPr lang="de-DE" dirty="0" smtClean="0"/>
              <a:t>.</a:t>
            </a:r>
          </a:p>
          <a:p>
            <a:pPr lvl="1"/>
            <a:r>
              <a:rPr lang="de-DE" b="1" dirty="0" err="1" smtClean="0"/>
              <a:t>Offers</a:t>
            </a:r>
            <a:r>
              <a:rPr lang="de-DE" b="1" dirty="0" smtClean="0"/>
              <a:t> will </a:t>
            </a:r>
            <a:r>
              <a:rPr lang="de-DE" b="1" dirty="0" err="1" smtClean="0"/>
              <a:t>be</a:t>
            </a:r>
            <a:r>
              <a:rPr lang="de-DE" b="1" dirty="0" smtClean="0"/>
              <a:t> </a:t>
            </a:r>
            <a:r>
              <a:rPr lang="de-DE" b="1" dirty="0" err="1" smtClean="0"/>
              <a:t>evaluated</a:t>
            </a:r>
            <a:r>
              <a:rPr lang="de-DE" b="1" dirty="0" smtClean="0"/>
              <a:t> </a:t>
            </a:r>
            <a:r>
              <a:rPr lang="de-DE" b="1" dirty="0" err="1" smtClean="0"/>
              <a:t>now</a:t>
            </a:r>
            <a:endParaRPr lang="de-DE" b="1" dirty="0"/>
          </a:p>
          <a:p>
            <a:pPr lvl="1"/>
            <a:r>
              <a:rPr lang="de-DE" b="1" dirty="0" err="1" smtClean="0"/>
              <a:t>Negotiations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both</a:t>
            </a:r>
            <a:r>
              <a:rPr lang="de-DE" b="1" dirty="0" smtClean="0"/>
              <a:t> </a:t>
            </a:r>
            <a:r>
              <a:rPr lang="de-DE" b="1" dirty="0" err="1" smtClean="0"/>
              <a:t>companies</a:t>
            </a:r>
            <a:r>
              <a:rPr lang="de-DE" b="1" dirty="0" smtClean="0"/>
              <a:t> in 2 </a:t>
            </a:r>
            <a:r>
              <a:rPr lang="de-DE" b="1" dirty="0" err="1" smtClean="0"/>
              <a:t>weeks</a:t>
            </a:r>
            <a:endParaRPr lang="de-DE" b="1" dirty="0" smtClean="0"/>
          </a:p>
          <a:p>
            <a:pPr lvl="1"/>
            <a:r>
              <a:rPr lang="de-DE" b="1" dirty="0" err="1" smtClean="0"/>
              <a:t>Signing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contract</a:t>
            </a:r>
            <a:r>
              <a:rPr lang="de-DE" b="1" dirty="0" smtClean="0"/>
              <a:t>(s) in 4 </a:t>
            </a:r>
            <a:r>
              <a:rPr lang="de-DE" b="1" dirty="0" err="1" smtClean="0"/>
              <a:t>weeks</a:t>
            </a:r>
            <a:r>
              <a:rPr lang="de-DE" b="1" dirty="0" smtClean="0"/>
              <a:t>, </a:t>
            </a:r>
            <a:r>
              <a:rPr lang="de-DE" b="1" dirty="0" err="1" smtClean="0"/>
              <a:t>hopefully</a:t>
            </a:r>
            <a:r>
              <a:rPr lang="de-DE" b="1" dirty="0" smtClean="0"/>
              <a:t>.</a:t>
            </a:r>
          </a:p>
          <a:p>
            <a:pPr lvl="1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78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Ordering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PKGs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plena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Plena</a:t>
            </a:r>
            <a:r>
              <a:rPr lang="de-DE" dirty="0"/>
              <a:t> + </a:t>
            </a:r>
            <a:r>
              <a:rPr lang="de-DE" dirty="0" err="1"/>
              <a:t>curtains</a:t>
            </a:r>
            <a:r>
              <a:rPr lang="de-DE" dirty="0"/>
              <a:t>: </a:t>
            </a:r>
            <a:r>
              <a:rPr lang="de-DE" dirty="0" err="1"/>
              <a:t>Ordered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SASE3 &amp; SASE2</a:t>
            </a:r>
          </a:p>
          <a:p>
            <a:pPr lvl="1"/>
            <a:r>
              <a:rPr lang="de-DE" dirty="0"/>
              <a:t>Schema + </a:t>
            </a:r>
            <a:r>
              <a:rPr lang="de-DE" dirty="0" err="1"/>
              <a:t>sensors</a:t>
            </a:r>
            <a:r>
              <a:rPr lang="de-DE" dirty="0"/>
              <a:t>: </a:t>
            </a:r>
            <a:r>
              <a:rPr lang="de-DE" dirty="0" err="1"/>
              <a:t>Reviewed</a:t>
            </a:r>
            <a:r>
              <a:rPr lang="de-DE" dirty="0"/>
              <a:t> &amp; </a:t>
            </a:r>
            <a:r>
              <a:rPr lang="de-DE" dirty="0" err="1"/>
              <a:t>forwarded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Engie</a:t>
            </a:r>
            <a:r>
              <a:rPr lang="de-DE" dirty="0"/>
              <a:t> (Do) &amp; </a:t>
            </a:r>
            <a:r>
              <a:rPr lang="de-DE" dirty="0" err="1"/>
              <a:t>Caverion</a:t>
            </a:r>
            <a:r>
              <a:rPr lang="de-DE" dirty="0"/>
              <a:t> (Fr) </a:t>
            </a:r>
            <a:r>
              <a:rPr lang="de-DE" dirty="0">
                <a:sym typeface="Wingdings" panose="05000000000000000000" pitchFamily="2" charset="2"/>
              </a:rPr>
              <a:t> T. Tietz (TS)</a:t>
            </a:r>
            <a:endParaRPr lang="de-DE" dirty="0"/>
          </a:p>
          <a:p>
            <a:pPr lvl="1"/>
            <a:r>
              <a:rPr lang="de-DE" dirty="0"/>
              <a:t>PKGs: </a:t>
            </a:r>
            <a:r>
              <a:rPr lang="de-DE" dirty="0" err="1"/>
              <a:t>Ordered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SASE3 &amp; SASE2, but not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ordered</a:t>
            </a:r>
            <a:r>
              <a:rPr lang="de-DE" dirty="0"/>
              <a:t> @ WKT </a:t>
            </a:r>
            <a:r>
              <a:rPr lang="de-DE" dirty="0">
                <a:sym typeface="Wingdings" panose="05000000000000000000" pitchFamily="2" charset="2"/>
              </a:rPr>
              <a:t> </a:t>
            </a:r>
            <a:r>
              <a:rPr lang="de-DE" dirty="0"/>
              <a:t>Christoph </a:t>
            </a:r>
            <a:r>
              <a:rPr lang="de-DE" dirty="0" err="1" smtClean="0"/>
              <a:t>Staeps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b="1" dirty="0" smtClean="0"/>
              <a:t>Update </a:t>
            </a:r>
            <a:r>
              <a:rPr lang="de-DE" b="1" dirty="0" err="1" smtClean="0"/>
              <a:t>Engie</a:t>
            </a:r>
            <a:r>
              <a:rPr lang="de-DE" b="1" dirty="0" smtClean="0"/>
              <a:t> (SASE2):</a:t>
            </a:r>
          </a:p>
          <a:p>
            <a:pPr lvl="1"/>
            <a:r>
              <a:rPr lang="de-DE" dirty="0" err="1" smtClean="0"/>
              <a:t>Plena</a:t>
            </a:r>
            <a:r>
              <a:rPr lang="de-DE" dirty="0" smtClean="0"/>
              <a:t> &amp; </a:t>
            </a:r>
            <a:r>
              <a:rPr lang="de-DE" dirty="0" err="1" smtClean="0"/>
              <a:t>Curtains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 smtClean="0"/>
              <a:t> </a:t>
            </a:r>
            <a:r>
              <a:rPr lang="de-DE" dirty="0" err="1" smtClean="0"/>
              <a:t>until</a:t>
            </a:r>
            <a:r>
              <a:rPr lang="de-DE" dirty="0" smtClean="0"/>
              <a:t> Jan. 2018</a:t>
            </a:r>
          </a:p>
          <a:p>
            <a:pPr lvl="1"/>
            <a:r>
              <a:rPr lang="de-DE" dirty="0" smtClean="0"/>
              <a:t>PKGs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delivered</a:t>
            </a:r>
            <a:r>
              <a:rPr lang="de-DE" dirty="0" smtClean="0"/>
              <a:t> in KW42 (16.10.)</a:t>
            </a:r>
          </a:p>
          <a:p>
            <a:pPr lvl="2"/>
            <a:endParaRPr lang="de-DE" i="1" dirty="0"/>
          </a:p>
          <a:p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Status SASE3 + SASE2</a:t>
            </a:r>
            <a:br>
              <a:rPr lang="de-DE" dirty="0" smtClean="0"/>
            </a:br>
            <a:r>
              <a:rPr lang="de-DE" dirty="0" smtClean="0"/>
              <a:t>Time </a:t>
            </a:r>
            <a:r>
              <a:rPr lang="de-DE" dirty="0" err="1" smtClean="0"/>
              <a:t>schedule</a:t>
            </a:r>
            <a:r>
              <a:rPr lang="de-DE" smtClean="0"/>
              <a:t> update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821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Status SASE2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>
                <a:sym typeface="Wingdings" panose="05000000000000000000" pitchFamily="2" charset="2"/>
              </a:rPr>
              <a:t>Actemium</a:t>
            </a:r>
            <a:r>
              <a:rPr lang="de-DE" dirty="0" smtClean="0">
                <a:sym typeface="Wingdings" panose="05000000000000000000" pitchFamily="2" charset="2"/>
              </a:rPr>
              <a:t> Phase II </a:t>
            </a:r>
            <a:r>
              <a:rPr lang="de-DE" dirty="0" err="1" smtClean="0">
                <a:sym typeface="Wingdings" panose="05000000000000000000" pitchFamily="2" charset="2"/>
              </a:rPr>
              <a:t>cabling</a:t>
            </a:r>
            <a:r>
              <a:rPr lang="de-DE" dirty="0" smtClean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Tender </a:t>
            </a:r>
            <a:r>
              <a:rPr lang="de-DE" dirty="0" err="1" smtClean="0">
                <a:sym typeface="Wingdings" panose="05000000000000000000" pitchFamily="2" charset="2"/>
              </a:rPr>
              <a:t>documents</a:t>
            </a:r>
            <a:r>
              <a:rPr lang="de-DE" dirty="0" smtClean="0">
                <a:sym typeface="Wingdings" panose="05000000000000000000" pitchFamily="2" charset="2"/>
              </a:rPr>
              <a:t> &amp; PR &amp; MB-</a:t>
            </a:r>
            <a:r>
              <a:rPr lang="de-DE" dirty="0" err="1" smtClean="0">
                <a:sym typeface="Wingdings" panose="05000000000000000000" pitchFamily="2" charset="2"/>
              </a:rPr>
              <a:t>proposal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under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preparation</a:t>
            </a:r>
            <a:endParaRPr lang="de-DE" dirty="0" smtClean="0">
              <a:sym typeface="Wingdings" panose="05000000000000000000" pitchFamily="2" charset="2"/>
            </a:endParaRP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Tender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started</a:t>
            </a:r>
            <a:r>
              <a:rPr lang="de-DE" dirty="0" smtClean="0">
                <a:sym typeface="Wingdings" panose="05000000000000000000" pitchFamily="2" charset="2"/>
              </a:rPr>
              <a:t> in August</a:t>
            </a:r>
          </a:p>
          <a:p>
            <a:pPr lvl="1"/>
            <a:r>
              <a:rPr lang="de-DE" i="1" dirty="0" smtClean="0">
                <a:sym typeface="Wingdings" panose="05000000000000000000" pitchFamily="2" charset="2"/>
              </a:rPr>
              <a:t>Update?</a:t>
            </a:r>
          </a:p>
        </p:txBody>
      </p:sp>
    </p:spTree>
    <p:extLst>
      <p:ext uri="{BB962C8B-B14F-4D97-AF65-F5344CB8AC3E}">
        <p14:creationId xmlns:p14="http://schemas.microsoft.com/office/powerpoint/2010/main" val="36595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err="1" smtClean="0"/>
              <a:t>Safety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8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000"/>
              </a:lnSpc>
            </a:pPr>
            <a:r>
              <a:rPr lang="de-DE" dirty="0" smtClean="0"/>
              <a:t>Update: </a:t>
            </a:r>
            <a:r>
              <a:rPr lang="de-DE" dirty="0" err="1"/>
              <a:t>Safety</a:t>
            </a:r>
            <a:r>
              <a:rPr lang="de-DE" dirty="0"/>
              <a:t> </a:t>
            </a:r>
            <a:r>
              <a:rPr lang="de-DE" dirty="0" err="1"/>
              <a:t>gear</a:t>
            </a:r>
            <a:r>
              <a:rPr lang="de-DE" dirty="0"/>
              <a:t> in XHEXP1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78" y="1121363"/>
            <a:ext cx="8022636" cy="441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44029" y="5320830"/>
            <a:ext cx="82785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Markings</a:t>
            </a:r>
            <a:r>
              <a:rPr lang="de-DE" sz="2000" dirty="0" smtClean="0">
                <a:solidFill>
                  <a:schemeClr val="accent3"/>
                </a:solidFill>
              </a:rPr>
              <a:t> + </a:t>
            </a:r>
            <a:r>
              <a:rPr lang="de-DE" sz="2000" dirty="0" err="1" smtClean="0">
                <a:solidFill>
                  <a:schemeClr val="accent3"/>
                </a:solidFill>
              </a:rPr>
              <a:t>signs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are</a:t>
            </a:r>
            <a:r>
              <a:rPr lang="de-DE" sz="2000" dirty="0" smtClean="0">
                <a:solidFill>
                  <a:schemeClr val="accent3"/>
                </a:solidFill>
              </a:rPr>
              <a:t> still do </a:t>
            </a:r>
            <a:r>
              <a:rPr lang="de-DE" sz="2000" dirty="0" err="1" smtClean="0">
                <a:solidFill>
                  <a:schemeClr val="accent3"/>
                </a:solidFill>
              </a:rPr>
              <a:t>be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applied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by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Safety</a:t>
            </a:r>
            <a:r>
              <a:rPr lang="de-DE" sz="2000" dirty="0" smtClean="0">
                <a:solidFill>
                  <a:schemeClr val="accent3"/>
                </a:solidFill>
              </a:rPr>
              <a:t> &amp; TS.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SASE1 1st </a:t>
            </a:r>
            <a:r>
              <a:rPr lang="de-DE" sz="2000" dirty="0" err="1" smtClean="0">
                <a:solidFill>
                  <a:schemeClr val="accent3"/>
                </a:solidFill>
              </a:rPr>
              <a:t>floor</a:t>
            </a:r>
            <a:r>
              <a:rPr lang="de-DE" sz="2000" dirty="0" smtClean="0">
                <a:solidFill>
                  <a:schemeClr val="accent3"/>
                </a:solidFill>
              </a:rPr>
              <a:t>: </a:t>
            </a:r>
            <a:r>
              <a:rPr lang="de-DE" sz="2000" dirty="0" err="1" smtClean="0">
                <a:solidFill>
                  <a:schemeClr val="accent3"/>
                </a:solidFill>
              </a:rPr>
              <a:t>You</a:t>
            </a:r>
            <a:r>
              <a:rPr lang="de-DE" sz="2000" dirty="0" smtClean="0">
                <a:solidFill>
                  <a:schemeClr val="accent3"/>
                </a:solidFill>
              </a:rPr>
              <a:t> still </a:t>
            </a:r>
            <a:r>
              <a:rPr lang="de-DE" sz="2000" dirty="0" err="1" smtClean="0">
                <a:solidFill>
                  <a:schemeClr val="accent3"/>
                </a:solidFill>
              </a:rPr>
              <a:t>need</a:t>
            </a:r>
            <a:r>
              <a:rPr lang="de-DE" sz="2000" dirty="0" smtClean="0">
                <a:solidFill>
                  <a:schemeClr val="accent3"/>
                </a:solidFill>
              </a:rPr>
              <a:t> a </a:t>
            </a:r>
            <a:r>
              <a:rPr lang="de-DE" sz="2000" dirty="0" err="1" smtClean="0">
                <a:solidFill>
                  <a:schemeClr val="accent3"/>
                </a:solidFill>
              </a:rPr>
              <a:t>helmet</a:t>
            </a:r>
            <a:r>
              <a:rPr lang="de-DE" sz="2000" dirty="0" smtClean="0">
                <a:solidFill>
                  <a:schemeClr val="accent3"/>
                </a:solidFill>
              </a:rPr>
              <a:t>!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Same </a:t>
            </a:r>
            <a:r>
              <a:rPr lang="de-DE" sz="2000" dirty="0" err="1" smtClean="0">
                <a:solidFill>
                  <a:schemeClr val="accent3"/>
                </a:solidFill>
              </a:rPr>
              <a:t>applies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if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you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have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to</a:t>
            </a:r>
            <a:r>
              <a:rPr lang="de-DE" sz="2000" dirty="0" smtClean="0">
                <a:solidFill>
                  <a:schemeClr val="accent3"/>
                </a:solidFill>
              </a:rPr>
              <a:t> pass </a:t>
            </a:r>
            <a:r>
              <a:rPr lang="de-DE" sz="2000" dirty="0" err="1" smtClean="0">
                <a:solidFill>
                  <a:schemeClr val="accent3"/>
                </a:solidFill>
              </a:rPr>
              <a:t>close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to</a:t>
            </a:r>
            <a:r>
              <a:rPr lang="de-DE" sz="2000" dirty="0" smtClean="0">
                <a:solidFill>
                  <a:schemeClr val="accent3"/>
                </a:solidFill>
              </a:rPr>
              <a:t> a </a:t>
            </a:r>
            <a:r>
              <a:rPr lang="de-DE" sz="2000" dirty="0" err="1" smtClean="0">
                <a:solidFill>
                  <a:schemeClr val="accent3"/>
                </a:solidFill>
              </a:rPr>
              <a:t>scaffolding</a:t>
            </a:r>
            <a:r>
              <a:rPr lang="de-DE" sz="2000" dirty="0" smtClean="0">
                <a:solidFill>
                  <a:schemeClr val="accent3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774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26.7.: </a:t>
            </a:r>
            <a:r>
              <a:rPr lang="de-DE" dirty="0" err="1" smtClean="0"/>
              <a:t>Use-case</a:t>
            </a:r>
            <a:r>
              <a:rPr lang="de-DE" dirty="0" smtClean="0"/>
              <a:t>: </a:t>
            </a:r>
            <a:r>
              <a:rPr lang="de-DE" dirty="0" err="1" smtClean="0"/>
              <a:t>Bump</a:t>
            </a:r>
            <a:r>
              <a:rPr lang="de-DE" dirty="0" smtClean="0"/>
              <a:t> </a:t>
            </a:r>
            <a:r>
              <a:rPr lang="de-DE" dirty="0" err="1" smtClean="0"/>
              <a:t>cap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41" y="1264356"/>
            <a:ext cx="8694131" cy="489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43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Update: </a:t>
            </a:r>
            <a:r>
              <a:rPr lang="de-DE" dirty="0" err="1"/>
              <a:t>Safety</a:t>
            </a:r>
            <a:r>
              <a:rPr lang="de-DE" dirty="0"/>
              <a:t> </a:t>
            </a:r>
            <a:r>
              <a:rPr lang="de-DE" dirty="0" err="1"/>
              <a:t>gear</a:t>
            </a:r>
            <a:r>
              <a:rPr lang="de-DE" dirty="0"/>
              <a:t> in XHEXP1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4813" y="1347788"/>
            <a:ext cx="8520935" cy="4932362"/>
          </a:xfrm>
        </p:spPr>
        <p:txBody>
          <a:bodyPr/>
          <a:lstStyle/>
          <a:p>
            <a:r>
              <a:rPr lang="en-US" sz="2000" dirty="0"/>
              <a:t>For </a:t>
            </a:r>
            <a:r>
              <a:rPr lang="en-US" sz="2000" b="1" dirty="0"/>
              <a:t>construction</a:t>
            </a:r>
            <a:r>
              <a:rPr lang="en-US" sz="2000" dirty="0"/>
              <a:t> and installation sites the following personnel protective equipment is required. </a:t>
            </a:r>
          </a:p>
          <a:p>
            <a:pPr lvl="1"/>
            <a:r>
              <a:rPr lang="de-DE" sz="2000" b="1" dirty="0" err="1" smtClean="0"/>
              <a:t>Safety</a:t>
            </a:r>
            <a:r>
              <a:rPr lang="de-DE" sz="2000" b="1" dirty="0" smtClean="0"/>
              <a:t> </a:t>
            </a:r>
            <a:r>
              <a:rPr lang="de-DE" sz="2000" b="1" dirty="0" err="1"/>
              <a:t>helmet</a:t>
            </a:r>
            <a:r>
              <a:rPr lang="de-DE" sz="2000" b="1" dirty="0"/>
              <a:t> </a:t>
            </a:r>
          </a:p>
          <a:p>
            <a:pPr lvl="1"/>
            <a:r>
              <a:rPr lang="en-US" sz="2000" b="1" dirty="0" smtClean="0"/>
              <a:t>Safety </a:t>
            </a:r>
            <a:r>
              <a:rPr lang="en-US" sz="2000" b="1" dirty="0"/>
              <a:t>shoes (S1P or S3) </a:t>
            </a:r>
            <a:endParaRPr lang="en-US" sz="2000" b="1" dirty="0" smtClean="0"/>
          </a:p>
          <a:p>
            <a:pPr lvl="1"/>
            <a:endParaRPr lang="en-US" sz="2000" dirty="0" smtClean="0"/>
          </a:p>
          <a:p>
            <a:r>
              <a:rPr lang="en-US" sz="2000" dirty="0" smtClean="0"/>
              <a:t>When </a:t>
            </a:r>
            <a:r>
              <a:rPr lang="en-US" sz="2000" dirty="0"/>
              <a:t>carrying out work in the experimental hall people must always use the compulsory personnel protective equipment e.g. </a:t>
            </a:r>
          </a:p>
          <a:p>
            <a:pPr lvl="1"/>
            <a:r>
              <a:rPr lang="en-US" sz="2000" b="1" dirty="0" smtClean="0"/>
              <a:t>Protective </a:t>
            </a:r>
            <a:r>
              <a:rPr lang="en-US" sz="2000" b="1" dirty="0"/>
              <a:t>caps </a:t>
            </a:r>
            <a:r>
              <a:rPr lang="en-US" sz="2000" dirty="0"/>
              <a:t>when carrying out work in narrowed spaces with a risk of head injuries due to sharp edges and projecting parts. </a:t>
            </a:r>
          </a:p>
          <a:p>
            <a:pPr lvl="1"/>
            <a:r>
              <a:rPr lang="en-US" sz="2000" b="1" dirty="0" smtClean="0"/>
              <a:t>Safety </a:t>
            </a:r>
            <a:r>
              <a:rPr lang="en-US" sz="2000" b="1" dirty="0"/>
              <a:t>shoes </a:t>
            </a:r>
            <a:r>
              <a:rPr lang="en-US" sz="2000" dirty="0"/>
              <a:t>when carrying out mechanical work. 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000" dirty="0" smtClean="0"/>
              <a:t>Instruments should have helmets / bump caps available in the control hutches in case they are needed.</a:t>
            </a:r>
            <a:endParaRPr lang="en-US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40624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SASE2 </a:t>
            </a:r>
            <a:r>
              <a:rPr lang="de-DE" dirty="0" err="1" smtClean="0"/>
              <a:t>rack</a:t>
            </a:r>
            <a:r>
              <a:rPr lang="de-DE" dirty="0" smtClean="0"/>
              <a:t> </a:t>
            </a:r>
            <a:r>
              <a:rPr lang="de-DE" dirty="0" err="1" smtClean="0"/>
              <a:t>review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8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2908" y="1164908"/>
            <a:ext cx="8480107" cy="4932362"/>
          </a:xfrm>
        </p:spPr>
        <p:txBody>
          <a:bodyPr/>
          <a:lstStyle/>
          <a:p>
            <a:pPr>
              <a:lnSpc>
                <a:spcPts val="5000"/>
              </a:lnSpc>
            </a:pPr>
            <a:endParaRPr lang="de-DE" dirty="0" smtClean="0"/>
          </a:p>
          <a:p>
            <a:pPr>
              <a:lnSpc>
                <a:spcPts val="5000"/>
              </a:lnSpc>
            </a:pPr>
            <a:endParaRPr lang="de-DE" dirty="0" smtClean="0"/>
          </a:p>
          <a:p>
            <a:pPr>
              <a:lnSpc>
                <a:spcPts val="5000"/>
              </a:lnSpc>
            </a:pPr>
            <a:r>
              <a:rPr lang="de-DE" dirty="0" smtClean="0"/>
              <a:t>SASE1-3 Status Updates</a:t>
            </a:r>
          </a:p>
          <a:p>
            <a:pPr lvl="1">
              <a:lnSpc>
                <a:spcPts val="5000"/>
              </a:lnSpc>
            </a:pPr>
            <a:r>
              <a:rPr lang="de-DE" dirty="0" err="1"/>
              <a:t>Another</a:t>
            </a:r>
            <a:r>
              <a:rPr lang="de-DE" dirty="0"/>
              <a:t> update: </a:t>
            </a:r>
            <a:r>
              <a:rPr lang="de-DE" dirty="0" err="1"/>
              <a:t>Safety</a:t>
            </a:r>
            <a:r>
              <a:rPr lang="de-DE" dirty="0"/>
              <a:t> </a:t>
            </a:r>
            <a:r>
              <a:rPr lang="de-DE" dirty="0" err="1"/>
              <a:t>gear</a:t>
            </a:r>
            <a:r>
              <a:rPr lang="de-DE" dirty="0"/>
              <a:t> in </a:t>
            </a:r>
            <a:r>
              <a:rPr lang="de-DE" dirty="0" smtClean="0"/>
              <a:t>XHEXP1</a:t>
            </a:r>
          </a:p>
          <a:p>
            <a:pPr>
              <a:lnSpc>
                <a:spcPts val="5000"/>
              </a:lnSpc>
            </a:pPr>
            <a:r>
              <a:rPr lang="de-DE" dirty="0" smtClean="0"/>
              <a:t>Rack </a:t>
            </a:r>
            <a:r>
              <a:rPr lang="de-DE" dirty="0" err="1" smtClean="0"/>
              <a:t>review</a:t>
            </a:r>
            <a:r>
              <a:rPr lang="de-DE" dirty="0" smtClean="0"/>
              <a:t> </a:t>
            </a:r>
            <a:r>
              <a:rPr lang="de-DE" dirty="0"/>
              <a:t>in SASE2 </a:t>
            </a:r>
            <a:r>
              <a:rPr lang="de-DE" dirty="0" err="1"/>
              <a:t>tunnels</a:t>
            </a:r>
            <a:r>
              <a:rPr lang="de-DE" dirty="0"/>
              <a:t> (XTD1 + </a:t>
            </a:r>
            <a:r>
              <a:rPr lang="de-DE" dirty="0" smtClean="0"/>
              <a:t>XTD6</a:t>
            </a:r>
            <a:r>
              <a:rPr lang="de-DE" dirty="0"/>
              <a:t>)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17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8136904" cy="482453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298450" indent="-298450" algn="l">
              <a:spcBef>
                <a:spcPts val="1800"/>
              </a:spcBef>
              <a:buFont typeface="Wingdings" pitchFamily="2" charset="2"/>
              <a:buChar char="n"/>
            </a:pPr>
            <a:r>
              <a:rPr lang="en-US" sz="2400" dirty="0">
                <a:solidFill>
                  <a:schemeClr val="tx2"/>
                </a:solidFill>
              </a:rPr>
              <a:t>The racks in XTD1 and XTD6 are on their position. Cooling connection started last Tuesday.  Power connection will start next Monday. </a:t>
            </a:r>
          </a:p>
          <a:p>
            <a:pPr marL="298450" indent="-298450" algn="l">
              <a:spcBef>
                <a:spcPts val="1800"/>
              </a:spcBef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tx2"/>
                </a:solidFill>
              </a:rPr>
              <a:t>Racks </a:t>
            </a:r>
            <a:r>
              <a:rPr lang="en-US" sz="2400" dirty="0">
                <a:solidFill>
                  <a:schemeClr val="tx2"/>
                </a:solidFill>
              </a:rPr>
              <a:t>content – Ulf Brueggmann has collected the available information from: HED, MID, WP74, WP73, </a:t>
            </a:r>
            <a:r>
              <a:rPr lang="en-US" sz="2400" dirty="0" err="1">
                <a:solidFill>
                  <a:schemeClr val="tx2"/>
                </a:solidFill>
              </a:rPr>
              <a:t>Vac</a:t>
            </a:r>
            <a:r>
              <a:rPr lang="en-US" sz="2400" dirty="0">
                <a:solidFill>
                  <a:schemeClr val="tx2"/>
                </a:solidFill>
              </a:rPr>
              <a:t>, ITDM, AE and prepares </a:t>
            </a:r>
            <a:r>
              <a:rPr lang="en-US" sz="2400" dirty="0" smtClean="0">
                <a:solidFill>
                  <a:schemeClr val="tx2"/>
                </a:solidFill>
              </a:rPr>
              <a:t>a </a:t>
            </a:r>
            <a:r>
              <a:rPr lang="en-US" sz="2400" b="1" smtClean="0">
                <a:solidFill>
                  <a:schemeClr val="tx2"/>
                </a:solidFill>
              </a:rPr>
              <a:t>1</a:t>
            </a:r>
            <a:r>
              <a:rPr lang="en-US" sz="2400" b="1" baseline="30000" smtClean="0">
                <a:solidFill>
                  <a:schemeClr val="tx2"/>
                </a:solidFill>
              </a:rPr>
              <a:t>st</a:t>
            </a:r>
            <a:r>
              <a:rPr lang="en-US" sz="2400" b="1" smtClean="0">
                <a:solidFill>
                  <a:schemeClr val="tx2"/>
                </a:solidFill>
              </a:rPr>
              <a:t> </a:t>
            </a:r>
            <a:r>
              <a:rPr lang="en-US" sz="2400" b="1" smtClean="0">
                <a:solidFill>
                  <a:schemeClr val="tx2"/>
                </a:solidFill>
              </a:rPr>
              <a:t>consolidated rack-layout</a:t>
            </a:r>
            <a:r>
              <a:rPr lang="en-US" sz="2400" b="1" dirty="0" smtClean="0">
                <a:solidFill>
                  <a:schemeClr val="tx2"/>
                </a:solidFill>
              </a:rPr>
              <a:t>, to be sent around ca. 1.8.</a:t>
            </a:r>
            <a:endParaRPr lang="en-US" sz="2400" b="1" dirty="0">
              <a:solidFill>
                <a:schemeClr val="tx2"/>
              </a:solidFill>
            </a:endParaRPr>
          </a:p>
          <a:p>
            <a:pPr marL="298450" indent="-298450" algn="l">
              <a:spcBef>
                <a:spcPts val="1800"/>
              </a:spcBef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tx2"/>
                </a:solidFill>
              </a:rPr>
              <a:t>A </a:t>
            </a:r>
            <a:r>
              <a:rPr lang="en-US" sz="2400" b="1" dirty="0">
                <a:solidFill>
                  <a:schemeClr val="tx2"/>
                </a:solidFill>
              </a:rPr>
              <a:t>PRR (Product Readiness Review) </a:t>
            </a:r>
            <a:r>
              <a:rPr lang="en-US" sz="2400" dirty="0">
                <a:solidFill>
                  <a:schemeClr val="tx2"/>
                </a:solidFill>
              </a:rPr>
              <a:t>meeting to finalize the rack layout is </a:t>
            </a:r>
            <a:r>
              <a:rPr lang="en-US" sz="2400" dirty="0" smtClean="0">
                <a:solidFill>
                  <a:schemeClr val="tx2"/>
                </a:solidFill>
              </a:rPr>
              <a:t>currently planned </a:t>
            </a:r>
            <a:r>
              <a:rPr lang="en-US" sz="2400" b="1" dirty="0" smtClean="0">
                <a:solidFill>
                  <a:schemeClr val="tx2"/>
                </a:solidFill>
              </a:rPr>
              <a:t>on 12.8. </a:t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 expect an invitation by T. Haas  </a:t>
            </a:r>
            <a:r>
              <a:rPr lang="en-US" sz="24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ALL invited groups are expected to participate</a:t>
            </a:r>
            <a:r>
              <a:rPr lang="en-US" sz="2400" dirty="0" smtClean="0">
                <a:solidFill>
                  <a:schemeClr val="tx2"/>
                </a:solidFill>
                <a:sym typeface="Wingdings" panose="05000000000000000000" pitchFamily="2" charset="2"/>
              </a:rPr>
              <a:t>, despite the maintenance week (we try to keep it as short as possible)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1236781" y="307974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5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l">
              <a:lnSpc>
                <a:spcPts val="5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Rack </a:t>
            </a:r>
            <a:r>
              <a:rPr lang="de-DE" sz="2400" b="1" dirty="0" err="1">
                <a:solidFill>
                  <a:schemeClr val="bg1"/>
                </a:solidFill>
              </a:rPr>
              <a:t>review</a:t>
            </a:r>
            <a:r>
              <a:rPr lang="de-DE" sz="2400" b="1" dirty="0">
                <a:solidFill>
                  <a:schemeClr val="bg1"/>
                </a:solidFill>
              </a:rPr>
              <a:t> in SASE2 </a:t>
            </a:r>
            <a:r>
              <a:rPr lang="de-DE" sz="2400" b="1" dirty="0" err="1">
                <a:solidFill>
                  <a:schemeClr val="bg1"/>
                </a:solidFill>
              </a:rPr>
              <a:t>tunnels</a:t>
            </a:r>
            <a:r>
              <a:rPr lang="de-DE" sz="2400" b="1" dirty="0">
                <a:solidFill>
                  <a:schemeClr val="bg1"/>
                </a:solidFill>
              </a:rPr>
              <a:t> (XTD1 + XTD6)</a:t>
            </a:r>
          </a:p>
        </p:txBody>
      </p:sp>
    </p:spTree>
    <p:extLst>
      <p:ext uri="{BB962C8B-B14F-4D97-AF65-F5344CB8AC3E}">
        <p14:creationId xmlns:p14="http://schemas.microsoft.com/office/powerpoint/2010/main" val="189545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" y="974608"/>
            <a:ext cx="8745556" cy="563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1236781" y="307974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5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l">
              <a:lnSpc>
                <a:spcPts val="5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Rack </a:t>
            </a:r>
            <a:r>
              <a:rPr lang="de-DE" sz="2400" b="1" dirty="0" err="1">
                <a:solidFill>
                  <a:schemeClr val="bg1"/>
                </a:solidFill>
              </a:rPr>
              <a:t>review</a:t>
            </a:r>
            <a:r>
              <a:rPr lang="de-DE" sz="2400" b="1" dirty="0">
                <a:solidFill>
                  <a:schemeClr val="bg1"/>
                </a:solidFill>
              </a:rPr>
              <a:t> in SASE2 </a:t>
            </a:r>
            <a:r>
              <a:rPr lang="de-DE" sz="2400" b="1" dirty="0" err="1">
                <a:solidFill>
                  <a:schemeClr val="bg1"/>
                </a:solidFill>
              </a:rPr>
              <a:t>tunnels</a:t>
            </a:r>
            <a:r>
              <a:rPr lang="de-DE" sz="2400" b="1" dirty="0">
                <a:solidFill>
                  <a:schemeClr val="bg1"/>
                </a:solidFill>
              </a:rPr>
              <a:t> (XTD1 + XTD6)</a:t>
            </a:r>
          </a:p>
        </p:txBody>
      </p:sp>
    </p:spTree>
    <p:extLst>
      <p:ext uri="{BB962C8B-B14F-4D97-AF65-F5344CB8AC3E}">
        <p14:creationId xmlns:p14="http://schemas.microsoft.com/office/powerpoint/2010/main" val="13763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Upcoming</a:t>
            </a:r>
            <a:r>
              <a:rPr lang="de-DE" dirty="0" smtClean="0"/>
              <a:t> Dates &amp; Meetings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Today, 9:00</a:t>
            </a:r>
            <a:r>
              <a:rPr lang="de-DE" dirty="0"/>
              <a:t>: </a:t>
            </a:r>
            <a:r>
              <a:rPr lang="de-DE" b="1" dirty="0" smtClean="0"/>
              <a:t>SASE1+SASE3 </a:t>
            </a:r>
            <a:r>
              <a:rPr lang="de-DE" b="1" dirty="0" err="1" smtClean="0"/>
              <a:t>Readiness</a:t>
            </a:r>
            <a:endParaRPr lang="de-DE" b="1" dirty="0" smtClean="0"/>
          </a:p>
          <a:p>
            <a:pPr marL="0" indent="0">
              <a:buNone/>
            </a:pPr>
            <a:endParaRPr lang="de-DE" b="1" dirty="0" smtClean="0"/>
          </a:p>
          <a:p>
            <a:r>
              <a:rPr lang="de-DE" b="1" dirty="0" smtClean="0"/>
              <a:t>SASE1+SASE3 </a:t>
            </a:r>
            <a:r>
              <a:rPr lang="de-DE" b="1" dirty="0" err="1"/>
              <a:t>Readiness</a:t>
            </a:r>
            <a:r>
              <a:rPr lang="de-DE" b="1" dirty="0"/>
              <a:t> </a:t>
            </a:r>
            <a:r>
              <a:rPr lang="de-DE" b="1" dirty="0" err="1" smtClean="0"/>
              <a:t>Dispatch</a:t>
            </a:r>
            <a:endParaRPr lang="de-DE" b="1" dirty="0" smtClean="0"/>
          </a:p>
          <a:p>
            <a:pPr lvl="1"/>
            <a:r>
              <a:rPr lang="de-DE" dirty="0" smtClean="0"/>
              <a:t>Mo</a:t>
            </a:r>
            <a:r>
              <a:rPr lang="de-DE" dirty="0"/>
              <a:t>, 09:30 @ MCR </a:t>
            </a:r>
            <a:r>
              <a:rPr lang="de-DE" dirty="0" err="1"/>
              <a:t>by</a:t>
            </a:r>
            <a:r>
              <a:rPr lang="de-DE" dirty="0"/>
              <a:t> A. Violante </a:t>
            </a:r>
            <a:endParaRPr lang="de-DE" dirty="0" smtClean="0"/>
          </a:p>
          <a:p>
            <a:pPr lvl="1"/>
            <a:r>
              <a:rPr lang="de-DE" dirty="0" err="1" smtClean="0"/>
              <a:t>Wed</a:t>
            </a:r>
            <a:r>
              <a:rPr lang="de-DE" dirty="0" smtClean="0"/>
              <a:t>, </a:t>
            </a:r>
            <a:r>
              <a:rPr lang="de-DE" dirty="0"/>
              <a:t>09:30 @ MCR </a:t>
            </a:r>
            <a:r>
              <a:rPr lang="de-DE" dirty="0" err="1" smtClean="0"/>
              <a:t>by</a:t>
            </a:r>
            <a:r>
              <a:rPr lang="de-DE" dirty="0" smtClean="0"/>
              <a:t> M. </a:t>
            </a:r>
            <a:r>
              <a:rPr lang="de-DE" dirty="0" err="1" smtClean="0"/>
              <a:t>Areste</a:t>
            </a:r>
            <a:endParaRPr lang="de-DE" dirty="0" smtClean="0"/>
          </a:p>
          <a:p>
            <a:pPr marL="300037" lvl="1" indent="0">
              <a:buNone/>
            </a:pPr>
            <a:endParaRPr lang="de-DE" dirty="0" smtClean="0"/>
          </a:p>
          <a:p>
            <a:r>
              <a:rPr lang="de-DE" dirty="0" smtClean="0"/>
              <a:t>4.8., 8:30</a:t>
            </a:r>
            <a:r>
              <a:rPr lang="de-DE" dirty="0"/>
              <a:t>: </a:t>
            </a:r>
            <a:r>
              <a:rPr lang="de-DE" b="1" dirty="0" err="1" smtClean="0"/>
              <a:t>No</a:t>
            </a:r>
            <a:r>
              <a:rPr lang="de-DE" b="1" dirty="0" smtClean="0"/>
              <a:t> TC </a:t>
            </a:r>
            <a:r>
              <a:rPr lang="de-DE" b="1" dirty="0" err="1" smtClean="0"/>
              <a:t>meeting</a:t>
            </a:r>
            <a:r>
              <a:rPr lang="de-DE" b="1" dirty="0" smtClean="0"/>
              <a:t> </a:t>
            </a:r>
          </a:p>
          <a:p>
            <a:r>
              <a:rPr lang="de-DE" dirty="0" smtClean="0"/>
              <a:t>4.8., 9:00</a:t>
            </a:r>
            <a:r>
              <a:rPr lang="de-DE" dirty="0"/>
              <a:t>: </a:t>
            </a:r>
            <a:r>
              <a:rPr lang="de-DE" b="1" dirty="0" err="1" smtClean="0"/>
              <a:t>No</a:t>
            </a:r>
            <a:r>
              <a:rPr lang="de-DE" b="1" dirty="0" smtClean="0"/>
              <a:t> SASE1+SASE3 </a:t>
            </a:r>
            <a:r>
              <a:rPr lang="de-DE" b="1" dirty="0" err="1" smtClean="0"/>
              <a:t>Readiness</a:t>
            </a:r>
            <a:endParaRPr lang="de-DE" b="1" dirty="0" smtClean="0"/>
          </a:p>
          <a:p>
            <a:endParaRPr lang="de-DE" b="1" dirty="0"/>
          </a:p>
          <a:p>
            <a:r>
              <a:rPr lang="de-DE" dirty="0" smtClean="0"/>
              <a:t>11.8</a:t>
            </a:r>
            <a:r>
              <a:rPr lang="de-DE" dirty="0"/>
              <a:t>., 8:30: </a:t>
            </a:r>
            <a:r>
              <a:rPr lang="de-DE" b="1" dirty="0" smtClean="0"/>
              <a:t>TC </a:t>
            </a:r>
            <a:r>
              <a:rPr lang="de-DE" b="1" dirty="0" err="1"/>
              <a:t>meeting</a:t>
            </a:r>
            <a:r>
              <a:rPr lang="de-DE" b="1" dirty="0"/>
              <a:t> </a:t>
            </a:r>
            <a:r>
              <a:rPr lang="de-DE" b="1" dirty="0" err="1" smtClean="0"/>
              <a:t>by</a:t>
            </a:r>
            <a:r>
              <a:rPr lang="de-DE" b="1" dirty="0" smtClean="0"/>
              <a:t> T. Haas.</a:t>
            </a:r>
            <a:endParaRPr lang="de-DE" b="1" dirty="0"/>
          </a:p>
          <a:p>
            <a:r>
              <a:rPr lang="de-DE" dirty="0" smtClean="0"/>
              <a:t>11.8</a:t>
            </a:r>
            <a:r>
              <a:rPr lang="de-DE" dirty="0"/>
              <a:t>., 9:00: </a:t>
            </a:r>
            <a:r>
              <a:rPr lang="de-DE" b="1" dirty="0" smtClean="0"/>
              <a:t>SASE1+SASE3 </a:t>
            </a:r>
            <a:r>
              <a:rPr lang="de-DE" b="1" dirty="0" err="1" smtClean="0"/>
              <a:t>Readiness</a:t>
            </a:r>
            <a:endParaRPr lang="de-DE" b="1" dirty="0" smtClean="0"/>
          </a:p>
          <a:p>
            <a:endParaRPr lang="de-DE" b="1" dirty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90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SASE1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3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27.7.: PKG on top </a:t>
            </a:r>
            <a:r>
              <a:rPr lang="de-DE" dirty="0" err="1" smtClean="0"/>
              <a:t>of</a:t>
            </a:r>
            <a:r>
              <a:rPr lang="de-DE" dirty="0" smtClean="0"/>
              <a:t> D.04 </a:t>
            </a:r>
            <a:r>
              <a:rPr lang="de-DE" dirty="0" err="1" smtClean="0"/>
              <a:t>malfunctioned</a:t>
            </a:r>
            <a:r>
              <a:rPr lang="de-DE" dirty="0" smtClean="0"/>
              <a:t> 2x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13" y="1310159"/>
            <a:ext cx="2774453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0059" y="1309511"/>
            <a:ext cx="4857985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Pipe </a:t>
            </a:r>
            <a:r>
              <a:rPr lang="de-DE" sz="2000" dirty="0" err="1" smtClean="0">
                <a:solidFill>
                  <a:schemeClr val="accent3"/>
                </a:solidFill>
              </a:rPr>
              <a:t>connection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the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humidifier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disconnected</a:t>
            </a:r>
            <a:r>
              <a:rPr lang="de-DE" sz="2000" dirty="0" smtClean="0">
                <a:solidFill>
                  <a:schemeClr val="accent3"/>
                </a:solidFill>
              </a:rPr>
              <a:t> 2 </a:t>
            </a:r>
            <a:br>
              <a:rPr lang="de-DE" sz="2000" dirty="0" smtClean="0">
                <a:solidFill>
                  <a:schemeClr val="accent3"/>
                </a:solidFill>
              </a:rPr>
            </a:b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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hot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water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/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steam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dripping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out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the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disconnected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hose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r>
              <a:rPr lang="de-DE" sz="2000" dirty="0">
                <a:solidFill>
                  <a:schemeClr val="accent3"/>
                </a:solidFill>
                <a:sym typeface="Wingdings" panose="05000000000000000000" pitchFamily="2" charset="2"/>
              </a:rPr>
              <a:t/>
            </a:r>
            <a:br>
              <a:rPr lang="de-DE" sz="2000" dirty="0">
                <a:solidFill>
                  <a:schemeClr val="accent3"/>
                </a:solidFill>
                <a:sym typeface="Wingdings" panose="05000000000000000000" pitchFamily="2" charset="2"/>
              </a:rPr>
            </a:b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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Please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have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a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look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in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case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you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are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nearby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b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</a:b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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If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it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happens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again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call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Alexander </a:t>
            </a:r>
            <a:r>
              <a:rPr lang="de-DE" sz="2000" b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Kondraschew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or</a:t>
            </a:r>
            <a:r>
              <a:rPr lang="de-DE" sz="2000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somebody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else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from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TS</a:t>
            </a:r>
            <a:endParaRPr lang="de-DE" sz="2000" dirty="0">
              <a:solidFill>
                <a:schemeClr val="accent3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155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Status Update SASE1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6757" y="1110074"/>
            <a:ext cx="4259673" cy="5170076"/>
          </a:xfrm>
        </p:spPr>
        <p:txBody>
          <a:bodyPr/>
          <a:lstStyle/>
          <a:p>
            <a:endParaRPr lang="de-DE" dirty="0" smtClean="0"/>
          </a:p>
          <a:p>
            <a:r>
              <a:rPr lang="de-DE" b="1" dirty="0" smtClean="0"/>
              <a:t>Company </a:t>
            </a:r>
            <a:r>
              <a:rPr lang="de-DE" b="1" dirty="0" err="1" smtClean="0"/>
              <a:t>svt</a:t>
            </a:r>
            <a:r>
              <a:rPr lang="de-DE" b="1" dirty="0" smtClean="0"/>
              <a:t> </a:t>
            </a:r>
          </a:p>
          <a:p>
            <a:pPr lvl="1"/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working</a:t>
            </a:r>
            <a:r>
              <a:rPr lang="de-DE" dirty="0"/>
              <a:t> </a:t>
            </a:r>
            <a:r>
              <a:rPr lang="de-DE" dirty="0" smtClean="0"/>
              <a:t>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rackrooms</a:t>
            </a:r>
            <a:r>
              <a:rPr lang="de-DE" dirty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cutouts</a:t>
            </a:r>
            <a:r>
              <a:rPr lang="de-DE" dirty="0" smtClean="0"/>
              <a:t>. </a:t>
            </a:r>
          </a:p>
          <a:p>
            <a:pPr lvl="1"/>
            <a:r>
              <a:rPr lang="de-DE" dirty="0" smtClean="0"/>
              <a:t>Smoke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switched</a:t>
            </a:r>
            <a:r>
              <a:rPr lang="de-DE" dirty="0" smtClean="0"/>
              <a:t> off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dust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potentially</a:t>
            </a:r>
            <a:r>
              <a:rPr lang="de-DE" dirty="0" smtClean="0"/>
              <a:t> </a:t>
            </a:r>
            <a:r>
              <a:rPr lang="de-DE" dirty="0" err="1" smtClean="0"/>
              <a:t>created</a:t>
            </a:r>
            <a:r>
              <a:rPr lang="de-DE" dirty="0" smtClean="0"/>
              <a:t>.</a:t>
            </a:r>
          </a:p>
          <a:p>
            <a:pPr lvl="1"/>
            <a:r>
              <a:rPr lang="de-DE" b="1" dirty="0" smtClean="0"/>
              <a:t>Works will </a:t>
            </a:r>
            <a:r>
              <a:rPr lang="de-DE" b="1" dirty="0" err="1" smtClean="0"/>
              <a:t>be</a:t>
            </a:r>
            <a:r>
              <a:rPr lang="de-DE" b="1" dirty="0" smtClean="0"/>
              <a:t> </a:t>
            </a:r>
            <a:r>
              <a:rPr lang="de-DE" b="1" dirty="0" err="1" smtClean="0"/>
              <a:t>finished</a:t>
            </a:r>
            <a:r>
              <a:rPr lang="de-DE" b="1" dirty="0" smtClean="0"/>
              <a:t> </a:t>
            </a:r>
            <a:r>
              <a:rPr lang="de-DE" b="1" dirty="0" err="1" smtClean="0"/>
              <a:t>until</a:t>
            </a:r>
            <a:r>
              <a:rPr lang="de-DE" b="1" dirty="0" smtClean="0"/>
              <a:t> 4.8.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97" y="1185333"/>
            <a:ext cx="2925978" cy="5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15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25.7.: </a:t>
            </a:r>
            <a:r>
              <a:rPr lang="de-DE" dirty="0" err="1" smtClean="0"/>
              <a:t>svt</a:t>
            </a:r>
            <a:r>
              <a:rPr lang="de-DE" dirty="0" smtClean="0"/>
              <a:t> </a:t>
            </a:r>
            <a:r>
              <a:rPr lang="de-DE" dirty="0" err="1" smtClean="0"/>
              <a:t>progress</a:t>
            </a:r>
            <a:r>
              <a:rPr lang="de-DE" dirty="0" smtClean="0"/>
              <a:t> (</a:t>
            </a:r>
            <a:r>
              <a:rPr lang="de-DE" dirty="0" err="1" smtClean="0"/>
              <a:t>fire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) – FXE-</a:t>
            </a:r>
            <a:r>
              <a:rPr lang="de-DE" dirty="0" err="1" smtClean="0"/>
              <a:t>rackroom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93" y="1083734"/>
            <a:ext cx="7054163" cy="529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22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25.7.: </a:t>
            </a:r>
            <a:r>
              <a:rPr lang="de-DE" dirty="0" err="1"/>
              <a:t>svt</a:t>
            </a:r>
            <a:r>
              <a:rPr lang="de-DE" dirty="0"/>
              <a:t> </a:t>
            </a:r>
            <a:r>
              <a:rPr lang="de-DE" dirty="0" err="1"/>
              <a:t>progress</a:t>
            </a:r>
            <a:r>
              <a:rPr lang="de-DE" dirty="0"/>
              <a:t> (</a:t>
            </a:r>
            <a:r>
              <a:rPr lang="de-DE" dirty="0" err="1"/>
              <a:t>fire</a:t>
            </a:r>
            <a:r>
              <a:rPr lang="de-DE" dirty="0"/>
              <a:t> </a:t>
            </a:r>
            <a:r>
              <a:rPr lang="de-DE" dirty="0" err="1"/>
              <a:t>safety</a:t>
            </a:r>
            <a:r>
              <a:rPr lang="de-DE" dirty="0"/>
              <a:t>) – </a:t>
            </a:r>
            <a:r>
              <a:rPr lang="de-DE" dirty="0" smtClean="0"/>
              <a:t>SPB-</a:t>
            </a:r>
            <a:r>
              <a:rPr lang="de-DE" dirty="0" err="1" smtClean="0"/>
              <a:t>rackroom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37" y="1068681"/>
            <a:ext cx="4030134" cy="53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22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25.7.: </a:t>
            </a:r>
            <a:r>
              <a:rPr lang="de-DE" dirty="0" err="1" smtClean="0"/>
              <a:t>svt</a:t>
            </a:r>
            <a:r>
              <a:rPr lang="de-DE" dirty="0" smtClean="0"/>
              <a:t> </a:t>
            </a:r>
            <a:r>
              <a:rPr lang="de-DE" dirty="0" err="1" smtClean="0"/>
              <a:t>progress</a:t>
            </a:r>
            <a:r>
              <a:rPr lang="de-DE" dirty="0" smtClean="0"/>
              <a:t> (</a:t>
            </a:r>
            <a:r>
              <a:rPr lang="de-DE" dirty="0" err="1" smtClean="0"/>
              <a:t>fire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) – SPB-</a:t>
            </a:r>
            <a:r>
              <a:rPr lang="de-DE" dirty="0" err="1" smtClean="0"/>
              <a:t>rackroom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8370" y="1073326"/>
            <a:ext cx="7066844" cy="530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6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65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european-xfel-gmbh_presentation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template-european-xfel-gmbh_presentation_test03</Template>
  <TotalTime>0</TotalTime>
  <Words>621</Words>
  <Application>Microsoft Office PowerPoint</Application>
  <PresentationFormat>Bildschirmpräsentation (4:3)</PresentationFormat>
  <Paragraphs>80</Paragraphs>
  <Slides>22</Slides>
  <Notes>0</Notes>
  <HiddenSlides>2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template-european-xfel-gmbh_presentation</vt:lpstr>
      <vt:lpstr>81th Section Coordination Meeting XHEXP1</vt:lpstr>
      <vt:lpstr>Agenda</vt:lpstr>
      <vt:lpstr>SASE1</vt:lpstr>
      <vt:lpstr>27.7.: PKG on top of D.04 malfunctioned 2x</vt:lpstr>
      <vt:lpstr>Status Update SASE1</vt:lpstr>
      <vt:lpstr>25.7.: svt progress (fire safety) – FXE-rackroom</vt:lpstr>
      <vt:lpstr>25.7.: svt progress (fire safety) – SPB-rackroom</vt:lpstr>
      <vt:lpstr>25.7.: svt progress (fire safety) – SPB-rackroom</vt:lpstr>
      <vt:lpstr>SASE3</vt:lpstr>
      <vt:lpstr>SASE2</vt:lpstr>
      <vt:lpstr>27.7.: Signs of work by Wille in SASE2 A.22</vt:lpstr>
      <vt:lpstr>Status SASE3 + SASE2 Update Tender for electrotechnical installations</vt:lpstr>
      <vt:lpstr>Status SASE3 + SASE2 Time schedule update</vt:lpstr>
      <vt:lpstr>Status SASE2</vt:lpstr>
      <vt:lpstr>Safety</vt:lpstr>
      <vt:lpstr>Update: Safety gear in XHEXP1</vt:lpstr>
      <vt:lpstr>26.7.: Use-case: Bump cap!</vt:lpstr>
      <vt:lpstr>Update: Safety gear in XHEXP1</vt:lpstr>
      <vt:lpstr>SASE2 rack review</vt:lpstr>
      <vt:lpstr>PowerPoint-Präsentation</vt:lpstr>
      <vt:lpstr>PowerPoint-Präsentation</vt:lpstr>
      <vt:lpstr>Upcoming Dates &amp; Meetings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Poppe, Frank</dc:creator>
  <cp:lastModifiedBy>Gerd</cp:lastModifiedBy>
  <cp:revision>653</cp:revision>
  <cp:lastPrinted>2008-09-01T15:04:16Z</cp:lastPrinted>
  <dcterms:created xsi:type="dcterms:W3CDTF">2012-08-22T09:26:39Z</dcterms:created>
  <dcterms:modified xsi:type="dcterms:W3CDTF">2017-07-27T15:56:24Z</dcterms:modified>
</cp:coreProperties>
</file>