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0945" autoAdjust="0"/>
  </p:normalViewPr>
  <p:slideViewPr>
    <p:cSldViewPr snapToGrid="0">
      <p:cViewPr varScale="1">
        <p:scale>
          <a:sx n="85" d="100"/>
          <a:sy n="85" d="100"/>
        </p:scale>
        <p:origin x="-1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038EA-A5D6-4D74-A943-FC9846C8408E}" type="datetimeFigureOut">
              <a:rPr lang="zh-CN" altLang="en-US" smtClean="0"/>
              <a:t>8/17/17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28546F-F99A-46EB-ABBE-C2893390ED1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680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692150"/>
            <a:ext cx="615791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86687-E95E-4B41-8504-4DC0B286216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9192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135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8546F-F99A-46EB-ABBE-C2893390ED1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8394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BC4E5-2BC1-4F43-85DD-A1B8F74CB7E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950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line dot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" y="-4795"/>
            <a:ext cx="12190993" cy="6867593"/>
          </a:xfrm>
          <a:prstGeom prst="rect">
            <a:avLst/>
          </a:prstGeom>
        </p:spPr>
      </p:pic>
      <p:pic>
        <p:nvPicPr>
          <p:cNvPr id="8" name="logo SLAC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7913" y="6172201"/>
            <a:ext cx="3070359" cy="892049"/>
          </a:xfrm>
          <a:prstGeom prst="rect">
            <a:avLst/>
          </a:prstGeom>
        </p:spPr>
      </p:pic>
      <p:pic>
        <p:nvPicPr>
          <p:cNvPr id="9" name="logo DOE Stanford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1"/>
            <a:ext cx="2631445" cy="95707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3" y="536577"/>
            <a:ext cx="10678583" cy="2246313"/>
          </a:xfrm>
        </p:spPr>
        <p:txBody>
          <a:bodyPr anchor="b" anchorCtr="0">
            <a:noAutofit/>
          </a:bodyPr>
          <a:lstStyle>
            <a:lvl1pPr>
              <a:defRPr sz="5733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3" y="3646170"/>
            <a:ext cx="10653183" cy="2187703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133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742953" y="2755013"/>
            <a:ext cx="10678583" cy="6358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5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1713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4F0D5-57B7-40E9-AEFE-8CA6B13FB8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10811933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spcBef>
                <a:spcPts val="0"/>
              </a:spcBef>
              <a:buClr>
                <a:srgbClr val="981E32"/>
              </a:buClr>
              <a:defRPr sz="2933"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 sz="2400"/>
            </a:lvl4pPr>
            <a:lvl5pPr>
              <a:buClr>
                <a:srgbClr val="981E32"/>
              </a:buClr>
              <a:defRPr sz="2133"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535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54556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4F0D5-57B7-40E9-AEFE-8CA6B13FB8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09600" y="1243584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6197600" y="1252729"/>
            <a:ext cx="5181600" cy="5065523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3988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4F0D5-57B7-40E9-AEFE-8CA6B13FB8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4861984" y="1252728"/>
            <a:ext cx="3256453" cy="2481072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4861984" y="3886200"/>
            <a:ext cx="3256453" cy="2432051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8323939" y="1243584"/>
            <a:ext cx="3256453" cy="5065523"/>
          </a:xfrm>
        </p:spPr>
        <p:txBody>
          <a:bodyPr/>
          <a:lstStyle/>
          <a:p>
            <a:r>
              <a:rPr lang="en-US" altLang="zh-CN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609602" y="1243584"/>
            <a:ext cx="401743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3276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1" y="1"/>
            <a:ext cx="9144025" cy="125273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" y="821944"/>
            <a:ext cx="11580392" cy="270256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14F0D5-57B7-40E9-AEFE-8CA6B13FB8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8009467" y="1243584"/>
            <a:ext cx="3556000" cy="5065523"/>
          </a:xfrm>
        </p:spPr>
        <p:txBody>
          <a:bodyPr/>
          <a:lstStyle/>
          <a:p>
            <a:r>
              <a:rPr lang="en-US" altLang="zh-CN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609600" y="1243584"/>
            <a:ext cx="7313083" cy="5065523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872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lIns="432000"/>
          <a:lstStyle>
            <a:lvl1pPr>
              <a:defRPr b="1" baseline="0">
                <a:solidFill>
                  <a:srgbClr val="FF0000"/>
                </a:solidFill>
              </a:defRPr>
            </a:lvl1pPr>
          </a:lstStyle>
          <a:p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>***INSTRUCTIONS ON HOW TO APPLY IMAGE MASKING TO SLIDE LAYOUT***</a:t>
            </a:r>
            <a:br>
              <a:rPr lang="en-CA" dirty="0" smtClean="0"/>
            </a:br>
            <a:r>
              <a:rPr lang="en-CA" dirty="0" smtClean="0"/>
              <a:t>STEP 1: Click icon to insert image</a:t>
            </a:r>
            <a:br>
              <a:rPr lang="en-CA" dirty="0" smtClean="0"/>
            </a:br>
            <a:r>
              <a:rPr lang="en-CA" dirty="0" smtClean="0"/>
              <a:t>STEP 2: Once image is inserted, right-click image, and choose ‘Send to Back’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79732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2429" y="129091"/>
            <a:ext cx="1080476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2" y="1243584"/>
            <a:ext cx="10813225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21533" y="6318251"/>
            <a:ext cx="425243" cy="539751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467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B514F0D5-57B7-40E9-AEFE-8CA6B13FB8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092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1219170" rtl="0" eaLnBrk="1" latinLnBrk="0" hangingPunct="1">
        <a:spcBef>
          <a:spcPct val="0"/>
        </a:spcBef>
        <a:buNone/>
        <a:defRPr sz="32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1219170" rtl="0" eaLnBrk="1" latinLnBrk="0" hangingPunct="1">
        <a:lnSpc>
          <a:spcPct val="120000"/>
        </a:lnSpc>
        <a:spcBef>
          <a:spcPts val="0"/>
        </a:spcBef>
        <a:spcAft>
          <a:spcPts val="400"/>
        </a:spcAft>
        <a:buClr>
          <a:schemeClr val="tx1"/>
        </a:buClr>
        <a:buFont typeface="Arial" pitchFamily="34" charset="0"/>
        <a:buNone/>
        <a:defRPr sz="32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09585" indent="-298443" algn="l" defTabSz="121917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20000"/>
        <a:buFont typeface="Arial" pitchFamily="34" charset="0"/>
        <a:buChar char="•"/>
        <a:defRPr sz="2933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20728" indent="-3111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667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19170" indent="-298443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535962" indent="-239994" algn="l" defTabSz="121917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20000"/>
        <a:buFont typeface="Arial" pitchFamily="34" charset="0"/>
        <a:buChar char="-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6" Type="http://schemas.openxmlformats.org/officeDocument/2006/relationships/image" Target="../media/image27.png"/><Relationship Id="rId7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8"/>
          <p:cNvSpPr>
            <a:spLocks noGrp="1"/>
          </p:cNvSpPr>
          <p:nvPr>
            <p:ph type="ctrTitle"/>
          </p:nvPr>
        </p:nvSpPr>
        <p:spPr>
          <a:xfrm>
            <a:off x="489735" y="508701"/>
            <a:ext cx="10678583" cy="2246313"/>
          </a:xfrm>
        </p:spPr>
        <p:txBody>
          <a:bodyPr>
            <a:normAutofit/>
          </a:bodyPr>
          <a:lstStyle/>
          <a:p>
            <a:r>
              <a:rPr lang="en-US" sz="4800" dirty="0"/>
              <a:t>Tests on Chess 2 ASIC</a:t>
            </a:r>
            <a:r>
              <a:rPr lang="en-US" sz="6000" dirty="0"/>
              <a:t/>
            </a:r>
            <a:br>
              <a:rPr lang="en-US" sz="6000" dirty="0"/>
            </a:br>
            <a:endParaRPr lang="en-CA" sz="20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89734" y="2755014"/>
            <a:ext cx="10678583" cy="635889"/>
          </a:xfrm>
        </p:spPr>
        <p:txBody>
          <a:bodyPr/>
          <a:lstStyle/>
          <a:p>
            <a:r>
              <a:rPr lang="en-CA" altLang="zh-CN" sz="1800" dirty="0"/>
              <a:t>Dionisio Doering, Yubo Han, Pietro Caragiulo, Larry Ruckman, Camillo Tamma, Mazin Khader, Su Dong</a:t>
            </a:r>
            <a:endParaRPr lang="en-US" sz="18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294967295"/>
          </p:nvPr>
        </p:nvSpPr>
        <p:spPr>
          <a:xfrm>
            <a:off x="11872913" y="6318250"/>
            <a:ext cx="319087" cy="539750"/>
          </a:xfrm>
        </p:spPr>
        <p:txBody>
          <a:bodyPr/>
          <a:lstStyle/>
          <a:p>
            <a:fld id="{68C31502-1914-44CA-906F-C0FC3113599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570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Outline </a:t>
            </a:r>
            <a:endParaRPr lang="en-CA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lvl="1"/>
            <a:endParaRPr lang="en-US" sz="2667" dirty="0"/>
          </a:p>
          <a:p>
            <a:endParaRPr lang="en-US" sz="2667" dirty="0"/>
          </a:p>
          <a:p>
            <a:endParaRPr lang="en-CA" sz="2667" dirty="0"/>
          </a:p>
          <a:p>
            <a:pPr lvl="1"/>
            <a:endParaRPr lang="en-US" sz="2667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434905"/>
            <a:ext cx="105460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Doing the test on several pixels on board 28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-&gt; the results is repeatable and the “hockey stick” results was back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-&gt; still no differences between </a:t>
            </a:r>
            <a:r>
              <a:rPr lang="en-US" altLang="zh-CN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Qinj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enable and </a:t>
            </a:r>
            <a:r>
              <a:rPr lang="en-US" altLang="zh-CN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Qinj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disable</a:t>
            </a:r>
          </a:p>
          <a:p>
            <a:endParaRPr lang="en-US" altLang="zh-CN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Change the firmware</a:t>
            </a:r>
          </a:p>
          <a:p>
            <a:r>
              <a:rPr lang="en-US" altLang="zh-CN" sz="2000" dirty="0" smtClean="0"/>
              <a:t>    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-&gt; add a control of Charge injection pulse inhibit completely disable the Injection pulse on the board</a:t>
            </a:r>
          </a:p>
          <a:p>
            <a:endParaRPr lang="en-US" altLang="zh-C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Doing tests with the new firmware and start to look at another board </a:t>
            </a:r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-&gt;no longer see the “hockey stick” results on board 28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-&gt;fast-hit band started to show up (&lt;140ns)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-&gt;differences between </a:t>
            </a:r>
            <a:r>
              <a:rPr lang="en-US" altLang="zh-CN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Qinj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enable and disenable start to show up but only in lower BL value (0V~0.7V). 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1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133" y="1905000"/>
            <a:ext cx="6455464" cy="4016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Pixel description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1970088" y="6400801"/>
            <a:ext cx="4811712" cy="314325"/>
          </a:xfrm>
          <a:prstGeom prst="rect">
            <a:avLst/>
          </a:prstGeom>
        </p:spPr>
        <p:txBody>
          <a:bodyPr/>
          <a:lstStyle/>
          <a:p>
            <a:r>
              <a:rPr lang="en-US" altLang="zh-CN" smtClean="0"/>
              <a:t>Atlas Chess 2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12652" y="6405562"/>
            <a:ext cx="2057400" cy="365125"/>
          </a:xfrm>
          <a:prstGeom prst="rect">
            <a:avLst/>
          </a:prstGeom>
        </p:spPr>
        <p:txBody>
          <a:bodyPr/>
          <a:lstStyle/>
          <a:p>
            <a:fld id="{BFDB1173-E894-41C8-A433-81CCE32C4255}" type="datetime1">
              <a:rPr lang="en-US" altLang="zh-CN" smtClean="0"/>
              <a:t>8/17/17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3846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24128" y="77096"/>
            <a:ext cx="10804760" cy="753033"/>
          </a:xfrm>
        </p:spPr>
        <p:txBody>
          <a:bodyPr/>
          <a:lstStyle/>
          <a:p>
            <a:r>
              <a:rPr lang="en-US" altLang="zh-CN" dirty="0" smtClean="0"/>
              <a:t> </a:t>
            </a:r>
            <a:r>
              <a:rPr lang="en-US" altLang="zh-CN" dirty="0" err="1"/>
              <a:t>H</a:t>
            </a:r>
            <a:r>
              <a:rPr lang="en-US" altLang="zh-CN" dirty="0" err="1" smtClean="0"/>
              <a:t>itmap</a:t>
            </a:r>
            <a:r>
              <a:rPr lang="en-US" altLang="zh-CN" dirty="0" smtClean="0"/>
              <a:t> of the 23 board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10090150" y="6318250"/>
            <a:ext cx="319088" cy="539750"/>
          </a:xfrm>
          <a:prstGeom prst="rect">
            <a:avLst/>
          </a:prstGeom>
        </p:spPr>
        <p:txBody>
          <a:bodyPr/>
          <a:lstStyle/>
          <a:p>
            <a:fld id="{68C31502-1914-44CA-906F-C0FC31135993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412652" y="6405562"/>
            <a:ext cx="2057400" cy="365125"/>
          </a:xfrm>
          <a:prstGeom prst="rect">
            <a:avLst/>
          </a:prstGeom>
        </p:spPr>
        <p:txBody>
          <a:bodyPr/>
          <a:lstStyle/>
          <a:p>
            <a:fld id="{BFDB1173-E894-41C8-A433-81CCE32C4255}" type="datetime1">
              <a:rPr lang="en-US" altLang="zh-CN" smtClean="0"/>
              <a:t>8/17/17</a:t>
            </a:fld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156908"/>
            <a:ext cx="301061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Carry Board 192.168.3.23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Daughter board: 01(regular)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Default configuration 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PIXTH: 1.394V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BL: 1.15V</a:t>
            </a:r>
            <a:endParaRPr lang="zh-CN" alt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3870" y="5934492"/>
            <a:ext cx="1309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2</a:t>
            </a:r>
            <a:endParaRPr lang="zh-CN" alt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093871" y="2301296"/>
            <a:ext cx="1309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0</a:t>
            </a:r>
            <a:endParaRPr lang="zh-CN" altLang="en-US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093871" y="4111017"/>
            <a:ext cx="1309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Matrix 1</a:t>
            </a:r>
            <a:endParaRPr lang="zh-CN" altLang="en-US" sz="1600" b="1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513" y="1053054"/>
            <a:ext cx="3771181" cy="18934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707" y="2837584"/>
            <a:ext cx="3771181" cy="18974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975" y="4675615"/>
            <a:ext cx="3817048" cy="19125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140" y="1053054"/>
            <a:ext cx="3751238" cy="559390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0997" y="2507702"/>
            <a:ext cx="3357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Hot pixel on matrix 2, pixel(39,15)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Matrix 0 and Matrix 1 still have some hot pixels 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9271" y="4075042"/>
            <a:ext cx="31703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all the information of Matrix2 are from pixel(39,15)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No big difference using updated configuration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413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052122"/>
            <a:ext cx="30106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Carry Board 192.168.3.23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Daughter board: 01(regular)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PIXTH: 1.394V</a:t>
            </a:r>
            <a:endParaRPr lang="zh-CN" alt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67493" y="2244102"/>
            <a:ext cx="1552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Matrix 0</a:t>
            </a:r>
            <a:endParaRPr lang="zh-CN" alt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67493" y="5308157"/>
            <a:ext cx="1552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Matrix 1</a:t>
            </a:r>
            <a:endParaRPr lang="zh-CN" altLang="en-US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7116" y="1124795"/>
            <a:ext cx="4048716" cy="239558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716" y="3649018"/>
            <a:ext cx="4004116" cy="236919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07" y="1124795"/>
            <a:ext cx="4115169" cy="24078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1607" y="3671360"/>
            <a:ext cx="4177443" cy="2414157"/>
          </a:xfrm>
          <a:prstGeom prst="rect">
            <a:avLst/>
          </a:prstGeom>
        </p:spPr>
      </p:pic>
      <p:sp>
        <p:nvSpPr>
          <p:cNvPr id="12" name="TextBox 44"/>
          <p:cNvSpPr txBox="1"/>
          <p:nvPr/>
        </p:nvSpPr>
        <p:spPr>
          <a:xfrm>
            <a:off x="5028166" y="6133585"/>
            <a:ext cx="1684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All </a:t>
            </a:r>
            <a:endParaRPr lang="zh-CN" altLang="en-US" dirty="0"/>
          </a:p>
        </p:txBody>
      </p:sp>
      <p:sp>
        <p:nvSpPr>
          <p:cNvPr id="13" name="TextBox 45"/>
          <p:cNvSpPr txBox="1"/>
          <p:nvPr/>
        </p:nvSpPr>
        <p:spPr>
          <a:xfrm>
            <a:off x="8890751" y="6179542"/>
            <a:ext cx="295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Fast(time &lt; 500ns) </a:t>
            </a:r>
            <a:endParaRPr lang="zh-CN" altLang="en-US" dirty="0"/>
          </a:p>
        </p:txBody>
      </p:sp>
      <p:sp>
        <p:nvSpPr>
          <p:cNvPr id="7" name="Oval 6"/>
          <p:cNvSpPr/>
          <p:nvPr/>
        </p:nvSpPr>
        <p:spPr>
          <a:xfrm>
            <a:off x="7949505" y="4620277"/>
            <a:ext cx="1973179" cy="4716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1372" y="3640846"/>
            <a:ext cx="24180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Gathering around 225ns observed.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 band appeared in almost every pixels.</a:t>
            </a:r>
            <a:endParaRPr lang="zh-CN" altLang="en-US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321169" y="3983626"/>
            <a:ext cx="5621773" cy="87247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B08D70-BECB-434A-8BA3-D5F0DCA43F3E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DD5D0B-89EC-433F-8761-B807AED38C54}" type="datetime1">
              <a:rPr lang="en-US" altLang="zh-CN" smtClean="0"/>
              <a:t>8/17/17</a:t>
            </a:fld>
            <a:endParaRPr lang="zh-CN" altLang="en-US"/>
          </a:p>
        </p:txBody>
      </p:sp>
      <p:sp>
        <p:nvSpPr>
          <p:cNvPr id="19" name="Oval 18"/>
          <p:cNvSpPr/>
          <p:nvPr/>
        </p:nvSpPr>
        <p:spPr>
          <a:xfrm>
            <a:off x="8110560" y="5156896"/>
            <a:ext cx="3419535" cy="83781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321169" y="5256262"/>
            <a:ext cx="5839671" cy="3851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288802" y="277696"/>
            <a:ext cx="5999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Pixel(10,2) of board 23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372" y="2404452"/>
            <a:ext cx="24180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Almost every pixel has decreasing hits around BL=0.7V</a:t>
            </a:r>
          </a:p>
        </p:txBody>
      </p:sp>
    </p:spTree>
    <p:extLst>
      <p:ext uri="{BB962C8B-B14F-4D97-AF65-F5344CB8AC3E}">
        <p14:creationId xmlns:p14="http://schemas.microsoft.com/office/powerpoint/2010/main" val="755294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5733" y="1057976"/>
            <a:ext cx="30106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Carry Board 192.168.3.23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Daughter board: 01(regular)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PIXTH: 1.394V</a:t>
            </a:r>
            <a:endParaRPr lang="zh-CN" altLang="en-US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8922" y="1882495"/>
            <a:ext cx="1552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Matrix 1</a:t>
            </a:r>
          </a:p>
          <a:p>
            <a:r>
              <a:rPr lang="en-US" altLang="zh-CN" b="1" dirty="0" smtClean="0"/>
              <a:t>Fast hit </a:t>
            </a:r>
            <a:endParaRPr lang="zh-CN" alt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413" y="1182421"/>
            <a:ext cx="2368644" cy="26158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095" y="1241976"/>
            <a:ext cx="2306036" cy="25737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27616" y="2238891"/>
            <a:ext cx="1502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i="1" dirty="0" smtClean="0"/>
              <a:t>Default configuration</a:t>
            </a:r>
            <a:endParaRPr lang="zh-CN" altLang="en-US" sz="1400" b="1" i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493" y="3815676"/>
            <a:ext cx="2335564" cy="250257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579" y="3807665"/>
            <a:ext cx="2337068" cy="253219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268454" y="5096703"/>
            <a:ext cx="1502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i="1" dirty="0" smtClean="0"/>
              <a:t>Updated  configuration</a:t>
            </a:r>
            <a:endParaRPr lang="zh-CN" altLang="en-US" sz="1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4893198" y="6507461"/>
            <a:ext cx="1982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/>
              <a:t>Qinj</a:t>
            </a:r>
            <a:r>
              <a:rPr lang="en-US" altLang="zh-CN" sz="1600" b="1" dirty="0" smtClean="0"/>
              <a:t> disabled </a:t>
            </a:r>
            <a:endParaRPr lang="zh-CN" altLang="en-US" sz="1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184399" y="6236194"/>
            <a:ext cx="1982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/>
              <a:t>Qinj</a:t>
            </a:r>
            <a:r>
              <a:rPr lang="en-US" altLang="zh-CN" sz="1600" b="1" dirty="0" smtClean="0"/>
              <a:t> enabled </a:t>
            </a:r>
            <a:endParaRPr lang="zh-CN" altLang="en-US" sz="1600" b="1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26510" y="1495084"/>
            <a:ext cx="2498512" cy="185465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02949" y="1564054"/>
            <a:ext cx="2427342" cy="178788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706776" y="4114133"/>
            <a:ext cx="2419688" cy="1787886"/>
          </a:xfrm>
          <a:prstGeom prst="rect">
            <a:avLst/>
          </a:prstGeom>
        </p:spPr>
      </p:pic>
      <p:sp>
        <p:nvSpPr>
          <p:cNvPr id="19" name="Oval 18"/>
          <p:cNvSpPr/>
          <p:nvPr/>
        </p:nvSpPr>
        <p:spPr>
          <a:xfrm>
            <a:off x="9388842" y="2302355"/>
            <a:ext cx="336886" cy="50051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Oval 19"/>
          <p:cNvSpPr/>
          <p:nvPr/>
        </p:nvSpPr>
        <p:spPr>
          <a:xfrm>
            <a:off x="9405693" y="4823507"/>
            <a:ext cx="336886" cy="50051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268815" y="4067080"/>
            <a:ext cx="2439295" cy="18623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20225" y="2921068"/>
            <a:ext cx="32337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with </a:t>
            </a:r>
            <a:r>
              <a:rPr lang="en-US" altLang="zh-CN" dirty="0" err="1" smtClean="0"/>
              <a:t>Qinj</a:t>
            </a:r>
            <a:r>
              <a:rPr lang="en-US" altLang="zh-CN" dirty="0" smtClean="0"/>
              <a:t>, more hit will be obtain at around 225ns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Give a hint: maybe something at lower BL range.</a:t>
            </a:r>
            <a:endParaRPr lang="zh-CN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B08D70-BECB-434A-8BA3-D5F0DCA43F3E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F3B3C-EB45-4E3B-A1A0-36116C886281}" type="datetime1">
              <a:rPr lang="en-US" altLang="zh-CN" smtClean="0"/>
              <a:t>8/17/17</a:t>
            </a:fld>
            <a:endParaRPr lang="zh-CN" altLang="en-US"/>
          </a:p>
        </p:txBody>
      </p:sp>
      <p:sp>
        <p:nvSpPr>
          <p:cNvPr id="22" name="Rectangle 21"/>
          <p:cNvSpPr/>
          <p:nvPr/>
        </p:nvSpPr>
        <p:spPr>
          <a:xfrm>
            <a:off x="288801" y="277696"/>
            <a:ext cx="50926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Pixel(10,2) of board 23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051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5733" y="1057976"/>
            <a:ext cx="30106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Carry Board 192.168.3.23</a:t>
            </a:r>
          </a:p>
          <a:p>
            <a:r>
              <a:rPr lang="en-US" altLang="zh-CN" sz="1400" i="1" dirty="0" smtClean="0">
                <a:solidFill>
                  <a:schemeClr val="bg1">
                    <a:lumMod val="50000"/>
                  </a:schemeClr>
                </a:solidFill>
              </a:rPr>
              <a:t>Daughter board: 01(regular)</a:t>
            </a:r>
          </a:p>
          <a:p>
            <a:r>
              <a:rPr lang="en-US" altLang="zh-CN" sz="1600" b="1" i="1" dirty="0" smtClean="0">
                <a:solidFill>
                  <a:srgbClr val="C00000"/>
                </a:solidFill>
              </a:rPr>
              <a:t>PIXTH: 1.394V-&gt;0.5V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6B08D70-BECB-434A-8BA3-D5F0DCA43F3E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ECF3B3C-EB45-4E3B-A1A0-36116C886281}" type="datetime1">
              <a:rPr lang="en-US" altLang="zh-CN" smtClean="0"/>
              <a:t>8/17/17</a:t>
            </a:fld>
            <a:endParaRPr lang="zh-CN" altLang="en-US"/>
          </a:p>
        </p:txBody>
      </p:sp>
      <p:sp>
        <p:nvSpPr>
          <p:cNvPr id="22" name="Rectangle 21"/>
          <p:cNvSpPr/>
          <p:nvPr/>
        </p:nvSpPr>
        <p:spPr>
          <a:xfrm>
            <a:off x="288801" y="277696"/>
            <a:ext cx="48599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solidFill>
                  <a:srgbClr val="C00000"/>
                </a:solidFill>
              </a:rPr>
              <a:t>Pixel(61,6) of board 23 </a:t>
            </a:r>
            <a:endParaRPr lang="zh-CN" altLang="en-US" sz="2800" b="1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12650" y="1899811"/>
            <a:ext cx="1552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Matrix 0</a:t>
            </a:r>
            <a:endParaRPr lang="zh-CN" alt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551826" y="5741180"/>
            <a:ext cx="1552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Matrix 1</a:t>
            </a:r>
            <a:endParaRPr lang="zh-CN" altLang="en-US" b="1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519" y="1612205"/>
            <a:ext cx="3520911" cy="229769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764" y="4096581"/>
            <a:ext cx="3520911" cy="2177176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945" y="1542781"/>
            <a:ext cx="2439818" cy="236243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780" y="4013990"/>
            <a:ext cx="2399341" cy="2342359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016" y="1562448"/>
            <a:ext cx="2407760" cy="236243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9016" y="4052091"/>
            <a:ext cx="2407760" cy="226615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456212" y="6206122"/>
            <a:ext cx="1982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/>
              <a:t>Qinj</a:t>
            </a:r>
            <a:r>
              <a:rPr lang="en-US" altLang="zh-CN" sz="1600" b="1" dirty="0" smtClean="0"/>
              <a:t> disabled </a:t>
            </a:r>
            <a:endParaRPr lang="zh-CN" altLang="en-US" sz="1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9855553" y="6206122"/>
            <a:ext cx="19828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err="1" smtClean="0"/>
              <a:t>Qinj</a:t>
            </a:r>
            <a:r>
              <a:rPr lang="en-US" altLang="zh-CN" sz="1600" b="1" dirty="0" smtClean="0"/>
              <a:t> enabled </a:t>
            </a:r>
            <a:endParaRPr lang="zh-CN" alt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566389" y="1230358"/>
            <a:ext cx="2034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PIXTH=1.394V</a:t>
            </a:r>
            <a:endParaRPr lang="zh-CN" altLang="en-US" sz="1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8318924" y="1179342"/>
            <a:ext cx="2034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PIXTH=0.5V</a:t>
            </a:r>
            <a:endParaRPr lang="zh-CN" altLang="en-US" sz="1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1539" y="2322847"/>
            <a:ext cx="27960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Lower the PIXTH of another pixel which don’t have any the results like last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There was some differences observed but not that obvious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The fast-hit band is still there and still has hit even &gt;0.5V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7314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 and Consideration  </a:t>
            </a:r>
            <a:endParaRPr lang="en-CA" dirty="0"/>
          </a:p>
        </p:txBody>
      </p:sp>
      <p:sp>
        <p:nvSpPr>
          <p:cNvPr id="30" name="Content Placeholder 29"/>
          <p:cNvSpPr>
            <a:spLocks noGrp="1"/>
          </p:cNvSpPr>
          <p:nvPr>
            <p:ph sz="quarter" idx="14"/>
          </p:nvPr>
        </p:nvSpPr>
        <p:spPr>
          <a:xfrm>
            <a:off x="595256" y="1252728"/>
            <a:ext cx="10811933" cy="5065523"/>
          </a:xfrm>
        </p:spPr>
        <p:txBody>
          <a:bodyPr/>
          <a:lstStyle/>
          <a:p>
            <a:pPr lvl="1"/>
            <a:endParaRPr lang="en-US" sz="2667" dirty="0"/>
          </a:p>
          <a:p>
            <a:endParaRPr lang="en-US" sz="2667" dirty="0"/>
          </a:p>
          <a:p>
            <a:endParaRPr lang="en-CA" sz="2667" dirty="0"/>
          </a:p>
          <a:p>
            <a:pPr lvl="1"/>
            <a:endParaRPr lang="en-US" sz="2667" dirty="0"/>
          </a:p>
        </p:txBody>
      </p:sp>
      <p:sp>
        <p:nvSpPr>
          <p:cNvPr id="2" name="TextBox 1"/>
          <p:cNvSpPr txBox="1"/>
          <p:nvPr/>
        </p:nvSpPr>
        <p:spPr>
          <a:xfrm>
            <a:off x="728182" y="1463042"/>
            <a:ext cx="1054608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The results of the tests using new firmware on both boards are repeatable, but we can not get the “hockey stick” results any more.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Board 23-daughter board 19:</a:t>
            </a:r>
            <a:endParaRPr lang="en-US" altLang="zh-CN" sz="2000" dirty="0"/>
          </a:p>
          <a:p>
            <a:r>
              <a:rPr lang="en-US" altLang="zh-CN" sz="2000" dirty="0"/>
              <a:t> </a:t>
            </a:r>
            <a:r>
              <a:rPr lang="en-US" altLang="zh-CN" sz="2000" dirty="0" smtClean="0"/>
              <a:t>      hot pixels on every Matrix.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altLang="zh-CN" sz="2000" dirty="0" smtClean="0"/>
              <a:t>fast-hit band (&lt;140ns) observed all the time.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-&gt;what was that?</a:t>
            </a:r>
          </a:p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zh-CN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US" altLang="zh-CN" sz="2000" dirty="0" smtClean="0"/>
              <a:t>differences between </a:t>
            </a:r>
            <a:r>
              <a:rPr lang="en-US" altLang="zh-CN" sz="2000" dirty="0" err="1" smtClean="0"/>
              <a:t>Qinj</a:t>
            </a:r>
            <a:r>
              <a:rPr lang="en-US" altLang="zh-CN" sz="2000" dirty="0" smtClean="0"/>
              <a:t> enable and disenable start to show up but only in lower BL value (0V~0.7V)</a:t>
            </a:r>
          </a:p>
          <a:p>
            <a:endParaRPr lang="en-US" altLang="zh-CN" sz="2000" dirty="0"/>
          </a:p>
          <a:p>
            <a:r>
              <a:rPr lang="en-US" altLang="zh-CN" sz="2000" dirty="0" smtClean="0"/>
              <a:t>Next: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Check the results of using updated configuration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Abandon the fast hits(&lt;140ns)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Change the PIXTH step by step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4644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lactheme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actheme" id="{48315D50-C085-4811-9EFD-2F8DBE8EA26E}" vid="{381B5783-B070-4BD7-86EC-6C0D8DD90B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slactheme</Template>
  <TotalTime>113</TotalTime>
  <Words>537</Words>
  <Application>Microsoft Macintosh PowerPoint</Application>
  <PresentationFormat>Custom</PresentationFormat>
  <Paragraphs>103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slactheme</vt:lpstr>
      <vt:lpstr>Tests on Chess 2 ASIC </vt:lpstr>
      <vt:lpstr>Outline </vt:lpstr>
      <vt:lpstr>Pixel description </vt:lpstr>
      <vt:lpstr> Hitmap of the 23 board</vt:lpstr>
      <vt:lpstr>PowerPoint Presentation</vt:lpstr>
      <vt:lpstr>PowerPoint Presentation</vt:lpstr>
      <vt:lpstr>PowerPoint Presentation</vt:lpstr>
      <vt:lpstr>Summary and Consideration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Tests on Chess 2 ASIC </dc:title>
  <dc:creator>hanyubo</dc:creator>
  <cp:lastModifiedBy>Dong Su</cp:lastModifiedBy>
  <cp:revision>11</cp:revision>
  <dcterms:created xsi:type="dcterms:W3CDTF">2017-08-16T22:58:17Z</dcterms:created>
  <dcterms:modified xsi:type="dcterms:W3CDTF">2017-08-17T15:15:55Z</dcterms:modified>
</cp:coreProperties>
</file>