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avi" ContentType="video/avi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73" r:id="rId2"/>
    <p:sldId id="275" r:id="rId3"/>
    <p:sldId id="276" r:id="rId4"/>
    <p:sldId id="274" r:id="rId5"/>
    <p:sldId id="277" r:id="rId6"/>
    <p:sldId id="27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75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3953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pos="393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00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-1410" y="-840"/>
      </p:cViewPr>
      <p:guideLst>
        <p:guide orient="horz" pos="1275"/>
        <p:guide orient="horz" pos="3725"/>
        <p:guide pos="3727"/>
        <p:guide pos="3953"/>
        <p:guide pos="7287"/>
        <p:guide pos="3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25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AC80-9589-41A1-8ED2-EC2076B0E8E8}" type="datetimeFigureOut">
              <a:rPr lang="de-DE" smtClean="0"/>
              <a:t>18.08.2017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3A726-01A3-41A5-8C71-74C8A626EA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2030-5346-4222-B1C0-77ABA51E04BA}" type="datetimeFigureOut">
              <a:rPr lang="de-DE" smtClean="0"/>
              <a:t>18.08.2017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B39C8-6D5D-40E8-8D83-C1E41A39F5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pic>
        <p:nvPicPr>
          <p:cNvPr id="7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25" y="771527"/>
            <a:ext cx="1423988" cy="14223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7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4"/>
            <a:ext cx="8101013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02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03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22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116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61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3"/>
            <a:ext cx="10944224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5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828675"/>
            <a:ext cx="10944224" cy="50847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12403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9" y="1196976"/>
            <a:ext cx="5292723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8" y="1196976"/>
            <a:ext cx="5292725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70003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7" y="2024063"/>
            <a:ext cx="52927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9" y="2024063"/>
            <a:ext cx="5292724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00823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9" y="200590"/>
            <a:ext cx="10956924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2024064"/>
            <a:ext cx="10944224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cxnSp>
        <p:nvCxnSpPr>
          <p:cNvPr id="11" name="Gerader Verbinder 10"/>
          <p:cNvCxnSpPr/>
          <p:nvPr/>
        </p:nvCxnSpPr>
        <p:spPr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23888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sz="900" dirty="0" smtClean="0"/>
              <a:t>FXE commissioning status update</a:t>
            </a:r>
          </a:p>
        </p:txBody>
      </p:sp>
      <p:sp>
        <p:nvSpPr>
          <p:cNvPr id="8" name="Rechteck 7"/>
          <p:cNvSpPr/>
          <p:nvPr/>
        </p:nvSpPr>
        <p:spPr>
          <a:xfrm>
            <a:off x="6275389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 smtClean="0"/>
              <a:t>Dmitry </a:t>
            </a:r>
            <a:r>
              <a:rPr lang="en-US" sz="900" dirty="0" err="1" smtClean="0"/>
              <a:t>Khakhulin</a:t>
            </a:r>
            <a:r>
              <a:rPr lang="en-US" sz="900" dirty="0" smtClean="0"/>
              <a:t>, </a:t>
            </a:r>
            <a:r>
              <a:rPr lang="en-US" sz="900" baseline="0" dirty="0" smtClean="0"/>
              <a:t> WP-81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2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14000"/>
        </a:lnSpc>
        <a:spcBef>
          <a:spcPts val="1800"/>
        </a:spcBef>
        <a:buClr>
          <a:schemeClr val="bg2"/>
        </a:buClr>
        <a:buFontTx/>
        <a:buBlip>
          <a:blip r:embed="rId1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188" algn="l" defTabSz="914400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6828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03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180975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275" userDrawn="1">
          <p15:clr>
            <a:srgbClr val="F26B43"/>
          </p15:clr>
        </p15:guide>
        <p15:guide id="2" pos="3727" userDrawn="1">
          <p15:clr>
            <a:srgbClr val="F26B43"/>
          </p15:clr>
        </p15:guide>
        <p15:guide id="3" pos="3953" userDrawn="1">
          <p15:clr>
            <a:srgbClr val="F26B43"/>
          </p15:clr>
        </p15:guide>
        <p15:guide id="4" pos="393" userDrawn="1">
          <p15:clr>
            <a:srgbClr val="F26B43"/>
          </p15:clr>
        </p15:guide>
        <p15:guide id="5" pos="7287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6.tiff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 damage </a:t>
            </a:r>
            <a:r>
              <a:rPr lang="en-GB" dirty="0"/>
              <a:t>safety tests at FXE, </a:t>
            </a:r>
            <a:r>
              <a:rPr lang="en-GB" dirty="0" smtClean="0"/>
              <a:t>10.08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59757" y="130794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en-US" sz="1600" dirty="0" smtClean="0"/>
              <a:t> 30 bunches, ~260uJ/pulse, focused to ~20 um</a:t>
            </a:r>
          </a:p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endParaRPr lang="en-US" sz="1600" dirty="0" smtClean="0"/>
          </a:p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en-US" sz="1600" dirty="0" smtClean="0"/>
              <a:t> </a:t>
            </a:r>
            <a:r>
              <a:rPr lang="en-US" sz="1600" b="1" dirty="0" smtClean="0"/>
              <a:t>Cu blocks </a:t>
            </a:r>
            <a:r>
              <a:rPr lang="en-US" sz="1600" dirty="0" smtClean="0"/>
              <a:t>2 mm and 4 mm thickness, 30 min continuous exposure</a:t>
            </a:r>
          </a:p>
        </p:txBody>
      </p:sp>
      <p:pic>
        <p:nvPicPr>
          <p:cNvPr id="10" name="cu_30b_260uJ_damage (3)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-2" t="42771" r="32826" b="-1829"/>
          <a:stretch/>
        </p:blipFill>
        <p:spPr>
          <a:xfrm>
            <a:off x="1122751" y="2544758"/>
            <a:ext cx="4548851" cy="299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8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 damage </a:t>
            </a:r>
            <a:r>
              <a:rPr lang="en-GB" dirty="0"/>
              <a:t>safety tests at FXE, </a:t>
            </a:r>
            <a:r>
              <a:rPr lang="en-GB" dirty="0" smtClean="0"/>
              <a:t>10.08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59757" y="130794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en-US" sz="1600" dirty="0" smtClean="0"/>
              <a:t> 30 bunches, ~260uJ/pulse, focused to ~20 um</a:t>
            </a:r>
          </a:p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endParaRPr lang="en-US" sz="1600" dirty="0" smtClean="0"/>
          </a:p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en-US" sz="1600" dirty="0" smtClean="0"/>
              <a:t> </a:t>
            </a:r>
            <a:r>
              <a:rPr lang="en-US" sz="1600" b="1" dirty="0" smtClean="0"/>
              <a:t>Cu blocks </a:t>
            </a:r>
            <a:r>
              <a:rPr lang="en-US" sz="1600" dirty="0" smtClean="0"/>
              <a:t>2 mm and 4 mm thickness, 30 min continuous exposure</a:t>
            </a:r>
          </a:p>
        </p:txBody>
      </p:sp>
      <p:pic>
        <p:nvPicPr>
          <p:cNvPr id="10" name="cu_30b_260uJ_damage (3)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-2" t="42771" r="32826" b="-1829"/>
          <a:stretch/>
        </p:blipFill>
        <p:spPr>
          <a:xfrm>
            <a:off x="1122751" y="2544758"/>
            <a:ext cx="4548851" cy="2999242"/>
          </a:xfrm>
          <a:prstGeom prst="rect">
            <a:avLst/>
          </a:prstGeom>
        </p:spPr>
      </p:pic>
      <p:pic>
        <p:nvPicPr>
          <p:cNvPr id="2051" name="Picture 3" descr="C:\Users\khakhuli\Documents\TCmeeting\CuBlock_FXE_Image005_ch00_comp.t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604" y="2544758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84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 damage safety tests at FXE, 10.08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59757" y="130794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600" dirty="0" smtClean="0"/>
              <a:t> 30 bunches, ~260uJ/pulse, focused to ~20 um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en-US" sz="1600" dirty="0" smtClean="0"/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600" dirty="0" smtClean="0"/>
              <a:t> </a:t>
            </a:r>
            <a:r>
              <a:rPr lang="en-US" sz="1600" b="1" dirty="0" smtClean="0"/>
              <a:t>B4C block </a:t>
            </a:r>
            <a:r>
              <a:rPr lang="en-US" sz="1600" dirty="0" smtClean="0"/>
              <a:t>20 mm thickness, about 30 min continuous exposure</a:t>
            </a:r>
          </a:p>
        </p:txBody>
      </p:sp>
      <p:pic>
        <p:nvPicPr>
          <p:cNvPr id="3074" name="Picture 2" descr="C:\Users\khakhuli\Documents\TCmeeting\FXE_B4C_damage.lif_Image025_ch00_comp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0" y="2841172"/>
            <a:ext cx="3802743" cy="285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hakhuli\Documents\TCmeeting\FXE_B4C_damage.lif_Image019_ch00_comp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009" y="2841172"/>
            <a:ext cx="3802743" cy="285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34338" y="251460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Cleaned with ethanol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395" y="2514609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As is in air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33052" y="3429009"/>
            <a:ext cx="533400" cy="838191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38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Alignment of the von Hamos XES on Fe </a:t>
            </a:r>
            <a:r>
              <a:rPr lang="en-GB" dirty="0" err="1" smtClean="0"/>
              <a:t>Kbeta</a:t>
            </a:r>
            <a:r>
              <a:rPr lang="en-GB" dirty="0" smtClean="0"/>
              <a:t> (Iron foil, 80um-thick)</a:t>
            </a:r>
            <a:endParaRPr lang="en-GB" dirty="0"/>
          </a:p>
        </p:txBody>
      </p:sp>
      <p:pic>
        <p:nvPicPr>
          <p:cNvPr id="4098" name="Picture 2" descr="C:\Users\khakhuli\Documents\TCmeeting\GE_8xtals_tx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53" y="4260171"/>
            <a:ext cx="7237412" cy="180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khakhuli\Documents\TCmeeting\IMG_0115_c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435" y="1191980"/>
            <a:ext cx="5028973" cy="283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53750" y="3136131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600" b="1" dirty="0" smtClean="0"/>
              <a:t>8 x Si(531)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12229" y="6041573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600" dirty="0" err="1" smtClean="0"/>
              <a:t>GreatEyes</a:t>
            </a:r>
            <a:r>
              <a:rPr lang="en-US" sz="1600" dirty="0" smtClean="0"/>
              <a:t> CCD detector</a:t>
            </a:r>
          </a:p>
        </p:txBody>
      </p:sp>
      <p:pic>
        <p:nvPicPr>
          <p:cNvPr id="4102" name="Picture 6" descr="C:\Users\khakhuli\Documents\TCmeeting\FXE-steel-foil_Image005_ch00_compressed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458" y="2447609"/>
            <a:ext cx="3287485" cy="246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32914" y="152400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600" dirty="0" smtClean="0"/>
              <a:t>Beam: 2 bunches, 9.16 </a:t>
            </a:r>
            <a:r>
              <a:rPr lang="en-US" sz="1600" dirty="0" err="1" smtClean="0"/>
              <a:t>keV</a:t>
            </a:r>
            <a:r>
              <a:rPr lang="en-US" sz="1600" dirty="0" smtClean="0"/>
              <a:t>, ~700uJ/pulse</a:t>
            </a:r>
          </a:p>
        </p:txBody>
      </p:sp>
    </p:spTree>
    <p:extLst>
      <p:ext uri="{BB962C8B-B14F-4D97-AF65-F5344CB8AC3E}">
        <p14:creationId xmlns:p14="http://schemas.microsoft.com/office/powerpoint/2010/main" val="377008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732" y="200590"/>
            <a:ext cx="10956924" cy="780540"/>
          </a:xfrm>
        </p:spPr>
        <p:txBody>
          <a:bodyPr/>
          <a:lstStyle/>
          <a:p>
            <a:r>
              <a:rPr lang="en-GB" dirty="0" smtClean="0"/>
              <a:t>LPD tests at FXE, 12-13.08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44286" y="1066797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600" b="1" dirty="0" smtClean="0"/>
              <a:t>LaB</a:t>
            </a:r>
            <a:r>
              <a:rPr lang="en-US" sz="1600" b="1" baseline="-25000" dirty="0" smtClean="0"/>
              <a:t>6</a:t>
            </a:r>
            <a:r>
              <a:rPr lang="en-US" sz="1600" b="1" dirty="0" smtClean="0"/>
              <a:t> calibration powder</a:t>
            </a:r>
            <a:r>
              <a:rPr lang="en-US" sz="1600" dirty="0" smtClean="0"/>
              <a:t>, ~140 mm to detector</a:t>
            </a:r>
          </a:p>
          <a:p>
            <a:pPr>
              <a:lnSpc>
                <a:spcPct val="112000"/>
              </a:lnSpc>
            </a:pPr>
            <a:r>
              <a:rPr lang="en-US" sz="1600" dirty="0" smtClean="0"/>
              <a:t>LPD single shot image;	per </a:t>
            </a:r>
            <a:r>
              <a:rPr lang="en-US" sz="1600" dirty="0"/>
              <a:t>train 2 images </a:t>
            </a:r>
            <a:r>
              <a:rPr lang="en-US" sz="1600" dirty="0" smtClean="0"/>
              <a:t>filled</a:t>
            </a:r>
            <a:r>
              <a:rPr lang="en-US" sz="1600" dirty="0"/>
              <a:t>, 30 are </a:t>
            </a:r>
            <a:r>
              <a:rPr lang="en-US" sz="1600" dirty="0" smtClean="0"/>
              <a:t>empty as should </a:t>
            </a:r>
            <a:endParaRPr lang="en-US" sz="1600" dirty="0"/>
          </a:p>
          <a:p>
            <a:pPr>
              <a:lnSpc>
                <a:spcPct val="112000"/>
              </a:lnSpc>
            </a:pPr>
            <a:endParaRPr lang="en-US" sz="1600" dirty="0" smtClean="0"/>
          </a:p>
        </p:txBody>
      </p:sp>
      <p:pic>
        <p:nvPicPr>
          <p:cNvPr id="5122" name="Picture 2" descr="C:\Users\khakhuli\Documents\TCmeeting\LPDLab6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386" y="1756679"/>
            <a:ext cx="4006670" cy="397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hakhuli\Documents\TCmeeting\first_Xrasys_with_sample_lab6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6" y="1756679"/>
            <a:ext cx="5878285" cy="450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95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732" y="200590"/>
            <a:ext cx="10956924" cy="780540"/>
          </a:xfrm>
        </p:spPr>
        <p:txBody>
          <a:bodyPr/>
          <a:lstStyle/>
          <a:p>
            <a:r>
              <a:rPr lang="en-GB" dirty="0" smtClean="0"/>
              <a:t>LPD tests at FXE, 12-13.08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44286" y="1066797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600" b="1" dirty="0" smtClean="0"/>
              <a:t>Flat water jet, 100um</a:t>
            </a:r>
            <a:r>
              <a:rPr lang="en-US" sz="1600" dirty="0" smtClean="0"/>
              <a:t>, ~140 mm to detector</a:t>
            </a:r>
          </a:p>
          <a:p>
            <a:pPr>
              <a:lnSpc>
                <a:spcPct val="112000"/>
              </a:lnSpc>
            </a:pPr>
            <a:r>
              <a:rPr lang="en-US" sz="1600" dirty="0" smtClean="0"/>
              <a:t>LPD single shot image;	per </a:t>
            </a:r>
            <a:r>
              <a:rPr lang="en-US" sz="1600" dirty="0"/>
              <a:t>train 2 images </a:t>
            </a:r>
            <a:r>
              <a:rPr lang="en-US" sz="1600" dirty="0" smtClean="0"/>
              <a:t>filled</a:t>
            </a:r>
            <a:r>
              <a:rPr lang="en-US" sz="1600" dirty="0"/>
              <a:t>, 30 are </a:t>
            </a:r>
            <a:r>
              <a:rPr lang="en-US" sz="1600" dirty="0" smtClean="0"/>
              <a:t>empty as should </a:t>
            </a:r>
            <a:endParaRPr lang="en-US" sz="1600" dirty="0"/>
          </a:p>
          <a:p>
            <a:pPr>
              <a:lnSpc>
                <a:spcPct val="112000"/>
              </a:lnSpc>
            </a:pPr>
            <a:endParaRPr lang="en-US" sz="1600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5372" y="1774457"/>
            <a:ext cx="5878285" cy="447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khakhuli\Documents\TCmeeting\R0031375_c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95" y="2206373"/>
            <a:ext cx="5448624" cy="360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64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XFEL_PowerPoint_16x9_v3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69875" indent="-269875">
          <a:lnSpc>
            <a:spcPct val="112000"/>
          </a:lnSpc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XFEL_PowerPoint_16x9.potx" id="{5D9E4C7F-CF90-47AA-9B5A-D1B8A1F64B49}" vid="{107EC11D-EED3-47DC-89A2-C8C245B9F565}"/>
    </a:ext>
  </a:extLst>
</a:theme>
</file>

<file path=ppt/theme/theme2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XFEL_PowerPoint_16x9_v3</Template>
  <TotalTime>0</TotalTime>
  <Words>181</Words>
  <Application>Microsoft Office PowerPoint</Application>
  <PresentationFormat>Custom</PresentationFormat>
  <Paragraphs>24</Paragraphs>
  <Slides>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XFEL_PowerPoint_16x9_v3</vt:lpstr>
      <vt:lpstr>Beam damage safety tests at FXE, 10.08 </vt:lpstr>
      <vt:lpstr>Beam damage safety tests at FXE, 10.08 </vt:lpstr>
      <vt:lpstr>Beam damage safety tests at FXE, 10.08 </vt:lpstr>
      <vt:lpstr>Alignment of the von Hamos XES on Fe Kbeta (Iron foil, 80um-thick)</vt:lpstr>
      <vt:lpstr>LPD tests at FXE, 12-13.08</vt:lpstr>
      <vt:lpstr>LPD tests at FXE, 12-13.08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Tracking Ligand Exchange in Solvated Iron Complexes  by Ultrafast X-ray Scattering and Emission Spectroscopy</dc:title>
  <dc:creator>Khakhulin, Dmitry</dc:creator>
  <cp:lastModifiedBy>Wittmaack, Frederike</cp:lastModifiedBy>
  <cp:revision>260</cp:revision>
  <dcterms:created xsi:type="dcterms:W3CDTF">2017-07-17T15:46:23Z</dcterms:created>
  <dcterms:modified xsi:type="dcterms:W3CDTF">2017-08-18T09:53:06Z</dcterms:modified>
</cp:coreProperties>
</file>