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81" r:id="rId5"/>
    <p:sldId id="276" r:id="rId6"/>
    <p:sldId id="260" r:id="rId7"/>
    <p:sldId id="261" r:id="rId8"/>
    <p:sldId id="275" r:id="rId9"/>
    <p:sldId id="264" r:id="rId10"/>
    <p:sldId id="271" r:id="rId11"/>
    <p:sldId id="273" r:id="rId12"/>
    <p:sldId id="272" r:id="rId13"/>
    <p:sldId id="274" r:id="rId14"/>
    <p:sldId id="258" r:id="rId15"/>
    <p:sldId id="263" r:id="rId16"/>
    <p:sldId id="278" r:id="rId17"/>
    <p:sldId id="282" r:id="rId18"/>
    <p:sldId id="283" r:id="rId19"/>
    <p:sldId id="285" r:id="rId20"/>
    <p:sldId id="287" r:id="rId21"/>
    <p:sldId id="284" r:id="rId22"/>
    <p:sldId id="266" r:id="rId23"/>
    <p:sldId id="279" r:id="rId24"/>
    <p:sldId id="267" r:id="rId25"/>
    <p:sldId id="286" r:id="rId2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37" autoAdjust="0"/>
  </p:normalViewPr>
  <p:slideViewPr>
    <p:cSldViewPr>
      <p:cViewPr varScale="1">
        <p:scale>
          <a:sx n="96" d="100"/>
          <a:sy n="96" d="100"/>
        </p:scale>
        <p:origin x="-1066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6C54C-E3A3-4AA0-97FD-B6BDE1473FAE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5D09E-F458-4FD7-86F3-BF82CD570E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7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C7A0-B332-4625-A73D-5EA7DBD25467}" type="datetime1">
              <a:rPr lang="en-US" smtClean="0"/>
              <a:t>10/19/2017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 - DESY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8A2C-7F24-41B8-A38C-5021419754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76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795F-44E3-4270-90A0-8A255D147F3D}" type="datetime1">
              <a:rPr lang="en-US" smtClean="0"/>
              <a:t>10/19/2017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 - DESY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8A2C-7F24-41B8-A38C-5021419754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8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9B50-4E47-46FC-971B-692592F62075}" type="datetime1">
              <a:rPr lang="en-US" smtClean="0"/>
              <a:t>10/19/2017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 - DESY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8A2C-7F24-41B8-A38C-5021419754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9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C2FAE-21AD-4C3A-9FCC-116507F1BA54}" type="datetime1">
              <a:rPr lang="en-US" smtClean="0"/>
              <a:t>10/19/2017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 - DESY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8A2C-7F24-41B8-A38C-5021419754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7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8885-CF4D-4298-B6A9-01E905ABF238}" type="datetime1">
              <a:rPr lang="en-US" smtClean="0"/>
              <a:t>10/19/2017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 - DESY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8A2C-7F24-41B8-A38C-5021419754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4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818D5-0A62-42D1-962E-F452282B7C97}" type="datetime1">
              <a:rPr lang="en-US" smtClean="0"/>
              <a:t>10/19/2017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 - DESY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8A2C-7F24-41B8-A38C-5021419754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27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7AA7-3490-4FC6-A4B9-0B5AF82F101C}" type="datetime1">
              <a:rPr lang="en-US" smtClean="0"/>
              <a:t>10/19/2017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 - DESY</a:t>
            </a: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8A2C-7F24-41B8-A38C-5021419754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9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12ED-D19C-4FE3-A0A0-F35606648623}" type="datetime1">
              <a:rPr lang="en-US" smtClean="0"/>
              <a:t>10/19/2017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 - DESY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8A2C-7F24-41B8-A38C-5021419754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71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AD5C-FE00-495A-8815-893C53791BF6}" type="datetime1">
              <a:rPr lang="en-US" smtClean="0"/>
              <a:t>10/19/2017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 - DESY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8A2C-7F24-41B8-A38C-5021419754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8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AA83-EA6D-4436-8A7C-305797F19BEB}" type="datetime1">
              <a:rPr lang="en-US" smtClean="0"/>
              <a:t>10/19/2017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 - DESY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8A2C-7F24-41B8-A38C-5021419754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34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073B-A616-4938-9274-76595444BEBE}" type="datetime1">
              <a:rPr lang="en-US" smtClean="0"/>
              <a:t>10/19/2017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 - DESY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8A2C-7F24-41B8-A38C-5021419754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0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8EA42-9940-4C4E-B0F8-313874655C24}" type="datetime1">
              <a:rPr lang="en-US" smtClean="0"/>
              <a:t>10/19/2017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J. Schaffran - DESY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C8A2C-7F24-41B8-A38C-5021419754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2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Studies on H1 magnet yoke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J. Schaffran </a:t>
            </a:r>
          </a:p>
          <a:p>
            <a:r>
              <a:rPr lang="en-US" dirty="0" smtClean="0"/>
              <a:t>Simulation data: K. </a:t>
            </a:r>
            <a:r>
              <a:rPr lang="en-US" dirty="0" err="1" smtClean="0"/>
              <a:t>Büsser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existing yoke - closed</a:t>
            </a:r>
            <a:endParaRPr lang="en-US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518662"/>
              </p:ext>
            </p:extLst>
          </p:nvPr>
        </p:nvGraphicFramePr>
        <p:xfrm>
          <a:off x="827584" y="1412776"/>
          <a:ext cx="7632848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381642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Pros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Cons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Reduced costs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Reduced space 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Advantage for schedule =&gt; no time consuming uninstallation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Bad accessibility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Working platform  at a</a:t>
                      </a:r>
                      <a:r>
                        <a:rPr lang="en-US" sz="2800" baseline="0" dirty="0" smtClean="0"/>
                        <a:t> high of 3-4m 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Manpower for opening closing is needed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Space</a:t>
                      </a:r>
                      <a:r>
                        <a:rPr lang="en-US" sz="2800" baseline="0" dirty="0" smtClean="0"/>
                        <a:t> for transfer lines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 - DESY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8A2C-7F24-41B8-A38C-5021419754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6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existing yoke - 1.5m open</a:t>
            </a:r>
            <a:endParaRPr lang="en-US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807865"/>
              </p:ext>
            </p:extLst>
          </p:nvPr>
        </p:nvGraphicFramePr>
        <p:xfrm>
          <a:off x="827584" y="1412776"/>
          <a:ext cx="7632848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381642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Pros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Cons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Reduced costs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Reduced space 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Advantage for schedule =&gt; no time consuming uninstallation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Bad accessibility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Working platform  at a</a:t>
                      </a:r>
                      <a:r>
                        <a:rPr lang="en-US" sz="2800" baseline="0" dirty="0" smtClean="0"/>
                        <a:t> high of 3-4m 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Manpower for opening closing is needed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Space</a:t>
                      </a:r>
                      <a:r>
                        <a:rPr lang="en-US" sz="2800" baseline="0" dirty="0" smtClean="0"/>
                        <a:t> for transfer lines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Pfeil nach rechts 4"/>
          <p:cNvSpPr/>
          <p:nvPr/>
        </p:nvSpPr>
        <p:spPr>
          <a:xfrm rot="10800000">
            <a:off x="5004048" y="4941168"/>
            <a:ext cx="2592288" cy="720080"/>
          </a:xfrm>
          <a:prstGeom prst="rightArrow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feil nach rechts 5"/>
          <p:cNvSpPr/>
          <p:nvPr/>
        </p:nvSpPr>
        <p:spPr>
          <a:xfrm rot="10800000">
            <a:off x="4788024" y="2708920"/>
            <a:ext cx="2592288" cy="720080"/>
          </a:xfrm>
          <a:prstGeom prst="rightArrow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Gerade Verbindung 7"/>
          <p:cNvCxnSpPr/>
          <p:nvPr/>
        </p:nvCxnSpPr>
        <p:spPr>
          <a:xfrm flipV="1">
            <a:off x="4716016" y="1988840"/>
            <a:ext cx="2736304" cy="36004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feil nach rechts 8"/>
          <p:cNvSpPr/>
          <p:nvPr/>
        </p:nvSpPr>
        <p:spPr>
          <a:xfrm rot="10800000">
            <a:off x="5076056" y="5661249"/>
            <a:ext cx="2592288" cy="720080"/>
          </a:xfrm>
          <a:prstGeom prst="rightArrow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 - DESY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8A2C-7F24-41B8-A38C-5021419754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9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0405"/>
            <a:ext cx="8229600" cy="1143000"/>
          </a:xfrm>
        </p:spPr>
        <p:txBody>
          <a:bodyPr/>
          <a:lstStyle/>
          <a:p>
            <a:r>
              <a:rPr lang="en-US" dirty="0" smtClean="0"/>
              <a:t>Use of existing yoke – 1.5m open</a:t>
            </a:r>
            <a:endParaRPr lang="en-US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533014"/>
              </p:ext>
            </p:extLst>
          </p:nvPr>
        </p:nvGraphicFramePr>
        <p:xfrm>
          <a:off x="827584" y="1052736"/>
          <a:ext cx="7632848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381642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Pros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Cons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Reduced costs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Working platform  at a</a:t>
                      </a:r>
                      <a:r>
                        <a:rPr lang="en-US" sz="2800" baseline="0" dirty="0" smtClean="0"/>
                        <a:t> high of 3-4m </a:t>
                      </a:r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Advantage for schedule =&gt; no time consuming uninstallation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Manpower for opening closing is needed during maintenance/ commissioning only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Good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accessibility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No manpower for opening closing needed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Space for transfer 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 - DESY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8A2C-7F24-41B8-A38C-5021419754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Magnetic field with open yoke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5400" b="1" dirty="0" smtClean="0"/>
              <a:t>And what about the field?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 - DESY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8A2C-7F24-41B8-A38C-5021419754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6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-46950"/>
            <a:ext cx="8229600" cy="1143000"/>
          </a:xfrm>
        </p:spPr>
        <p:txBody>
          <a:bodyPr/>
          <a:lstStyle/>
          <a:p>
            <a:r>
              <a:rPr lang="en-US" dirty="0" smtClean="0"/>
              <a:t>Setup for simulation – magnet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47456" y="1124744"/>
            <a:ext cx="4896544" cy="5184576"/>
          </a:xfrm>
        </p:spPr>
        <p:txBody>
          <a:bodyPr>
            <a:noAutofit/>
          </a:bodyPr>
          <a:lstStyle/>
          <a:p>
            <a:r>
              <a:rPr lang="en-US" sz="2600" dirty="0" smtClean="0"/>
              <a:t>2m </a:t>
            </a:r>
            <a:r>
              <a:rPr lang="en-US" sz="2600" dirty="0"/>
              <a:t>long, </a:t>
            </a:r>
            <a:r>
              <a:rPr lang="en-US" sz="2600" dirty="0" smtClean="0"/>
              <a:t>1x1m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 </a:t>
            </a:r>
            <a:r>
              <a:rPr lang="en-US" sz="2600" dirty="0"/>
              <a:t>space in the </a:t>
            </a:r>
            <a:r>
              <a:rPr lang="en-US" sz="2600" dirty="0" smtClean="0"/>
              <a:t>center</a:t>
            </a:r>
            <a:endParaRPr lang="en-US" sz="2600" dirty="0"/>
          </a:p>
          <a:p>
            <a:r>
              <a:rPr lang="en-US" sz="2600" dirty="0" smtClean="0"/>
              <a:t>no </a:t>
            </a:r>
            <a:r>
              <a:rPr lang="en-US" sz="2600" dirty="0"/>
              <a:t>mechanics, no check of forces, nothing</a:t>
            </a:r>
            <a:r>
              <a:rPr lang="en-US" sz="2600" dirty="0" smtClean="0"/>
              <a:t>…</a:t>
            </a:r>
          </a:p>
          <a:p>
            <a:r>
              <a:rPr lang="en-US" sz="2600" dirty="0"/>
              <a:t>Number of windings and current tuned to </a:t>
            </a:r>
            <a:r>
              <a:rPr lang="en-US" sz="2600" dirty="0" smtClean="0"/>
              <a:t>reach 10T </a:t>
            </a:r>
            <a:r>
              <a:rPr lang="en-US" sz="2600" dirty="0"/>
              <a:t>central field</a:t>
            </a:r>
          </a:p>
          <a:p>
            <a:r>
              <a:rPr lang="en-US" sz="2600" dirty="0" smtClean="0"/>
              <a:t>Correction </a:t>
            </a:r>
            <a:r>
              <a:rPr lang="en-US" sz="2600" dirty="0"/>
              <a:t>(„anti-Helmholtz“) coils with </a:t>
            </a:r>
            <a:r>
              <a:rPr lang="en-US" sz="2600" dirty="0" smtClean="0"/>
              <a:t>switched polarity</a:t>
            </a:r>
            <a:endParaRPr lang="en-US" sz="2600" dirty="0"/>
          </a:p>
          <a:p>
            <a:r>
              <a:rPr lang="en-US" sz="2600" dirty="0" smtClean="0"/>
              <a:t>When </a:t>
            </a:r>
            <a:r>
              <a:rPr lang="en-US" sz="2600" dirty="0"/>
              <a:t>correction coils are off, set central coils </a:t>
            </a:r>
            <a:r>
              <a:rPr lang="en-US" sz="2600" dirty="0" smtClean="0"/>
              <a:t>to have </a:t>
            </a:r>
            <a:r>
              <a:rPr lang="en-US" sz="2600" dirty="0"/>
              <a:t>1/3 higher current to recover central field </a:t>
            </a:r>
            <a:r>
              <a:rPr lang="en-US" sz="2600" dirty="0" smtClean="0"/>
              <a:t>of ~10T</a:t>
            </a:r>
            <a:endParaRPr lang="en-US" sz="2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6" y="3356992"/>
            <a:ext cx="3543880" cy="277383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26854" y="1268760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Magnet is a simple arrangement of four „Helmholtz-like“ coils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046934" y="760363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(K. </a:t>
            </a:r>
            <a:r>
              <a:rPr lang="en-US" sz="1400" dirty="0" err="1" smtClean="0"/>
              <a:t>Büsser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 - DESY</a:t>
            </a:r>
            <a:endParaRPr lang="en-US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8A2C-7F24-41B8-A38C-5021419754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6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624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Setup for simulation – closed yoke (cross section)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4815147" cy="376192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292080" y="1609630"/>
            <a:ext cx="37444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Simulation use cylindrical and not the exact octagonal geometry</a:t>
            </a:r>
          </a:p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Existing gaps are not integrated</a:t>
            </a:r>
          </a:p>
        </p:txBody>
      </p:sp>
      <p:cxnSp>
        <p:nvCxnSpPr>
          <p:cNvPr id="5" name="Gerade Verbindung mit Pfeil 4"/>
          <p:cNvCxnSpPr/>
          <p:nvPr/>
        </p:nvCxnSpPr>
        <p:spPr>
          <a:xfrm flipV="1">
            <a:off x="4878000" y="4869160"/>
            <a:ext cx="0" cy="57606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>
            <a:off x="4878000" y="5418000"/>
            <a:ext cx="486088" cy="9923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>
            <a:off x="4499992" y="5417027"/>
            <a:ext cx="378008" cy="26173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5004048" y="5147900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4621046" y="4999454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688996" y="5395398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z</a:t>
            </a:r>
            <a:endParaRPr lang="en-US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323528" y="1927668"/>
            <a:ext cx="165618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Cylinder: Diameter 6m</a:t>
            </a:r>
          </a:p>
          <a:p>
            <a:r>
              <a:rPr lang="en-US" dirty="0" smtClean="0"/>
              <a:t>Length 7m</a:t>
            </a:r>
            <a:endParaRPr lang="en-US" dirty="0"/>
          </a:p>
        </p:txBody>
      </p:sp>
      <p:sp>
        <p:nvSpPr>
          <p:cNvPr id="20" name="Textfeld 19"/>
          <p:cNvSpPr txBox="1"/>
          <p:nvPr/>
        </p:nvSpPr>
        <p:spPr>
          <a:xfrm>
            <a:off x="395536" y="587727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=&gt; For open shield x and z directions are the worst cases (no direct shielding)!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 - DESY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8A2C-7F24-41B8-A38C-5021419754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6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Magnetic field in </a:t>
            </a:r>
            <a:r>
              <a:rPr lang="en-US" dirty="0"/>
              <a:t>x direction (</a:t>
            </a:r>
            <a:r>
              <a:rPr lang="en-US" dirty="0" smtClean="0"/>
              <a:t>radial </a:t>
            </a:r>
            <a:r>
              <a:rPr lang="en-US" dirty="0" err="1" smtClean="0"/>
              <a:t>horiz</a:t>
            </a:r>
            <a:r>
              <a:rPr lang="en-US" dirty="0" smtClean="0"/>
              <a:t>.) 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670" y="1412776"/>
            <a:ext cx="6598659" cy="4525963"/>
          </a:xfrm>
        </p:spPr>
      </p:pic>
      <p:cxnSp>
        <p:nvCxnSpPr>
          <p:cNvPr id="6" name="Gerade Verbindung 5"/>
          <p:cNvCxnSpPr/>
          <p:nvPr/>
        </p:nvCxnSpPr>
        <p:spPr>
          <a:xfrm flipH="1">
            <a:off x="1619672" y="3212976"/>
            <a:ext cx="561662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3635896" y="364502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Limit (CERN experience): 5mT</a:t>
            </a:r>
            <a:endParaRPr lang="en-US" dirty="0"/>
          </a:p>
        </p:txBody>
      </p:sp>
      <p:cxnSp>
        <p:nvCxnSpPr>
          <p:cNvPr id="10" name="Gerade Verbindung mit Pfeil 9"/>
          <p:cNvCxnSpPr/>
          <p:nvPr/>
        </p:nvCxnSpPr>
        <p:spPr>
          <a:xfrm flipV="1">
            <a:off x="4067944" y="3212976"/>
            <a:ext cx="72008" cy="504056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4211960" y="1952836"/>
            <a:ext cx="0" cy="352839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4608000" y="1952836"/>
            <a:ext cx="0" cy="352839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3060000" y="2184255"/>
            <a:ext cx="0" cy="331236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5724128" y="2196771"/>
            <a:ext cx="72008" cy="3287337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2771800" y="2168860"/>
            <a:ext cx="0" cy="3312368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6030000" y="2196771"/>
            <a:ext cx="0" cy="3312368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1331640" y="602128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Dotted vert. line for experimental area; continuous vert. line for yoke  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 - DESY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8A2C-7F24-41B8-A38C-5021419754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Magnetic field in y </a:t>
            </a:r>
            <a:r>
              <a:rPr lang="en-US" dirty="0"/>
              <a:t>direction (</a:t>
            </a:r>
            <a:r>
              <a:rPr lang="en-US" dirty="0" smtClean="0"/>
              <a:t>radial high) 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670" y="1600200"/>
            <a:ext cx="6598659" cy="4525962"/>
          </a:xfrm>
        </p:spPr>
      </p:pic>
      <p:cxnSp>
        <p:nvCxnSpPr>
          <p:cNvPr id="6" name="Gerade Verbindung 5"/>
          <p:cNvCxnSpPr/>
          <p:nvPr/>
        </p:nvCxnSpPr>
        <p:spPr>
          <a:xfrm flipH="1">
            <a:off x="1619672" y="3212976"/>
            <a:ext cx="561662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3635896" y="364502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Limit (CERN experience): 5mT</a:t>
            </a:r>
            <a:endParaRPr lang="en-US" dirty="0"/>
          </a:p>
        </p:txBody>
      </p:sp>
      <p:cxnSp>
        <p:nvCxnSpPr>
          <p:cNvPr id="10" name="Gerade Verbindung mit Pfeil 9"/>
          <p:cNvCxnSpPr/>
          <p:nvPr/>
        </p:nvCxnSpPr>
        <p:spPr>
          <a:xfrm flipV="1">
            <a:off x="4067944" y="3212976"/>
            <a:ext cx="72008" cy="504056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/>
        </p:nvCxnSpPr>
        <p:spPr>
          <a:xfrm>
            <a:off x="3060000" y="2184255"/>
            <a:ext cx="0" cy="33123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4608000" y="1952836"/>
            <a:ext cx="0" cy="352839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4211960" y="1952836"/>
            <a:ext cx="0" cy="352839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5724128" y="2196771"/>
            <a:ext cx="72008" cy="32873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1206041" y="6178981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Gap in yoke (no material) explains bad shielding in y direction  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 - DESY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8A2C-7F24-41B8-A38C-5021419754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8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Magnetic field in z </a:t>
            </a:r>
            <a:r>
              <a:rPr lang="en-US" dirty="0"/>
              <a:t>direction </a:t>
            </a:r>
            <a:r>
              <a:rPr lang="en-US" dirty="0" smtClean="0"/>
              <a:t>(length) 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671" y="1600200"/>
            <a:ext cx="6598657" cy="4525962"/>
          </a:xfrm>
        </p:spPr>
      </p:pic>
      <p:cxnSp>
        <p:nvCxnSpPr>
          <p:cNvPr id="6" name="Gerade Verbindung 5"/>
          <p:cNvCxnSpPr/>
          <p:nvPr/>
        </p:nvCxnSpPr>
        <p:spPr>
          <a:xfrm flipH="1">
            <a:off x="1619672" y="3212976"/>
            <a:ext cx="561662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3635896" y="364502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Limit (CERN experience): 5mT</a:t>
            </a:r>
            <a:endParaRPr lang="en-US" dirty="0"/>
          </a:p>
        </p:txBody>
      </p:sp>
      <p:cxnSp>
        <p:nvCxnSpPr>
          <p:cNvPr id="10" name="Gerade Verbindung mit Pfeil 9"/>
          <p:cNvCxnSpPr/>
          <p:nvPr/>
        </p:nvCxnSpPr>
        <p:spPr>
          <a:xfrm flipV="1">
            <a:off x="4067944" y="3212976"/>
            <a:ext cx="72008" cy="504056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4032000" y="1952836"/>
            <a:ext cx="0" cy="352839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4806000" y="1952836"/>
            <a:ext cx="0" cy="352839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2915816" y="2184255"/>
            <a:ext cx="0" cy="33123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5868144" y="2184255"/>
            <a:ext cx="0" cy="33123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 - DESY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8A2C-7F24-41B8-A38C-5021419754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3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Influence of stray field w/o correction coil (x direction) 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670" y="1600200"/>
            <a:ext cx="6598659" cy="4525962"/>
          </a:xfrm>
        </p:spPr>
      </p:pic>
      <p:cxnSp>
        <p:nvCxnSpPr>
          <p:cNvPr id="6" name="Gerade Verbindung 5"/>
          <p:cNvCxnSpPr/>
          <p:nvPr/>
        </p:nvCxnSpPr>
        <p:spPr>
          <a:xfrm flipH="1">
            <a:off x="1619672" y="3212976"/>
            <a:ext cx="561662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3635896" y="364502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Limit (CERN experience): 5mT</a:t>
            </a:r>
            <a:endParaRPr lang="en-US" dirty="0"/>
          </a:p>
        </p:txBody>
      </p:sp>
      <p:cxnSp>
        <p:nvCxnSpPr>
          <p:cNvPr id="10" name="Gerade Verbindung mit Pfeil 9"/>
          <p:cNvCxnSpPr/>
          <p:nvPr/>
        </p:nvCxnSpPr>
        <p:spPr>
          <a:xfrm flipV="1">
            <a:off x="4067944" y="3212976"/>
            <a:ext cx="72008" cy="504056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4211960" y="1952836"/>
            <a:ext cx="0" cy="352839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4608000" y="1952836"/>
            <a:ext cx="0" cy="352839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3060000" y="2184255"/>
            <a:ext cx="0" cy="331236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5724128" y="2196771"/>
            <a:ext cx="72008" cy="3287337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2771800" y="2168860"/>
            <a:ext cx="0" cy="3312368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6030000" y="2196771"/>
            <a:ext cx="0" cy="3312368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1331640" y="616530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Steps could be explained by width of meshes chose for simulation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 - DESY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8A2C-7F24-41B8-A38C-5021419754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5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investigations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Do we need a magnetic shield for MADMAX?</a:t>
            </a:r>
          </a:p>
          <a:p>
            <a:pPr marL="857250" lvl="1" indent="-457200">
              <a:buFont typeface="Symbol"/>
              <a:buChar char="Þ"/>
            </a:pPr>
            <a:r>
              <a:rPr lang="en-US" dirty="0" smtClean="0"/>
              <a:t>Depends on magnetic field strength in the environment</a:t>
            </a:r>
          </a:p>
          <a:p>
            <a:pPr marL="857250" lvl="1" indent="-457200">
              <a:buFontTx/>
              <a:buChar char="-"/>
            </a:pPr>
            <a:r>
              <a:rPr lang="en-US" dirty="0" smtClean="0"/>
              <a:t>Personal safety </a:t>
            </a:r>
            <a:endParaRPr lang="en-US" dirty="0" smtClean="0"/>
          </a:p>
          <a:p>
            <a:pPr marL="1257300" lvl="2" indent="-457200">
              <a:buFont typeface="Symbol"/>
              <a:buChar char="Þ"/>
            </a:pPr>
            <a:r>
              <a:rPr lang="en-US" dirty="0" smtClean="0"/>
              <a:t>flying magnetic parts (limit is currently 5mT =&gt; not fixed)</a:t>
            </a:r>
          </a:p>
          <a:p>
            <a:pPr marL="1257300" lvl="2" indent="-457200">
              <a:buFont typeface="Symbol"/>
              <a:buChar char="Þ"/>
            </a:pPr>
            <a:r>
              <a:rPr lang="en-US" dirty="0" smtClean="0"/>
              <a:t>For medical implants: 0.5mT (only </a:t>
            </a:r>
            <a:r>
              <a:rPr lang="en-US" dirty="0" smtClean="0"/>
              <a:t>10</a:t>
            </a:r>
            <a:r>
              <a:rPr lang="en-US" baseline="30000" dirty="0"/>
              <a:t> </a:t>
            </a:r>
            <a:r>
              <a:rPr lang="en-US" dirty="0" smtClean="0"/>
              <a:t>times of </a:t>
            </a:r>
            <a:r>
              <a:rPr lang="en-US" dirty="0" smtClean="0"/>
              <a:t>earth magnetic field)</a:t>
            </a:r>
          </a:p>
          <a:p>
            <a:pPr marL="857250" lvl="1" indent="-457200">
              <a:buFontTx/>
              <a:buChar char="-"/>
            </a:pPr>
            <a:r>
              <a:rPr lang="en-US" dirty="0" smtClean="0"/>
              <a:t>Protection </a:t>
            </a:r>
            <a:r>
              <a:rPr lang="en-US" dirty="0" smtClean="0"/>
              <a:t>of cryogenic equipment (f. e. vacuum pumps) which could be </a:t>
            </a:r>
            <a:r>
              <a:rPr lang="en-US" dirty="0" smtClean="0"/>
              <a:t>destroyed</a:t>
            </a:r>
            <a:endParaRPr lang="en-US" dirty="0" smtClean="0"/>
          </a:p>
          <a:p>
            <a:pPr marL="857250" lvl="1" indent="-457200">
              <a:buFontTx/>
              <a:buChar char="-"/>
            </a:pPr>
            <a:r>
              <a:rPr lang="en-US" dirty="0" smtClean="0"/>
              <a:t>Influence </a:t>
            </a:r>
            <a:r>
              <a:rPr lang="en-US" dirty="0" smtClean="0"/>
              <a:t>on other experiments </a:t>
            </a:r>
          </a:p>
          <a:p>
            <a:endParaRPr lang="en-US" dirty="0" smtClean="0"/>
          </a:p>
          <a:p>
            <a:r>
              <a:rPr lang="en-US" dirty="0" smtClean="0"/>
              <a:t>If “yes”, could the H1 iron yoke be used as magnetic shield for the MADMAX magnet?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 - DESY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8A2C-7F24-41B8-A38C-5021419754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9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Influence </a:t>
            </a:r>
            <a:r>
              <a:rPr lang="en-US" dirty="0"/>
              <a:t>of stray field w/o correction coil </a:t>
            </a:r>
            <a:r>
              <a:rPr lang="en-US" dirty="0" smtClean="0"/>
              <a:t>(z </a:t>
            </a:r>
            <a:r>
              <a:rPr lang="en-US" dirty="0"/>
              <a:t>direction) 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670" y="1600200"/>
            <a:ext cx="6598659" cy="4525963"/>
          </a:xfrm>
        </p:spPr>
      </p:pic>
      <p:cxnSp>
        <p:nvCxnSpPr>
          <p:cNvPr id="5" name="Gerade Verbindung 4"/>
          <p:cNvCxnSpPr/>
          <p:nvPr/>
        </p:nvCxnSpPr>
        <p:spPr>
          <a:xfrm flipH="1">
            <a:off x="1619672" y="3212976"/>
            <a:ext cx="561662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2771800" y="2168860"/>
            <a:ext cx="0" cy="3312368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3060000" y="2184255"/>
            <a:ext cx="0" cy="331236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3995936" y="1952836"/>
            <a:ext cx="0" cy="352839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4788024" y="1952836"/>
            <a:ext cx="0" cy="352839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5724128" y="2196771"/>
            <a:ext cx="72008" cy="3287337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6030000" y="2196771"/>
            <a:ext cx="0" cy="3312368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 - DESY</a:t>
            </a:r>
            <a:endParaRPr lang="en-US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8A2C-7F24-41B8-A38C-5021419754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important direction is x (highest fringe field, influence on other experiments)</a:t>
            </a:r>
          </a:p>
          <a:p>
            <a:r>
              <a:rPr lang="en-US" dirty="0" smtClean="0"/>
              <a:t>Existing shielding will reduce the magnetic fringe field below an acceptable limit</a:t>
            </a:r>
          </a:p>
          <a:p>
            <a:pPr marL="857250" lvl="1" indent="-457200">
              <a:buFont typeface="Symbol"/>
              <a:buChar char="Þ"/>
            </a:pPr>
            <a:r>
              <a:rPr lang="en-US" dirty="0" smtClean="0"/>
              <a:t>This is also valid for a slightly by 1.5m opened shield</a:t>
            </a:r>
          </a:p>
          <a:p>
            <a:r>
              <a:rPr lang="en-US" dirty="0" smtClean="0"/>
              <a:t>Ambient field could be reduced significantly  by the yoke (also with correction coils </a:t>
            </a:r>
            <a:r>
              <a:rPr lang="en-US" dirty="0"/>
              <a:t> switched off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 - DESY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8A2C-7F24-41B8-A38C-5021419754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9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Simulation with more realistic magnet and shield geometry</a:t>
            </a:r>
          </a:p>
          <a:p>
            <a:endParaRPr lang="en-US" dirty="0" smtClean="0"/>
          </a:p>
          <a:p>
            <a:r>
              <a:rPr lang="en-US" dirty="0" smtClean="0"/>
              <a:t>Influence on inner magnetic field with correction coils on and off</a:t>
            </a:r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 - DESY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8A2C-7F24-41B8-A38C-5021419754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7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Space requirements in HERA North are fine with yoke opened by 1.5m</a:t>
            </a:r>
          </a:p>
          <a:p>
            <a:r>
              <a:rPr lang="en-US" dirty="0" smtClean="0"/>
              <a:t>Ambient field are fine with yoke (1.5m open) + simplified correction coils</a:t>
            </a:r>
          </a:p>
          <a:p>
            <a:r>
              <a:rPr lang="en-US" dirty="0" smtClean="0"/>
              <a:t>Further studies with more realistic and more precise model will follow (K. Buesser)</a:t>
            </a:r>
          </a:p>
          <a:p>
            <a:r>
              <a:rPr lang="en-US" dirty="0" smtClean="0"/>
              <a:t>Ambient field with yoke only looks reasonable  </a:t>
            </a:r>
          </a:p>
          <a:p>
            <a:r>
              <a:rPr lang="en-US" dirty="0" smtClean="0"/>
              <a:t>Study on inner magnetic field will follow 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 - DESY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8A2C-7F24-41B8-A38C-5021419754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1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 rot="1395614">
            <a:off x="458034" y="2755185"/>
            <a:ext cx="8229600" cy="163718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8800" b="1" dirty="0" smtClean="0">
                <a:solidFill>
                  <a:srgbClr val="FF0000"/>
                </a:solidFill>
              </a:rPr>
              <a:t>I like the movie, but the reality is more exciting!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 - DESY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8A2C-7F24-41B8-A38C-5021419754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9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Backup - </a:t>
            </a:r>
            <a:r>
              <a:rPr lang="en-US" dirty="0"/>
              <a:t>Influence of stray field w/o correction coil </a:t>
            </a:r>
            <a:r>
              <a:rPr lang="en-US" dirty="0" smtClean="0"/>
              <a:t>(y direction) 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670" y="1600200"/>
            <a:ext cx="6598659" cy="4525963"/>
          </a:xfr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 - DESY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8A2C-7F24-41B8-A38C-5021419754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5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existing yoke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46" y="1556792"/>
            <a:ext cx="8233340" cy="463102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563888" y="1988840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yoke</a:t>
            </a:r>
            <a:endParaRPr lang="en-US" sz="4000" b="1" dirty="0">
              <a:solidFill>
                <a:srgbClr val="FF0000"/>
              </a:solidFill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 flipH="1">
            <a:off x="4067944" y="2696726"/>
            <a:ext cx="144016" cy="166837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>
            <a:off x="1835696" y="2342783"/>
            <a:ext cx="1726840" cy="46709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4744989" y="2392786"/>
            <a:ext cx="1915243" cy="83418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 - DESY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8A2C-7F24-41B8-A38C-5021419754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5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existing yoke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4607271" cy="46310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436096" y="1628800"/>
            <a:ext cx="35283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Octagonal shield with 1m layered stainless steel plates</a:t>
            </a:r>
          </a:p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2 movable halves + 1 movable basis (1m/10 min)</a:t>
            </a:r>
          </a:p>
          <a:p>
            <a:endParaRPr lang="en-US" sz="2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 - DESY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8A2C-7F24-41B8-A38C-5021419754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Use of existing yoke</a:t>
            </a:r>
            <a:endParaRPr lang="en-US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845654"/>
              </p:ext>
            </p:extLst>
          </p:nvPr>
        </p:nvGraphicFramePr>
        <p:xfrm>
          <a:off x="827584" y="1052736"/>
          <a:ext cx="7632848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403244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Pros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Cons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Reduced costs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Reduced space 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Advantage for schedule =&gt; no time consuming uninstallation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Bad accessibility, if yoke is closed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Working platform  at a</a:t>
                      </a:r>
                      <a:r>
                        <a:rPr lang="en-US" sz="2800" baseline="0" dirty="0" smtClean="0"/>
                        <a:t> high of 3-4m 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Manpower for opening closing of yoke is needed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Limited</a:t>
                      </a:r>
                      <a:r>
                        <a:rPr lang="en-US" sz="2800" baseline="0" dirty="0" smtClean="0"/>
                        <a:t> s</a:t>
                      </a:r>
                      <a:r>
                        <a:rPr lang="en-US" sz="2800" dirty="0" smtClean="0"/>
                        <a:t>pace</a:t>
                      </a:r>
                      <a:r>
                        <a:rPr lang="en-US" sz="2800" baseline="0" dirty="0" smtClean="0"/>
                        <a:t> for transfer lines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 - DESY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8A2C-7F24-41B8-A38C-5021419754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9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0" y="1412776"/>
            <a:ext cx="5511800" cy="2387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requirements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877396" y="3357091"/>
            <a:ext cx="1450504" cy="460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M. </a:t>
            </a:r>
            <a:r>
              <a:rPr lang="en-US" sz="2000" dirty="0" err="1" smtClean="0"/>
              <a:t>Matysek</a:t>
            </a:r>
            <a:endParaRPr lang="en-US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755576" y="4221088"/>
            <a:ext cx="813690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Here: 14m x 7m</a:t>
            </a:r>
          </a:p>
          <a:p>
            <a:endParaRPr lang="en-US" sz="800" dirty="0"/>
          </a:p>
          <a:p>
            <a:pPr marL="457200" indent="-457200">
              <a:buFont typeface="Symbol"/>
              <a:buChar char="Þ"/>
            </a:pPr>
            <a:r>
              <a:rPr lang="en-US" sz="3200" dirty="0" smtClean="0"/>
              <a:t>Experimental hardware needs less space!</a:t>
            </a:r>
          </a:p>
          <a:p>
            <a:pPr marL="457200" indent="-457200">
              <a:buFont typeface="Symbol"/>
              <a:buChar char="Þ"/>
            </a:pPr>
            <a:r>
              <a:rPr lang="en-US" sz="3200" dirty="0"/>
              <a:t>MADMAX magnet itself needs ~</a:t>
            </a:r>
            <a:r>
              <a:rPr lang="en-US" sz="3200" dirty="0" smtClean="0"/>
              <a:t>7.1m </a:t>
            </a:r>
            <a:r>
              <a:rPr lang="en-US" sz="3200" dirty="0"/>
              <a:t>x </a:t>
            </a:r>
            <a:r>
              <a:rPr lang="en-US" sz="3200" dirty="0" smtClean="0"/>
              <a:t>4.5m </a:t>
            </a:r>
            <a:r>
              <a:rPr lang="en-US" sz="3200" dirty="0"/>
              <a:t>x </a:t>
            </a:r>
            <a:r>
              <a:rPr lang="en-US" sz="3200" dirty="0" smtClean="0"/>
              <a:t>3.2m </a:t>
            </a:r>
            <a:r>
              <a:rPr lang="en-US" sz="3200" dirty="0"/>
              <a:t>(l x w x h)</a:t>
            </a:r>
            <a:endParaRPr lang="en-US" sz="32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 - DESY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8A2C-7F24-41B8-A38C-5021419754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6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space in yoke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Experimentierplatz</a:t>
            </a:r>
            <a:r>
              <a:rPr lang="en-US" dirty="0" smtClean="0"/>
              <a:t>, transfer lines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233340" cy="4631020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3707904" y="4797152"/>
            <a:ext cx="2376264" cy="28803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5724128" y="4437112"/>
            <a:ext cx="1656184" cy="14401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flipV="1">
            <a:off x="3707904" y="4430770"/>
            <a:ext cx="2016224" cy="36638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flipV="1">
            <a:off x="6084168" y="4613961"/>
            <a:ext cx="1296144" cy="47122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>
            <a:off x="4716016" y="4077072"/>
            <a:ext cx="539992" cy="7200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H="1" flipV="1">
            <a:off x="5264720" y="3573016"/>
            <a:ext cx="8712" cy="50405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5256008" y="4086653"/>
            <a:ext cx="603752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5436096" y="3743744"/>
            <a:ext cx="121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925118" y="3781641"/>
            <a:ext cx="121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z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046906" y="3642631"/>
            <a:ext cx="121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y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 - DESY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8A2C-7F24-41B8-A38C-5021419754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3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Existing space in yoke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600200"/>
            <a:ext cx="43204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7.2m x 6.3m x 5m </a:t>
            </a:r>
          </a:p>
          <a:p>
            <a:pPr algn="just">
              <a:buFont typeface="Symbol"/>
              <a:buChar char="Þ"/>
            </a:pPr>
            <a:r>
              <a:rPr lang="en-US" dirty="0" smtClean="0"/>
              <a:t>Would limit the  dimensions to the modelled numbers</a:t>
            </a:r>
          </a:p>
          <a:p>
            <a:pPr algn="just">
              <a:buFont typeface="Symbol"/>
              <a:buChar char="Þ"/>
            </a:pPr>
            <a:r>
              <a:rPr lang="en-US" dirty="0" smtClean="0"/>
              <a:t>No reserve for realistic design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372" y="964807"/>
            <a:ext cx="3809931" cy="5390346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 - DESY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8A2C-7F24-41B8-A38C-5021419754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6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Symbol"/>
              <a:buChar char="Þ"/>
            </a:pPr>
            <a:r>
              <a:rPr lang="en-US" dirty="0" smtClean="0"/>
              <a:t>Shielding with closed yoke is sufficient (see later)!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But: Space requirements are critical</a:t>
            </a:r>
          </a:p>
          <a:p>
            <a:pPr>
              <a:buFont typeface="Symbol"/>
              <a:buChar char="Þ"/>
            </a:pPr>
            <a:r>
              <a:rPr lang="en-US" dirty="0" smtClean="0"/>
              <a:t> Yoke should not completely closed </a:t>
            </a:r>
          </a:p>
          <a:p>
            <a:pPr>
              <a:buFont typeface="Symbol"/>
              <a:buChar char="Þ"/>
            </a:pPr>
            <a:r>
              <a:rPr lang="en-US" dirty="0" smtClean="0"/>
              <a:t> Investigation: yoke opened by 1.5m</a:t>
            </a:r>
          </a:p>
          <a:p>
            <a:pPr>
              <a:buFont typeface="Symbol"/>
              <a:buChar char="Þ"/>
            </a:pPr>
            <a:r>
              <a:rPr lang="en-US" dirty="0" smtClean="0"/>
              <a:t> Good accessibility when opened</a:t>
            </a:r>
          </a:p>
          <a:p>
            <a:pPr>
              <a:buFont typeface="Symbol"/>
              <a:buChar char="Þ"/>
            </a:pPr>
            <a:r>
              <a:rPr lang="en-US" dirty="0"/>
              <a:t> </a:t>
            </a:r>
            <a:r>
              <a:rPr lang="en-US" dirty="0" smtClean="0"/>
              <a:t>But: check, if shield/half shells could be operated with this forces induced by B-field!!!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Schaffran - DESY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8A2C-7F24-41B8-A38C-5021419754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5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975</Words>
  <Application>Microsoft Office PowerPoint</Application>
  <PresentationFormat>Bildschirmpräsentation (4:3)</PresentationFormat>
  <Paragraphs>184</Paragraphs>
  <Slides>25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Larissa</vt:lpstr>
      <vt:lpstr>Studies on H1 magnet yoke</vt:lpstr>
      <vt:lpstr>Purpose of investigations</vt:lpstr>
      <vt:lpstr>Use of existing yoke</vt:lpstr>
      <vt:lpstr>Use of existing yoke</vt:lpstr>
      <vt:lpstr>Use of existing yoke</vt:lpstr>
      <vt:lpstr>Space requirements </vt:lpstr>
      <vt:lpstr>Existing space in yoke</vt:lpstr>
      <vt:lpstr>Existing space in yoke</vt:lpstr>
      <vt:lpstr>Result</vt:lpstr>
      <vt:lpstr>Use of existing yoke - closed</vt:lpstr>
      <vt:lpstr>Use of existing yoke - 1.5m open</vt:lpstr>
      <vt:lpstr>Use of existing yoke – 1.5m open</vt:lpstr>
      <vt:lpstr>Magnetic field with open yoke</vt:lpstr>
      <vt:lpstr>Setup for simulation – magnet</vt:lpstr>
      <vt:lpstr>Setup for simulation – closed yoke (cross section)</vt:lpstr>
      <vt:lpstr>Magnetic field in x direction (radial horiz.) </vt:lpstr>
      <vt:lpstr>Magnetic field in y direction (radial high) </vt:lpstr>
      <vt:lpstr>Magnetic field in z direction (length) </vt:lpstr>
      <vt:lpstr>Influence of stray field w/o correction coil (x direction) </vt:lpstr>
      <vt:lpstr>Influence of stray field w/o correction coil (z direction) </vt:lpstr>
      <vt:lpstr>Result</vt:lpstr>
      <vt:lpstr>Next steps</vt:lpstr>
      <vt:lpstr>Conclusion</vt:lpstr>
      <vt:lpstr>PowerPoint-Präsentation</vt:lpstr>
      <vt:lpstr>Backup - Influence of stray field w/o correction coil (y direction) 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Studies on H1 magnet yoke</dc:title>
  <dc:creator>Schaffran, Joern</dc:creator>
  <cp:lastModifiedBy>Schaffran, Joern</cp:lastModifiedBy>
  <cp:revision>78</cp:revision>
  <dcterms:created xsi:type="dcterms:W3CDTF">2017-09-29T08:31:50Z</dcterms:created>
  <dcterms:modified xsi:type="dcterms:W3CDTF">2017-10-19T05:32:32Z</dcterms:modified>
</cp:coreProperties>
</file>