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57" r:id="rId4"/>
    <p:sldId id="264" r:id="rId5"/>
    <p:sldId id="285" r:id="rId6"/>
    <p:sldId id="284" r:id="rId7"/>
    <p:sldId id="279" r:id="rId8"/>
    <p:sldId id="269" r:id="rId9"/>
    <p:sldId id="278" r:id="rId10"/>
    <p:sldId id="270" r:id="rId11"/>
    <p:sldId id="265" r:id="rId12"/>
    <p:sldId id="288" r:id="rId13"/>
    <p:sldId id="280" r:id="rId14"/>
    <p:sldId id="281" r:id="rId15"/>
    <p:sldId id="259" r:id="rId16"/>
    <p:sldId id="273" r:id="rId17"/>
    <p:sldId id="289" r:id="rId18"/>
    <p:sldId id="275" r:id="rId19"/>
    <p:sldId id="283" r:id="rId20"/>
    <p:sldId id="286" r:id="rId21"/>
    <p:sldId id="287" r:id="rId22"/>
    <p:sldId id="282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4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FE21-B5AC-4ED7-89A8-C23947DA29AA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J. Schaffran, DESY Status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80040-4B86-487E-AC13-E4B88D1ADD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8379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C5B8-31A9-4B8B-BFA1-56E104AB6F7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0686-274B-43AE-8E57-71428B78D2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17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D0686-274B-43AE-8E57-71428B78D2DB}" type="slidenum">
              <a:rPr lang="en-US" smtClean="0"/>
              <a:t>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1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D0686-274B-43AE-8E57-71428B78D2DB}" type="slidenum">
              <a:rPr lang="en-US" smtClean="0"/>
              <a:t>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D0686-274B-43AE-8E57-71428B78D2DB}" type="slidenum">
              <a:rPr lang="en-US" smtClean="0"/>
              <a:t>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D0686-274B-43AE-8E57-71428B78D2DB}" type="slidenum">
              <a:rPr lang="en-US" smtClean="0"/>
              <a:t>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FB33-D08D-49BA-B69F-2224DECE103C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FF0E-B56C-4E63-B309-AE02320C9FAE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6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E994-9D94-4737-8374-E01F3548E75D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1E90-2350-4C8D-BB52-CE74143972A2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C005-1340-4002-8EB8-6DD43710EB11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C81C-FFC5-42FA-AFCC-ED3F119DBA25}" type="datetime1">
              <a:rPr lang="en-US" smtClean="0"/>
              <a:t>10/18/2017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9BDB-798E-4C94-829F-2F11BCA08A49}" type="datetime1">
              <a:rPr lang="en-US" smtClean="0"/>
              <a:t>10/18/2017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D75-96E8-4177-A9F2-1EF7433E8EBE}" type="datetime1">
              <a:rPr lang="en-US" smtClean="0"/>
              <a:t>10/18/2017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2BCE-A8AB-4A11-A356-5750A82FF0B5}" type="datetime1">
              <a:rPr lang="en-US" smtClean="0"/>
              <a:t>10/18/2017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B32-CFFA-487D-A211-7342D4513F3B}" type="datetime1">
              <a:rPr lang="en-US" smtClean="0"/>
              <a:t>10/18/2017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A92A-24FA-411E-814F-11354E190CBD}" type="datetime1">
              <a:rPr lang="en-US" smtClean="0"/>
              <a:t>10/18/2017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C88A-EC50-49D5-BC7E-113E74804F69}" type="datetime1">
              <a:rPr lang="en-US" smtClean="0"/>
              <a:t>10/18/2017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921E-3823-42F6-BC26-769616D6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DESY status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 smtClean="0"/>
              <a:t>J</a:t>
            </a:r>
            <a:r>
              <a:rPr lang="en-US" smtClean="0"/>
              <a:t>. Schaffran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dirty="0" smtClean="0"/>
              <a:t>HERA hall north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06195" cy="5657850"/>
          </a:xfrm>
        </p:spPr>
      </p:pic>
      <p:sp>
        <p:nvSpPr>
          <p:cNvPr id="7" name="Textfeld 6"/>
          <p:cNvSpPr txBox="1"/>
          <p:nvPr/>
        </p:nvSpPr>
        <p:spPr>
          <a:xfrm>
            <a:off x="2136080" y="3705999"/>
            <a:ext cx="86409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New bldg.</a:t>
            </a:r>
          </a:p>
          <a:p>
            <a:endParaRPr lang="en-US" sz="1200" dirty="0"/>
          </a:p>
        </p:txBody>
      </p:sp>
      <p:sp>
        <p:nvSpPr>
          <p:cNvPr id="3" name="Ellipse 2"/>
          <p:cNvSpPr/>
          <p:nvPr/>
        </p:nvSpPr>
        <p:spPr>
          <a:xfrm>
            <a:off x="2579781" y="2317825"/>
            <a:ext cx="43204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195142" y="2328858"/>
            <a:ext cx="86409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Cryo</a:t>
            </a:r>
            <a:r>
              <a:rPr lang="en-US" sz="1200" dirty="0" smtClean="0"/>
              <a:t>. plant</a:t>
            </a:r>
            <a:endParaRPr lang="en-US" sz="1200" dirty="0"/>
          </a:p>
        </p:txBody>
      </p:sp>
      <p:cxnSp>
        <p:nvCxnSpPr>
          <p:cNvPr id="8" name="Gerade Verbindung 7"/>
          <p:cNvCxnSpPr>
            <a:endCxn id="3" idx="6"/>
          </p:cNvCxnSpPr>
          <p:nvPr/>
        </p:nvCxnSpPr>
        <p:spPr>
          <a:xfrm flipH="1">
            <a:off x="3011829" y="2460746"/>
            <a:ext cx="183313" cy="1451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2579781" y="2348880"/>
            <a:ext cx="271928" cy="709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579781" y="2419793"/>
            <a:ext cx="216024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2707995" y="3057927"/>
            <a:ext cx="87810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579781" y="1843729"/>
            <a:ext cx="43204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579781" y="1391878"/>
            <a:ext cx="86409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Hall west</a:t>
            </a:r>
            <a:endParaRPr lang="en-US" sz="1200" dirty="0"/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2795805" y="1668877"/>
            <a:ext cx="55904" cy="1748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644008" y="1617803"/>
            <a:ext cx="864096" cy="276999"/>
          </a:xfrm>
          <a:prstGeom prst="rect">
            <a:avLst/>
          </a:prstGeom>
          <a:solidFill>
            <a:schemeClr val="bg1"/>
          </a:solidFill>
          <a:ln w="444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Hall north</a:t>
            </a:r>
            <a:endParaRPr lang="en-US" sz="1200" dirty="0"/>
          </a:p>
        </p:txBody>
      </p:sp>
      <p:sp>
        <p:nvSpPr>
          <p:cNvPr id="4" name="Pfeil nach unten 3"/>
          <p:cNvSpPr/>
          <p:nvPr/>
        </p:nvSpPr>
        <p:spPr>
          <a:xfrm rot="10800000">
            <a:off x="4680012" y="908719"/>
            <a:ext cx="792088" cy="62165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 hall north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18" y="1268760"/>
            <a:ext cx="6633058" cy="5337353"/>
          </a:xfrm>
        </p:spPr>
      </p:pic>
      <p:pic>
        <p:nvPicPr>
          <p:cNvPr id="1026" name="Picture 2" descr="H:\Cryo Plattform\MADMAX\Vortrag_181017\Briefmarke_H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1039">
            <a:off x="6094329" y="3876498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 hall north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795260" cy="4828032"/>
          </a:xfrm>
        </p:spPr>
      </p:pic>
      <p:cxnSp>
        <p:nvCxnSpPr>
          <p:cNvPr id="5" name="Gerade Verbindung mit Pfeil 4"/>
          <p:cNvCxnSpPr/>
          <p:nvPr/>
        </p:nvCxnSpPr>
        <p:spPr>
          <a:xfrm>
            <a:off x="2123728" y="1988840"/>
            <a:ext cx="0" cy="331236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993706" y="2924944"/>
            <a:ext cx="553998" cy="1224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a. 25m</a:t>
            </a:r>
            <a:endParaRPr lang="en-US" sz="2400" b="1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5126950" y="3419418"/>
            <a:ext cx="136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ALPS II</a:t>
            </a:r>
            <a:endParaRPr lang="en-US" sz="2800" b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788024" y="1700808"/>
            <a:ext cx="0" cy="374441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660232" y="1700808"/>
            <a:ext cx="0" cy="374441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845196" y="47692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6845196" y="427837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732240" y="2780928"/>
            <a:ext cx="2304256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Boxes for connection to HERA transfer line </a:t>
            </a:r>
            <a:endParaRPr lang="en-US" sz="2000" b="1" dirty="0"/>
          </a:p>
        </p:txBody>
      </p:sp>
      <p:cxnSp>
        <p:nvCxnSpPr>
          <p:cNvPr id="17" name="Gerade Verbindung mit Pfeil 16"/>
          <p:cNvCxnSpPr>
            <a:stCxn id="15" idx="2"/>
          </p:cNvCxnSpPr>
          <p:nvPr/>
        </p:nvCxnSpPr>
        <p:spPr>
          <a:xfrm flipH="1">
            <a:off x="7244680" y="3796591"/>
            <a:ext cx="639688" cy="71253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5" idx="2"/>
          </p:cNvCxnSpPr>
          <p:nvPr/>
        </p:nvCxnSpPr>
        <p:spPr>
          <a:xfrm flipH="1">
            <a:off x="7171279" y="3796591"/>
            <a:ext cx="713089" cy="118863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619672" y="1556792"/>
            <a:ext cx="568863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5400000">
            <a:off x="4186989" y="1099773"/>
            <a:ext cx="553998" cy="1224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a. 32m</a:t>
            </a:r>
            <a:endParaRPr lang="en-US" sz="2400" b="1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smtClean="0"/>
              <a:t>HERA hall north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88009"/>
              </p:ext>
            </p:extLst>
          </p:nvPr>
        </p:nvGraphicFramePr>
        <p:xfrm>
          <a:off x="457200" y="1052736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069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Cryogenic lines and some boxes</a:t>
                      </a:r>
                      <a:r>
                        <a:rPr lang="en-US" sz="2200" baseline="0" dirty="0" smtClean="0"/>
                        <a:t> (distribution) already exist</a:t>
                      </a:r>
                      <a:endParaRPr lang="en-US" sz="2200" dirty="0" smtClean="0"/>
                    </a:p>
                    <a:p>
                      <a:r>
                        <a:rPr lang="en-US" sz="2200" dirty="0" smtClean="0"/>
                        <a:t>=&gt; Low investment costs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Not located on the DESY campus =&gt; ~1.5km away from DESY </a:t>
                      </a:r>
                    </a:p>
                    <a:p>
                      <a:endParaRPr lang="en-US" sz="2200" dirty="0" smtClean="0"/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Still some work to clean the hall up, but scheduling for MADMAX experiment looks feasible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Higher</a:t>
                      </a:r>
                      <a:r>
                        <a:rPr lang="en-US" sz="2200" baseline="0" dirty="0" smtClean="0"/>
                        <a:t> operation costs due to distance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Existing iron yoke could be used for shielding of magnetic field (see tomorrows talk)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 noise =&gt; located in underground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Electronic trailer for control room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:\Cryo Plattform\MADMAX\H1_Yoke\20170926_153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154">
            <a:off x="4792242" y="4008552"/>
            <a:ext cx="4047744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4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Decision</a:t>
            </a:r>
            <a:endParaRPr lang="en-US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934038"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66"/>
                </a:solidFill>
              </a:rPr>
              <a:t>HERA hall north is the best location to host MADMAX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smtClean="0"/>
              <a:t>ALPS II @HERA north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11397" y="186058"/>
            <a:ext cx="5255472" cy="7423099"/>
          </a:xfrm>
        </p:spPr>
      </p:pic>
      <p:pic>
        <p:nvPicPr>
          <p:cNvPr id="4098" name="Picture 2" descr="H:\ALPS II\picures\Installation_Gegenlager\Magnet+Lötverbindungen\20170906_125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239">
            <a:off x="4572000" y="1164924"/>
            <a:ext cx="4047744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smtClean="0"/>
              <a:t>ALPS II @HERA north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53358" y="40930"/>
            <a:ext cx="5255472" cy="7423099"/>
          </a:xfrm>
        </p:spPr>
      </p:pic>
      <p:cxnSp>
        <p:nvCxnSpPr>
          <p:cNvPr id="6" name="Gerade Verbindung 5"/>
          <p:cNvCxnSpPr/>
          <p:nvPr/>
        </p:nvCxnSpPr>
        <p:spPr>
          <a:xfrm flipV="1">
            <a:off x="7236296" y="3645024"/>
            <a:ext cx="576064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rot="-5400000" flipV="1">
            <a:off x="7219914" y="3681028"/>
            <a:ext cx="576064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6804248" y="288981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line and close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3851920" y="3068960"/>
            <a:ext cx="1872208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123728" y="1916832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Maintain for cryogenic supply in HERA north</a:t>
            </a:r>
          </a:p>
          <a:p>
            <a:r>
              <a:rPr lang="en-US" dirty="0" smtClean="0"/>
              <a:t>=&gt; 1</a:t>
            </a:r>
            <a:r>
              <a:rPr lang="en-US" baseline="30000" dirty="0" smtClean="0"/>
              <a:t>st</a:t>
            </a:r>
            <a:r>
              <a:rPr lang="en-US" dirty="0" smtClean="0"/>
              <a:t> invest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123728" y="112474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=&gt; Means some work in parallel to ALPS II installation</a:t>
            </a:r>
            <a:endParaRPr lang="en-US" sz="2000" dirty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979712" y="3700521"/>
            <a:ext cx="0" cy="2880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smtClean="0"/>
              <a:t>ALPS II @HERA north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53358" y="40930"/>
            <a:ext cx="5255472" cy="7423099"/>
          </a:xfrm>
        </p:spPr>
      </p:pic>
      <p:cxnSp>
        <p:nvCxnSpPr>
          <p:cNvPr id="6" name="Gerade Verbindung 5"/>
          <p:cNvCxnSpPr/>
          <p:nvPr/>
        </p:nvCxnSpPr>
        <p:spPr>
          <a:xfrm flipV="1">
            <a:off x="7236296" y="3645024"/>
            <a:ext cx="576064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rot="-5400000" flipV="1">
            <a:off x="7219914" y="3681028"/>
            <a:ext cx="576064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6804248" y="288981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line and close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3851920" y="3068960"/>
            <a:ext cx="1872208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123728" y="1916832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Maintain for cryogenic supply in HERA north</a:t>
            </a:r>
          </a:p>
          <a:p>
            <a:r>
              <a:rPr lang="en-US" dirty="0" smtClean="0"/>
              <a:t>=&gt; 1</a:t>
            </a:r>
            <a:r>
              <a:rPr lang="en-US" baseline="30000" dirty="0" smtClean="0"/>
              <a:t>st</a:t>
            </a:r>
            <a:r>
              <a:rPr lang="en-US" dirty="0" smtClean="0"/>
              <a:t> invest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123728" y="112474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=&gt; Means some work in parallel to ALPS II installation</a:t>
            </a:r>
            <a:endParaRPr lang="en-US" sz="2000" dirty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979712" y="3700521"/>
            <a:ext cx="0" cy="2880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-5400000" flipV="1">
            <a:off x="1691680" y="3609020"/>
            <a:ext cx="576064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691680" y="3592509"/>
            <a:ext cx="576064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4860032" y="3700521"/>
            <a:ext cx="0" cy="2880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smtClean="0"/>
              <a:t>Cryogenic supply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800600" cy="4192524"/>
          </a:xfrm>
        </p:spPr>
      </p:pic>
      <p:sp>
        <p:nvSpPr>
          <p:cNvPr id="5" name="Inhaltsplatzhalter 4"/>
          <p:cNvSpPr txBox="1">
            <a:spLocks/>
          </p:cNvSpPr>
          <p:nvPr/>
        </p:nvSpPr>
        <p:spPr>
          <a:xfrm>
            <a:off x="3707904" y="2420888"/>
            <a:ext cx="5338937" cy="4353348"/>
          </a:xfrm>
          <a:prstGeom prst="rect">
            <a:avLst/>
          </a:prstGeom>
          <a:solidFill>
            <a:srgbClr val="1DC4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T-stability after He-transfer from cryogenic plant will be realized by </a:t>
            </a:r>
            <a:r>
              <a:rPr lang="en-US" sz="2600" dirty="0" err="1" smtClean="0"/>
              <a:t>subcooler</a:t>
            </a:r>
            <a:r>
              <a:rPr lang="en-US" sz="2600" dirty="0" smtClean="0"/>
              <a:t> box (stable and defined cryogenic supply) </a:t>
            </a:r>
          </a:p>
          <a:p>
            <a:r>
              <a:rPr lang="en-US" sz="2600" dirty="0" smtClean="0"/>
              <a:t>Heat exchanger box + vacuum pump for 2K operation =&gt; cool down by supply (</a:t>
            </a:r>
            <a:r>
              <a:rPr lang="en-US" sz="2600" dirty="0" err="1" smtClean="0"/>
              <a:t>jt</a:t>
            </a:r>
            <a:r>
              <a:rPr lang="en-US" sz="2600" dirty="0" smtClean="0"/>
              <a:t>-valve) and exhaust line</a:t>
            </a:r>
          </a:p>
          <a:p>
            <a:pPr lvl="1"/>
            <a:r>
              <a:rPr lang="en-US" sz="2400" dirty="0" smtClean="0"/>
              <a:t>4K: fill up magnet via </a:t>
            </a:r>
            <a:r>
              <a:rPr lang="en-US" sz="2400" dirty="0" err="1" smtClean="0"/>
              <a:t>jt</a:t>
            </a:r>
            <a:r>
              <a:rPr lang="en-US" sz="2400" dirty="0" smtClean="0"/>
              <a:t>-valve</a:t>
            </a:r>
          </a:p>
          <a:p>
            <a:pPr lvl="1"/>
            <a:r>
              <a:rPr lang="en-US" sz="2400" dirty="0" smtClean="0"/>
              <a:t>2K: operation via heat exchanger (vapor pressure decreased by vacuum pump)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8395" y="1844824"/>
            <a:ext cx="8075241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Supply of forced supercritical helium (~5K; ~2,3bar) needs further investigations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=&gt; of course, it is feasibly, but could produce some additional costs (if </a:t>
            </a:r>
            <a:r>
              <a:rPr lang="en-US" dirty="0" err="1" smtClean="0"/>
              <a:t>f.e</a:t>
            </a:r>
            <a:r>
              <a:rPr lang="en-US" dirty="0" smtClean="0"/>
              <a:t>. cold circulation pump is needed)</a:t>
            </a:r>
          </a:p>
          <a:p>
            <a:pPr marL="0" indent="0">
              <a:buNone/>
            </a:pPr>
            <a:r>
              <a:rPr lang="en-US" dirty="0" smtClean="0"/>
              <a:t>=&gt; Wait for results of design report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59632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Cryogenic supply</a:t>
            </a:r>
            <a:endParaRPr lang="en-US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1477"/>
            <a:ext cx="8229600" cy="1143000"/>
          </a:xfrm>
        </p:spPr>
        <p:txBody>
          <a:bodyPr/>
          <a:lstStyle/>
          <a:p>
            <a:r>
              <a:rPr lang="en-US" dirty="0" smtClean="0"/>
              <a:t>Cryogenic at DESY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overall we have 3 cryogenic strings with a capacity of ~9MW each </a:t>
            </a:r>
          </a:p>
          <a:p>
            <a:pPr>
              <a:buFontTx/>
              <a:buChar char="-"/>
            </a:pPr>
            <a:r>
              <a:rPr lang="en-US" dirty="0" smtClean="0"/>
              <a:t>2 are devoted to XFEL</a:t>
            </a:r>
          </a:p>
          <a:p>
            <a:pPr>
              <a:buFontTx/>
              <a:buChar char="-"/>
            </a:pPr>
            <a:r>
              <a:rPr lang="en-US" dirty="0" smtClean="0"/>
              <a:t>1 is mainly used for FLASH and AMTF</a:t>
            </a:r>
          </a:p>
          <a:p>
            <a:pPr marL="857250" lvl="1" indent="-457200">
              <a:buFont typeface="Symbol"/>
              <a:buChar char="Þ"/>
            </a:pPr>
            <a:r>
              <a:rPr lang="en-US" dirty="0" smtClean="0"/>
              <a:t>Still some free capacity of ~4MW</a:t>
            </a:r>
          </a:p>
          <a:p>
            <a:pPr marL="857250" lvl="1" indent="-457200">
              <a:buFont typeface="Symbol"/>
              <a:buChar char="Þ"/>
            </a:pPr>
            <a:r>
              <a:rPr lang="en-US" dirty="0" smtClean="0"/>
              <a:t>Connection </a:t>
            </a:r>
            <a:r>
              <a:rPr lang="en-US" dirty="0"/>
              <a:t>of additional experiments to the 3</a:t>
            </a:r>
            <a:r>
              <a:rPr lang="en-US" baseline="30000" dirty="0"/>
              <a:t>rd</a:t>
            </a:r>
            <a:r>
              <a:rPr lang="en-US" dirty="0"/>
              <a:t> string (</a:t>
            </a:r>
            <a:r>
              <a:rPr lang="en-US" dirty="0" err="1"/>
              <a:t>f.e</a:t>
            </a:r>
            <a:r>
              <a:rPr lang="en-US" dirty="0"/>
              <a:t>. </a:t>
            </a:r>
            <a:r>
              <a:rPr lang="en-US" dirty="0" smtClean="0"/>
              <a:t>MADMAX) is possible</a:t>
            </a:r>
          </a:p>
          <a:p>
            <a:pPr marL="857250" lvl="1" indent="-457200">
              <a:buFont typeface="Symbol"/>
              <a:buChar char="Þ"/>
            </a:pPr>
            <a:r>
              <a:rPr lang="en-US" b="1" dirty="0" smtClean="0"/>
              <a:t>To improve the </a:t>
            </a:r>
            <a:r>
              <a:rPr lang="en-US" b="1" dirty="0"/>
              <a:t>stability and  efficiency </a:t>
            </a:r>
            <a:r>
              <a:rPr lang="en-US" b="1" dirty="0" smtClean="0"/>
              <a:t>of the </a:t>
            </a:r>
            <a:r>
              <a:rPr lang="en-US" b="1" dirty="0" err="1" smtClean="0"/>
              <a:t>cryo</a:t>
            </a:r>
            <a:r>
              <a:rPr lang="en-US" b="1" dirty="0" smtClean="0"/>
              <a:t> system additional heat loads are welcome (is currently done by heaters)!!!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cryogenic plant 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investment cost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subcooler</a:t>
            </a:r>
            <a:r>
              <a:rPr lang="en-US" dirty="0" smtClean="0"/>
              <a:t> box necessary (shorter way)</a:t>
            </a:r>
          </a:p>
          <a:p>
            <a:r>
              <a:rPr lang="en-US" dirty="0" smtClean="0"/>
              <a:t>Power of new plant should be sufficient to recover the dynamic heat load during magnet operation </a:t>
            </a:r>
          </a:p>
          <a:p>
            <a:pPr marL="457200" lvl="1" indent="0">
              <a:buNone/>
            </a:pPr>
            <a:r>
              <a:rPr lang="en-US" sz="2400" dirty="0" smtClean="0"/>
              <a:t>	=&gt; increased costs during standard operation</a:t>
            </a:r>
          </a:p>
          <a:p>
            <a:pPr marL="914400" lvl="2" indent="0">
              <a:buNone/>
            </a:pPr>
            <a:r>
              <a:rPr lang="en-US" dirty="0" smtClean="0"/>
              <a:t>=&gt; Consequently cool down takes longer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 Additional cost/manpower for cryogenic operator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 Warm gas management not solved!</a:t>
            </a:r>
          </a:p>
          <a:p>
            <a:r>
              <a:rPr lang="en-US" dirty="0" smtClean="0"/>
              <a:t>Warm gas management and storage could not be realized at HERA hall north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 rot="1732671">
            <a:off x="854409" y="3097274"/>
            <a:ext cx="770485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Not recommended!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studies were done at DESY</a:t>
            </a:r>
          </a:p>
          <a:p>
            <a:endParaRPr lang="en-US" dirty="0" smtClean="0"/>
          </a:p>
          <a:p>
            <a:r>
              <a:rPr lang="en-US" dirty="0" smtClean="0"/>
              <a:t>Best solution for MADMAX at </a:t>
            </a:r>
            <a:r>
              <a:rPr lang="en-US" dirty="0"/>
              <a:t>D</a:t>
            </a:r>
            <a:r>
              <a:rPr lang="en-US" dirty="0" smtClean="0"/>
              <a:t>ESY is HERA hall north</a:t>
            </a:r>
          </a:p>
          <a:p>
            <a:endParaRPr lang="en-US" dirty="0" smtClean="0"/>
          </a:p>
          <a:p>
            <a:r>
              <a:rPr lang="en-US" dirty="0" smtClean="0"/>
              <a:t>First solutions of cryogenic supply were investigated</a:t>
            </a:r>
          </a:p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610851">
            <a:off x="766358" y="776803"/>
            <a:ext cx="7147834" cy="311444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Thank you for your attention!</a:t>
            </a:r>
            <a:endParaRPr lang="en-US" sz="5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studies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3 different DESY sites where discussed: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New building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HERA experimental hall west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HERA experimental hall north 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5679"/>
            <a:ext cx="8229600" cy="792088"/>
          </a:xfrm>
        </p:spPr>
        <p:txBody>
          <a:bodyPr/>
          <a:lstStyle/>
          <a:p>
            <a:r>
              <a:rPr lang="en-US" dirty="0" err="1"/>
              <a:t>Cryo</a:t>
            </a:r>
            <a:r>
              <a:rPr lang="en-US" dirty="0"/>
              <a:t> plant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06195" cy="5657850"/>
          </a:xfrm>
        </p:spPr>
      </p:pic>
      <p:sp>
        <p:nvSpPr>
          <p:cNvPr id="3" name="Ellipse 2"/>
          <p:cNvSpPr/>
          <p:nvPr/>
        </p:nvSpPr>
        <p:spPr>
          <a:xfrm>
            <a:off x="2575978" y="2328109"/>
            <a:ext cx="432048" cy="576064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199655" y="2353506"/>
            <a:ext cx="864096" cy="276999"/>
          </a:xfrm>
          <a:prstGeom prst="rect">
            <a:avLst/>
          </a:prstGeom>
          <a:solidFill>
            <a:schemeClr val="bg1"/>
          </a:solidFill>
          <a:ln w="444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Cryo</a:t>
            </a:r>
            <a:r>
              <a:rPr lang="en-US" sz="1200" dirty="0" smtClean="0"/>
              <a:t>. plant</a:t>
            </a:r>
            <a:endParaRPr lang="en-US" sz="1200" dirty="0"/>
          </a:p>
        </p:txBody>
      </p:sp>
      <p:cxnSp>
        <p:nvCxnSpPr>
          <p:cNvPr id="8" name="Gerade Verbindung 7"/>
          <p:cNvCxnSpPr>
            <a:endCxn id="3" idx="6"/>
          </p:cNvCxnSpPr>
          <p:nvPr/>
        </p:nvCxnSpPr>
        <p:spPr>
          <a:xfrm flipH="1">
            <a:off x="3008026" y="2471030"/>
            <a:ext cx="183313" cy="1451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/>
          <a:lstStyle/>
          <a:p>
            <a:r>
              <a:rPr lang="en-US" dirty="0" smtClean="0"/>
              <a:t>New building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06195" cy="5657850"/>
          </a:xfrm>
        </p:spPr>
      </p:pic>
      <p:sp>
        <p:nvSpPr>
          <p:cNvPr id="7" name="Textfeld 6"/>
          <p:cNvSpPr txBox="1"/>
          <p:nvPr/>
        </p:nvSpPr>
        <p:spPr>
          <a:xfrm>
            <a:off x="2136080" y="3705999"/>
            <a:ext cx="864096" cy="646331"/>
          </a:xfrm>
          <a:prstGeom prst="rect">
            <a:avLst/>
          </a:prstGeom>
          <a:solidFill>
            <a:schemeClr val="bg1"/>
          </a:solidFill>
          <a:ln w="444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New bldg.</a:t>
            </a:r>
          </a:p>
          <a:p>
            <a:endParaRPr lang="en-US" sz="1200" dirty="0"/>
          </a:p>
        </p:txBody>
      </p:sp>
      <p:sp>
        <p:nvSpPr>
          <p:cNvPr id="3" name="Ellipse 2"/>
          <p:cNvSpPr/>
          <p:nvPr/>
        </p:nvSpPr>
        <p:spPr>
          <a:xfrm>
            <a:off x="2575978" y="2328109"/>
            <a:ext cx="43204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199655" y="2353506"/>
            <a:ext cx="86409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Cryo</a:t>
            </a:r>
            <a:r>
              <a:rPr lang="en-US" sz="1200" dirty="0" smtClean="0"/>
              <a:t>. plant</a:t>
            </a:r>
            <a:endParaRPr lang="en-US" sz="1200" dirty="0"/>
          </a:p>
        </p:txBody>
      </p:sp>
      <p:cxnSp>
        <p:nvCxnSpPr>
          <p:cNvPr id="8" name="Gerade Verbindung 7"/>
          <p:cNvCxnSpPr>
            <a:endCxn id="3" idx="6"/>
          </p:cNvCxnSpPr>
          <p:nvPr/>
        </p:nvCxnSpPr>
        <p:spPr>
          <a:xfrm flipH="1">
            <a:off x="3008026" y="2471030"/>
            <a:ext cx="183313" cy="1451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/>
          <a:lstStyle/>
          <a:p>
            <a:r>
              <a:rPr lang="en-US" dirty="0" smtClean="0"/>
              <a:t>New building - connection 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06195" cy="5657850"/>
          </a:xfrm>
        </p:spPr>
      </p:pic>
      <p:sp>
        <p:nvSpPr>
          <p:cNvPr id="7" name="Textfeld 6"/>
          <p:cNvSpPr txBox="1"/>
          <p:nvPr/>
        </p:nvSpPr>
        <p:spPr>
          <a:xfrm>
            <a:off x="2136080" y="3705999"/>
            <a:ext cx="86409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New bldg.</a:t>
            </a:r>
          </a:p>
          <a:p>
            <a:endParaRPr lang="en-US" sz="1200" dirty="0"/>
          </a:p>
        </p:txBody>
      </p:sp>
      <p:sp>
        <p:nvSpPr>
          <p:cNvPr id="3" name="Ellipse 2"/>
          <p:cNvSpPr/>
          <p:nvPr/>
        </p:nvSpPr>
        <p:spPr>
          <a:xfrm>
            <a:off x="2575978" y="2328109"/>
            <a:ext cx="43204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199655" y="2353506"/>
            <a:ext cx="86409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Cryo</a:t>
            </a:r>
            <a:r>
              <a:rPr lang="en-US" sz="1200" dirty="0" smtClean="0"/>
              <a:t>. plant</a:t>
            </a:r>
            <a:endParaRPr lang="en-US" sz="1200" dirty="0"/>
          </a:p>
        </p:txBody>
      </p:sp>
      <p:cxnSp>
        <p:nvCxnSpPr>
          <p:cNvPr id="8" name="Gerade Verbindung 7"/>
          <p:cNvCxnSpPr>
            <a:endCxn id="3" idx="6"/>
          </p:cNvCxnSpPr>
          <p:nvPr/>
        </p:nvCxnSpPr>
        <p:spPr>
          <a:xfrm flipH="1">
            <a:off x="3008026" y="2471030"/>
            <a:ext cx="183313" cy="1451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2579781" y="2348880"/>
            <a:ext cx="271928" cy="7091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579781" y="2419793"/>
            <a:ext cx="216024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2707995" y="3057927"/>
            <a:ext cx="87810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521">
            <a:off x="5557174" y="4463682"/>
            <a:ext cx="2560320" cy="1775155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New building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703483"/>
              </p:ext>
            </p:extLst>
          </p:nvPr>
        </p:nvGraphicFramePr>
        <p:xfrm>
          <a:off x="467544" y="1196752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Located on the DESY campus </a:t>
                      </a:r>
                    </a:p>
                    <a:p>
                      <a:r>
                        <a:rPr lang="en-US" sz="2200" dirty="0" smtClean="0"/>
                        <a:t>=&gt; short ways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Uncertain</a:t>
                      </a:r>
                      <a:r>
                        <a:rPr lang="en-US" sz="2200" baseline="0" dirty="0" smtClean="0"/>
                        <a:t> s</a:t>
                      </a:r>
                      <a:r>
                        <a:rPr lang="en-US" sz="2200" dirty="0" smtClean="0"/>
                        <a:t>cheduling =&gt; availability of building</a:t>
                      </a:r>
                      <a:r>
                        <a:rPr lang="en-US" sz="2200" baseline="0" dirty="0" smtClean="0"/>
                        <a:t> not clear</a:t>
                      </a:r>
                      <a:r>
                        <a:rPr lang="en-US" sz="220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Design of the building could be adapted to experimental setup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connection to DESY </a:t>
                      </a:r>
                      <a:r>
                        <a:rPr lang="en-US" sz="2200" dirty="0" err="1" smtClean="0"/>
                        <a:t>cryo</a:t>
                      </a:r>
                      <a:r>
                        <a:rPr lang="en-US" sz="2200" dirty="0" smtClean="0"/>
                        <a:t> plant is</a:t>
                      </a:r>
                      <a:r>
                        <a:rPr lang="en-US" sz="2200" baseline="0" dirty="0" smtClean="0"/>
                        <a:t> necessary =&gt; this needs a longer shut down (~2 month) for FLASH, which has the higher priority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Operation costs are fine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 costs due to</a:t>
                      </a:r>
                      <a:r>
                        <a:rPr lang="en-US" sz="2200" baseline="0" dirty="0" smtClean="0"/>
                        <a:t> necessity of new distribution box for connection to </a:t>
                      </a:r>
                      <a:r>
                        <a:rPr lang="en-US" sz="2200" baseline="0" dirty="0" err="1" smtClean="0"/>
                        <a:t>cryo</a:t>
                      </a:r>
                      <a:r>
                        <a:rPr lang="en-US" sz="2200" baseline="0" dirty="0" smtClean="0"/>
                        <a:t> plant, transfer lines (k€5/m) and corresponding supports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Noise situation not clear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734">
            <a:off x="1993204" y="4668517"/>
            <a:ext cx="1962531" cy="19431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dirty="0" smtClean="0"/>
              <a:t>HERA hall west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06195" cy="5657850"/>
          </a:xfrm>
        </p:spPr>
      </p:pic>
      <p:sp>
        <p:nvSpPr>
          <p:cNvPr id="7" name="Textfeld 6"/>
          <p:cNvSpPr txBox="1"/>
          <p:nvPr/>
        </p:nvSpPr>
        <p:spPr>
          <a:xfrm>
            <a:off x="2136080" y="3705999"/>
            <a:ext cx="86409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New bldg.</a:t>
            </a:r>
          </a:p>
          <a:p>
            <a:endParaRPr lang="en-US" sz="1200" dirty="0"/>
          </a:p>
        </p:txBody>
      </p:sp>
      <p:sp>
        <p:nvSpPr>
          <p:cNvPr id="3" name="Ellipse 2"/>
          <p:cNvSpPr/>
          <p:nvPr/>
        </p:nvSpPr>
        <p:spPr>
          <a:xfrm>
            <a:off x="2579781" y="2317825"/>
            <a:ext cx="43204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195142" y="2328858"/>
            <a:ext cx="86409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Cryo</a:t>
            </a:r>
            <a:r>
              <a:rPr lang="en-US" sz="1200" dirty="0" smtClean="0"/>
              <a:t>. plant</a:t>
            </a:r>
            <a:endParaRPr lang="en-US" sz="1200" dirty="0"/>
          </a:p>
        </p:txBody>
      </p:sp>
      <p:cxnSp>
        <p:nvCxnSpPr>
          <p:cNvPr id="8" name="Gerade Verbindung 7"/>
          <p:cNvCxnSpPr>
            <a:endCxn id="3" idx="6"/>
          </p:cNvCxnSpPr>
          <p:nvPr/>
        </p:nvCxnSpPr>
        <p:spPr>
          <a:xfrm flipH="1">
            <a:off x="3011829" y="2460746"/>
            <a:ext cx="183313" cy="1451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2579781" y="2348880"/>
            <a:ext cx="271928" cy="709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579781" y="2419793"/>
            <a:ext cx="216024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2707995" y="3057927"/>
            <a:ext cx="87810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579781" y="1843729"/>
            <a:ext cx="432048" cy="576064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579781" y="1391878"/>
            <a:ext cx="864096" cy="276999"/>
          </a:xfrm>
          <a:prstGeom prst="rect">
            <a:avLst/>
          </a:prstGeom>
          <a:solidFill>
            <a:schemeClr val="bg1"/>
          </a:solidFill>
          <a:ln w="444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Hall west</a:t>
            </a:r>
            <a:endParaRPr lang="en-US" sz="1200" dirty="0"/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2795805" y="1668877"/>
            <a:ext cx="55904" cy="1748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503"/>
            <a:ext cx="8229600" cy="1143000"/>
          </a:xfrm>
        </p:spPr>
        <p:txBody>
          <a:bodyPr/>
          <a:lstStyle/>
          <a:p>
            <a:r>
              <a:rPr lang="en-US" dirty="0" smtClean="0"/>
              <a:t>HERA hall west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415995"/>
              </p:ext>
            </p:extLst>
          </p:nvPr>
        </p:nvGraphicFramePr>
        <p:xfrm>
          <a:off x="467544" y="1052736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Located on the DESY campus </a:t>
                      </a:r>
                    </a:p>
                    <a:p>
                      <a:r>
                        <a:rPr lang="en-US" sz="2200" dirty="0" smtClean="0"/>
                        <a:t>=&gt; short ways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Uncertain</a:t>
                      </a:r>
                      <a:r>
                        <a:rPr lang="en-US" sz="2200" baseline="0" dirty="0" smtClean="0"/>
                        <a:t> s</a:t>
                      </a:r>
                      <a:r>
                        <a:rPr lang="en-US" sz="2200" dirty="0" smtClean="0"/>
                        <a:t>cheduling =&gt; home of DESY museum and detector lab</a:t>
                      </a:r>
                      <a:r>
                        <a:rPr lang="en-US" sz="2200" baseline="0" dirty="0" smtClean="0"/>
                        <a:t> </a:t>
                      </a:r>
                    </a:p>
                    <a:p>
                      <a:r>
                        <a:rPr lang="en-US" sz="2200" baseline="0" dirty="0" smtClean="0"/>
                        <a:t>=&gt; place for relocation does not exist</a:t>
                      </a:r>
                    </a:p>
                    <a:p>
                      <a:r>
                        <a:rPr lang="en-US" sz="2200" baseline="0" dirty="0" smtClean="0"/>
                        <a:t>=&gt; controlled removal will effect scheduling for MADMAX significantly</a:t>
                      </a:r>
                      <a:r>
                        <a:rPr lang="en-US" sz="220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Cryogenic lines and some boxes</a:t>
                      </a:r>
                      <a:r>
                        <a:rPr lang="en-US" sz="2200" baseline="0" dirty="0" smtClean="0"/>
                        <a:t> (sub-cooling + distribution) already exist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=&gt; Low investment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Minor</a:t>
                      </a:r>
                      <a:r>
                        <a:rPr lang="en-US" sz="2200" baseline="0" dirty="0" smtClean="0"/>
                        <a:t> o</a:t>
                      </a:r>
                      <a:r>
                        <a:rPr lang="en-US" sz="2200" dirty="0" smtClean="0"/>
                        <a:t>peration costs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Low noise =&gt; located in underground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Schaffran, DESY Status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921E-3823-42F6-BC26-769616D6C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Bildschirmpräsentation (4:3)</PresentationFormat>
  <Paragraphs>170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DESY status</vt:lpstr>
      <vt:lpstr>Cryogenic at DESY</vt:lpstr>
      <vt:lpstr>Site studies</vt:lpstr>
      <vt:lpstr>Cryo plant</vt:lpstr>
      <vt:lpstr>New building</vt:lpstr>
      <vt:lpstr>New building - connection </vt:lpstr>
      <vt:lpstr>New building</vt:lpstr>
      <vt:lpstr>HERA hall west</vt:lpstr>
      <vt:lpstr>HERA hall west</vt:lpstr>
      <vt:lpstr>HERA hall north</vt:lpstr>
      <vt:lpstr>HERA hall north</vt:lpstr>
      <vt:lpstr>HERA hall north</vt:lpstr>
      <vt:lpstr>HERA hall north</vt:lpstr>
      <vt:lpstr>Decision</vt:lpstr>
      <vt:lpstr>ALPS II @HERA north</vt:lpstr>
      <vt:lpstr>ALPS II @HERA north</vt:lpstr>
      <vt:lpstr>ALPS II @HERA north</vt:lpstr>
      <vt:lpstr>Cryogenic supply</vt:lpstr>
      <vt:lpstr>PowerPoint-Präsentation</vt:lpstr>
      <vt:lpstr>Separate cryogenic plant </vt:lpstr>
      <vt:lpstr>Conclusion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 status</dc:title>
  <dc:creator>Schaffran, Joern</dc:creator>
  <cp:lastModifiedBy>Schaffran, Joern</cp:lastModifiedBy>
  <cp:revision>65</cp:revision>
  <dcterms:created xsi:type="dcterms:W3CDTF">2017-09-28T06:02:35Z</dcterms:created>
  <dcterms:modified xsi:type="dcterms:W3CDTF">2017-10-18T08:52:39Z</dcterms:modified>
</cp:coreProperties>
</file>