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C6598-A077-4B3D-8100-98F8CF93A49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8633-BB95-4A32-8B1E-0D81034F30D7}" type="datetimeFigureOut">
              <a:rPr lang="de-DE" smtClean="0"/>
              <a:t>06.09.2017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ABCF-4BAE-4AA4-B1BB-0647C9FED2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7729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7424-C636-4E18-BEA6-52DB55F9CD6C}" type="datetimeFigureOut">
              <a:rPr lang="de-DE" smtClean="0"/>
              <a:t>06.09.2017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44E5-A588-4DC7-A1AE-21A9FD2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2326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844E5-A588-4DC7-A1AE-21A9FD24984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63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4E5-A588-4DC7-A1AE-21A9FD249848}" type="slidenum">
              <a:rPr lang="de-DE" smtClean="0"/>
              <a:t>3</a:t>
            </a:fld>
            <a:endParaRPr lang="de-DE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31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Minimun</a:t>
            </a:r>
            <a:r>
              <a:rPr lang="en-US" dirty="0" smtClean="0"/>
              <a:t> transverse size of the beam</a:t>
            </a:r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844E5-A588-4DC7-A1AE-21A9FD24984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59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844E5-A588-4DC7-A1AE-21A9FD24984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72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many setups the</a:t>
            </a:r>
            <a:r>
              <a:rPr lang="en-US" baseline="0" dirty="0" smtClean="0"/>
              <a:t> beam is not perfectly symmetric, so as beam waist is used the range between the fit values of x and y</a:t>
            </a:r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844E5-A588-4DC7-A1AE-21A9FD24984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9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can be fine</a:t>
            </a:r>
            <a:r>
              <a:rPr lang="en-US" baseline="0" dirty="0" smtClean="0"/>
              <a:t> tuned for further characterizing the screen</a:t>
            </a:r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844E5-A588-4DC7-A1AE-21A9FD24984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67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897-0324-4747-88DA-B87CBB04940C}" type="datetime1">
              <a:rPr lang="de-DE" smtClean="0"/>
              <a:t>06.09.2017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47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D51C-DA92-4ABD-B717-B531EE6E30C3}" type="datetime1">
              <a:rPr lang="de-DE" smtClean="0"/>
              <a:t>06.09.2017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26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FFA4-AF57-4B25-A286-A2DF05D53EA1}" type="datetime1">
              <a:rPr lang="de-DE" smtClean="0"/>
              <a:t>06.09.2017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7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03B8-53B1-4793-AAD6-B17746DA7104}" type="datetime1">
              <a:rPr lang="de-DE" smtClean="0"/>
              <a:t>06.09.2017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89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BF0-D23B-403F-A344-3D77E333F412}" type="datetime1">
              <a:rPr lang="de-DE" smtClean="0"/>
              <a:t>06.09.2017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8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AEAA-FA8C-4CE3-B513-984A47D7FA6A}" type="datetime1">
              <a:rPr lang="de-DE" smtClean="0"/>
              <a:t>06.09.2017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8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C4F8-7A73-435C-B68A-5AA814974BCB}" type="datetime1">
              <a:rPr lang="de-DE" smtClean="0"/>
              <a:t>06.09.2017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9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F33B-4401-49E7-9784-284DA3E2924B}" type="datetime1">
              <a:rPr lang="de-DE" smtClean="0"/>
              <a:t>06.09.2017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35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D6DB-A610-46B6-A895-57075AA9D511}" type="datetime1">
              <a:rPr lang="de-DE" smtClean="0"/>
              <a:t>06.09.2017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41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90A7-5BA1-45BF-873B-39B4D96F0F11}" type="datetime1">
              <a:rPr lang="de-DE" smtClean="0"/>
              <a:t>06.09.2017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D9E7-FCE4-4C65-ADBB-F566B338E4F6}" type="datetime1">
              <a:rPr lang="de-DE" smtClean="0"/>
              <a:t>06.09.2017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6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FF6B2-1AFB-43C4-B4FE-725829BB2F5D}" type="datetime1">
              <a:rPr lang="de-DE" smtClean="0"/>
              <a:t>06.09.2017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0434-ACD9-475D-B5A8-7FED281BC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22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762500" cy="47625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/>
          <p:nvPr/>
        </p:nvSpPr>
        <p:spPr>
          <a:xfrm>
            <a:off x="1907704" y="155679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Characterization of LYSO scintillator screen for future diagnostic of PWFA beams</a:t>
            </a:r>
            <a:endParaRPr lang="de-DE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71703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</a:t>
            </a:r>
          </a:p>
          <a:p>
            <a:r>
              <a:rPr lang="en-US" dirty="0" smtClean="0"/>
              <a:t>Oscar </a:t>
            </a:r>
            <a:r>
              <a:rPr lang="en-US" dirty="0" err="1" smtClean="0"/>
              <a:t>Cipolato</a:t>
            </a:r>
            <a:endParaRPr lang="en-US" dirty="0" smtClean="0"/>
          </a:p>
          <a:p>
            <a:r>
              <a:rPr lang="en-US" dirty="0" smtClean="0"/>
              <a:t>University of Padua, Italy</a:t>
            </a:r>
          </a:p>
          <a:p>
            <a:r>
              <a:rPr lang="en-US" dirty="0" smtClean="0"/>
              <a:t>Physics Department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3712446"/>
            <a:ext cx="168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Supervisor</a:t>
            </a:r>
          </a:p>
          <a:p>
            <a:pPr algn="r"/>
            <a:r>
              <a:rPr lang="en-US" dirty="0" err="1" smtClean="0"/>
              <a:t>Pardis</a:t>
            </a:r>
            <a:r>
              <a:rPr lang="en-US" dirty="0" smtClean="0"/>
              <a:t> </a:t>
            </a:r>
            <a:r>
              <a:rPr lang="en-US" dirty="0" err="1" smtClean="0"/>
              <a:t>Niknejadi</a:t>
            </a:r>
            <a:endParaRPr lang="en-US" dirty="0" smtClean="0"/>
          </a:p>
          <a:p>
            <a:pPr algn="r"/>
            <a:r>
              <a:rPr lang="en-US" dirty="0" smtClean="0"/>
              <a:t>DESY</a:t>
            </a:r>
          </a:p>
          <a:p>
            <a:pPr algn="r"/>
            <a:r>
              <a:rPr lang="en-US" dirty="0" smtClean="0"/>
              <a:t>FLA-PWA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4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" y="1988840"/>
            <a:ext cx="4788024" cy="3235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4" y="1844824"/>
            <a:ext cx="4415772" cy="3311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Final results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8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11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Special thanks to: </a:t>
            </a:r>
            <a:r>
              <a:rPr lang="en-US" sz="3200" dirty="0" err="1" smtClean="0"/>
              <a:t>kris</a:t>
            </a:r>
            <a:r>
              <a:rPr lang="en-US" sz="3200" dirty="0" smtClean="0"/>
              <a:t>, </a:t>
            </a:r>
            <a:r>
              <a:rPr lang="en-US" sz="3200" dirty="0" err="1" smtClean="0"/>
              <a:t>bridget</a:t>
            </a:r>
            <a:r>
              <a:rPr lang="en-US" sz="3200" dirty="0" smtClean="0"/>
              <a:t>, </a:t>
            </a:r>
            <a:r>
              <a:rPr lang="en-US" sz="3200" dirty="0" err="1" smtClean="0"/>
              <a:t>jeya</a:t>
            </a:r>
            <a:r>
              <a:rPr lang="en-US" sz="3200" dirty="0" smtClean="0"/>
              <a:t>, office mates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2666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 descr="\\win.desy.de\home\cipolato\My Pictures\grenoui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2104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5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FLASHForward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837837" y="1351408"/>
            <a:ext cx="770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FLASHForward</a:t>
            </a:r>
            <a:r>
              <a:rPr lang="en-US" dirty="0" smtClean="0"/>
              <a:t> is a project to conduct Future-</a:t>
            </a:r>
            <a:r>
              <a:rPr lang="en-US" dirty="0" err="1" smtClean="0"/>
              <a:t>ORiented</a:t>
            </a:r>
            <a:r>
              <a:rPr lang="en-US" dirty="0" smtClean="0"/>
              <a:t> Wakefield Accelerator</a:t>
            </a:r>
          </a:p>
          <a:p>
            <a:r>
              <a:rPr lang="en-US" dirty="0" smtClean="0"/>
              <a:t>Research and Development at the DESY free-electron laser (FEL) facility FLASH.</a:t>
            </a:r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2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883283" y="4324030"/>
            <a:ext cx="7658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>
                <a:effectLst/>
              </a:rPr>
              <a:t>roduce high-quality beams with electron-beam-driven acceleration </a:t>
            </a:r>
            <a:r>
              <a:rPr lang="en-US" dirty="0" smtClean="0">
                <a:effectLst/>
              </a:rPr>
              <a:t>(high energy, high current, low energy spread</a:t>
            </a:r>
            <a:r>
              <a:rPr lang="en-US" dirty="0" smtClean="0"/>
              <a:t> and</a:t>
            </a:r>
            <a:r>
              <a:rPr lang="en-US" dirty="0" smtClean="0">
                <a:effectLst/>
              </a:rPr>
              <a:t> emittance)</a:t>
            </a:r>
            <a:endParaRPr lang="en-US" dirty="0" smtClean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>
                <a:effectLst/>
              </a:rPr>
              <a:t>ystematically analyze bunch parameters (emittance, beam size, …) for different injection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Ultimate goal: d</a:t>
            </a:r>
            <a:r>
              <a:rPr lang="en-US" dirty="0" smtClean="0">
                <a:effectLst/>
              </a:rPr>
              <a:t>emonstrate Free-Electron Laser (FEL) gain from plasma-accelerated electron beams</a:t>
            </a:r>
            <a:endParaRPr lang="de-D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948264" cy="20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PWFA?</a:t>
            </a:r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5" y="1844824"/>
            <a:ext cx="7571429" cy="3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Usefulness of PWA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562994"/>
            <a:ext cx="3911001" cy="2607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1" y="2444960"/>
            <a:ext cx="835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VS</a:t>
            </a:r>
            <a:endParaRPr lang="de-DE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2" y="1554903"/>
            <a:ext cx="3917531" cy="2607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933" y="4795593"/>
            <a:ext cx="3228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gradient achievable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conventional RF cavities </a:t>
            </a:r>
          </a:p>
          <a:p>
            <a:pPr algn="ctr"/>
            <a:r>
              <a:rPr lang="en-US" dirty="0" smtClean="0"/>
              <a:t>around 100 MeV/m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916955" y="4935651"/>
            <a:ext cx="222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gradient </a:t>
            </a:r>
          </a:p>
          <a:p>
            <a:pPr algn="ctr"/>
            <a:r>
              <a:rPr lang="en-US" dirty="0" smtClean="0"/>
              <a:t>10-100 GeV/m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1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screen diagnostic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5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475656" y="1772816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FLASHForward</a:t>
            </a:r>
            <a:r>
              <a:rPr lang="en-US" dirty="0" smtClean="0"/>
              <a:t> high energy electron bunches are created co-propagating with the laser used for ionizing the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Intense E field of the laser may interfere with the diagnostic of the electron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is necessary to block the laser before diagnostic of the electron bunch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298456" y="463764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scintillator screen is able to reflect the laser while it can be also used for diagnostic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04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Gaussian beam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9" y="1563884"/>
            <a:ext cx="2409825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02950"/>
            <a:ext cx="5076056" cy="2550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85614"/>
            <a:ext cx="1605186" cy="100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93361"/>
            <a:ext cx="3009479" cy="11184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5614"/>
            <a:ext cx="4139952" cy="21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" y="1124744"/>
            <a:ext cx="9144000" cy="521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17232"/>
            <a:ext cx="1540908" cy="823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00459"/>
            <a:ext cx="2069976" cy="10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2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Calibration of image with calorimeter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2232248" cy="1674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086962"/>
            <a:ext cx="2232451" cy="167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4" y="4761300"/>
            <a:ext cx="2236242" cy="1677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59615"/>
            <a:ext cx="4944191" cy="37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 smtClean="0"/>
              <a:t>Beam spot size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DESY Summer Student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0434-ACD9-475D-B5A8-7FED281BCA96}" type="slidenum">
              <a:rPr lang="de-DE" smtClean="0"/>
              <a:t>9</a:t>
            </a:fld>
            <a:endParaRPr lang="de-D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3" y="1484784"/>
            <a:ext cx="3376798" cy="3039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88" y="1353355"/>
            <a:ext cx="5168608" cy="4862093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flipV="1">
            <a:off x="1763688" y="3946389"/>
            <a:ext cx="2232248" cy="1413494"/>
          </a:xfrm>
          <a:prstGeom prst="ben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87624" y="2204864"/>
            <a:ext cx="1512168" cy="15121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3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On-screen Show (4:3)</PresentationFormat>
  <Paragraphs>68</Paragraphs>
  <Slides>12</Slides>
  <Notes>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FLASHForward</vt:lpstr>
      <vt:lpstr>What is PWFA?</vt:lpstr>
      <vt:lpstr>Usefulness of PWA</vt:lpstr>
      <vt:lpstr>Scintillator screen diagnostic</vt:lpstr>
      <vt:lpstr>Gaussian beam</vt:lpstr>
      <vt:lpstr>Experimental setup</vt:lpstr>
      <vt:lpstr>Calibration of image with calorimeter</vt:lpstr>
      <vt:lpstr>Beam spot size</vt:lpstr>
      <vt:lpstr>Final results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Cipolato, Oscar</dc:creator>
  <cp:lastModifiedBy>Cipolato, Oscar</cp:lastModifiedBy>
  <cp:revision>26</cp:revision>
  <dcterms:created xsi:type="dcterms:W3CDTF">2017-09-06T06:21:23Z</dcterms:created>
  <dcterms:modified xsi:type="dcterms:W3CDTF">2017-09-06T17:33:12Z</dcterms:modified>
</cp:coreProperties>
</file>