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79" r:id="rId2"/>
    <p:sldId id="273" r:id="rId3"/>
    <p:sldId id="299" r:id="rId4"/>
    <p:sldId id="300" r:id="rId5"/>
    <p:sldId id="303" r:id="rId6"/>
    <p:sldId id="301" r:id="rId7"/>
    <p:sldId id="304" r:id="rId8"/>
    <p:sldId id="302" r:id="rId9"/>
    <p:sldId id="315" r:id="rId10"/>
    <p:sldId id="314" r:id="rId11"/>
    <p:sldId id="316" r:id="rId12"/>
    <p:sldId id="313" r:id="rId13"/>
    <p:sldId id="312" r:id="rId14"/>
    <p:sldId id="309" r:id="rId15"/>
  </p:sldIdLst>
  <p:sldSz cx="9144000" cy="6858000" type="screen4x3"/>
  <p:notesSz cx="67945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75" userDrawn="1">
          <p15:clr>
            <a:srgbClr val="A4A3A4"/>
          </p15:clr>
        </p15:guide>
        <p15:guide id="2" pos="2767" userDrawn="1">
          <p15:clr>
            <a:srgbClr val="A4A3A4"/>
          </p15:clr>
        </p15:guide>
        <p15:guide id="3" pos="2993" userDrawn="1">
          <p15:clr>
            <a:srgbClr val="A4A3A4"/>
          </p15:clr>
        </p15:guide>
        <p15:guide id="4" pos="5375" userDrawn="1">
          <p15:clr>
            <a:srgbClr val="A4A3A4"/>
          </p15:clr>
        </p15:guide>
        <p15:guide id="5" pos="385" userDrawn="1">
          <p15:clr>
            <a:srgbClr val="A4A3A4"/>
          </p15:clr>
        </p15:guide>
        <p15:guide id="6" orient="horz" pos="372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1" autoAdjust="0"/>
    <p:restoredTop sz="94660"/>
  </p:normalViewPr>
  <p:slideViewPr>
    <p:cSldViewPr snapToGrid="0" showGuides="1">
      <p:cViewPr>
        <p:scale>
          <a:sx n="130" d="100"/>
          <a:sy n="130" d="100"/>
        </p:scale>
        <p:origin x="-408" y="-132"/>
      </p:cViewPr>
      <p:guideLst>
        <p:guide orient="horz" pos="1275"/>
        <p:guide orient="horz" pos="3725"/>
        <p:guide pos="2767"/>
        <p:guide pos="2993"/>
        <p:guide pos="5375"/>
        <p:guide pos="38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7" d="100"/>
          <a:sy n="97" d="100"/>
        </p:scale>
        <p:origin x="25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8295"/>
          </a:xfrm>
          <a:prstGeom prst="rect">
            <a:avLst/>
          </a:prstGeom>
        </p:spPr>
        <p:txBody>
          <a:bodyPr vert="horz" lIns="91440" tIns="45720" rIns="91440" bIns="45720" rtlCol="0"/>
          <a:lstStyle>
            <a:lvl1pPr algn="r">
              <a:defRPr sz="1200"/>
            </a:lvl1pPr>
          </a:lstStyle>
          <a:p>
            <a:fld id="{1250AC80-9589-41A1-8ED2-EC2076B0E8E8}" type="datetimeFigureOut">
              <a:rPr lang="de-DE" smtClean="0"/>
              <a:t>07.09.2017</a:t>
            </a:fld>
            <a:endParaRPr lang="de-DE"/>
          </a:p>
        </p:txBody>
      </p:sp>
      <p:sp>
        <p:nvSpPr>
          <p:cNvPr id="4" name="Fußzeilenplatzhalter 3"/>
          <p:cNvSpPr>
            <a:spLocks noGrp="1"/>
          </p:cNvSpPr>
          <p:nvPr>
            <p:ph type="ftr" sz="quarter" idx="2"/>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33107"/>
            <a:ext cx="2944283" cy="498294"/>
          </a:xfrm>
          <a:prstGeom prst="rect">
            <a:avLst/>
          </a:prstGeom>
        </p:spPr>
        <p:txBody>
          <a:bodyPr vert="horz" lIns="91440" tIns="45720" rIns="91440" bIns="45720" rtlCol="0" anchor="b"/>
          <a:lstStyle>
            <a:lvl1pPr algn="r">
              <a:defRPr sz="1200"/>
            </a:lvl1pPr>
          </a:lstStyle>
          <a:p>
            <a:fld id="{C683A726-01A3-41A5-8C71-74C8A626EA48}" type="slidenum">
              <a:rPr lang="de-DE" smtClean="0"/>
              <a:t>‹#›</a:t>
            </a:fld>
            <a:endParaRPr lang="de-DE"/>
          </a:p>
        </p:txBody>
      </p:sp>
    </p:spTree>
    <p:extLst>
      <p:ext uri="{BB962C8B-B14F-4D97-AF65-F5344CB8AC3E}">
        <p14:creationId xmlns:p14="http://schemas.microsoft.com/office/powerpoint/2010/main" val="726161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829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8295"/>
          </a:xfrm>
          <a:prstGeom prst="rect">
            <a:avLst/>
          </a:prstGeom>
        </p:spPr>
        <p:txBody>
          <a:bodyPr vert="horz" lIns="91440" tIns="45720" rIns="91440" bIns="45720" rtlCol="0"/>
          <a:lstStyle>
            <a:lvl1pPr algn="r">
              <a:defRPr sz="1200"/>
            </a:lvl1pPr>
          </a:lstStyle>
          <a:p>
            <a:fld id="{74492030-5346-4222-B1C0-77ABA51E04BA}" type="datetimeFigureOut">
              <a:rPr lang="de-DE" smtClean="0"/>
              <a:t>07.09.2017</a:t>
            </a:fld>
            <a:endParaRPr lang="de-DE"/>
          </a:p>
        </p:txBody>
      </p:sp>
      <p:sp>
        <p:nvSpPr>
          <p:cNvPr id="4" name="Folienbildplatzhalter 3"/>
          <p:cNvSpPr>
            <a:spLocks noGrp="1" noRot="1" noChangeAspect="1"/>
          </p:cNvSpPr>
          <p:nvPr>
            <p:ph type="sldImg" idx="2"/>
          </p:nvPr>
        </p:nvSpPr>
        <p:spPr>
          <a:xfrm>
            <a:off x="1163638" y="1241425"/>
            <a:ext cx="4467225" cy="3351213"/>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9486"/>
            <a:ext cx="5435600" cy="3910489"/>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33107"/>
            <a:ext cx="2944283" cy="498294"/>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33107"/>
            <a:ext cx="2944283" cy="498294"/>
          </a:xfrm>
          <a:prstGeom prst="rect">
            <a:avLst/>
          </a:prstGeom>
        </p:spPr>
        <p:txBody>
          <a:bodyPr vert="horz" lIns="91440" tIns="45720" rIns="91440" bIns="45720" rtlCol="0" anchor="b"/>
          <a:lstStyle>
            <a:lvl1pPr algn="r">
              <a:defRPr sz="1200"/>
            </a:lvl1pPr>
          </a:lstStyle>
          <a:p>
            <a:fld id="{0A1B39C8-6D5D-40E8-8D83-C1E41A39F5E0}" type="slidenum">
              <a:rPr lang="de-DE" smtClean="0"/>
              <a:t>‹#›</a:t>
            </a:fld>
            <a:endParaRPr lang="de-DE"/>
          </a:p>
        </p:txBody>
      </p:sp>
    </p:spTree>
    <p:extLst>
      <p:ext uri="{BB962C8B-B14F-4D97-AF65-F5344CB8AC3E}">
        <p14:creationId xmlns:p14="http://schemas.microsoft.com/office/powerpoint/2010/main" val="3164387999"/>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1pPr>
    <a:lvl2pPr marL="6286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10858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15430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20002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188" y="1120779"/>
            <a:ext cx="5877529" cy="1050925"/>
          </a:xfrm>
        </p:spPr>
        <p:txBody>
          <a:bodyPr anchor="b"/>
          <a:lstStyle>
            <a:lvl1pPr algn="l">
              <a:defRPr sz="2200"/>
            </a:lvl1pPr>
          </a:lstStyle>
          <a:p>
            <a:endParaRPr lang="en-US" noProof="0" dirty="0"/>
          </a:p>
        </p:txBody>
      </p:sp>
      <p:sp>
        <p:nvSpPr>
          <p:cNvPr id="3" name="Subtitle 2"/>
          <p:cNvSpPr>
            <a:spLocks noGrp="1"/>
          </p:cNvSpPr>
          <p:nvPr>
            <p:ph type="subTitle" idx="1"/>
          </p:nvPr>
        </p:nvSpPr>
        <p:spPr>
          <a:xfrm>
            <a:off x="611188" y="2583180"/>
            <a:ext cx="5886446" cy="3330258"/>
          </a:xfrm>
        </p:spPr>
        <p:txBody>
          <a:bodyPr/>
          <a:lstStyle>
            <a:lvl1pPr marL="0" indent="0" algn="l">
              <a:spcBef>
                <a:spcPts val="0"/>
              </a:spcBef>
              <a:buNone/>
              <a:defRPr sz="14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noProof="0" dirty="0" smtClean="0"/>
              <a:t>Click to edit Master subtitle style</a:t>
            </a:r>
            <a:endParaRPr lang="en-US" noProof="0" dirty="0"/>
          </a:p>
        </p:txBody>
      </p:sp>
      <p:pic>
        <p:nvPicPr>
          <p:cNvPr id="8"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08823" y="771527"/>
            <a:ext cx="1423988" cy="1422341"/>
          </a:xfrm>
          <a:prstGeom prst="rect">
            <a:avLst/>
          </a:prstGeom>
        </p:spPr>
      </p:pic>
      <p:pic>
        <p:nvPicPr>
          <p:cNvPr id="6" name="Grafik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9374" y="6413956"/>
            <a:ext cx="2275200" cy="120448"/>
          </a:xfrm>
          <a:prstGeom prst="rect">
            <a:avLst/>
          </a:prstGeom>
        </p:spPr>
      </p:pic>
    </p:spTree>
    <p:extLst>
      <p:ext uri="{BB962C8B-B14F-4D97-AF65-F5344CB8AC3E}">
        <p14:creationId xmlns:p14="http://schemas.microsoft.com/office/powerpoint/2010/main" val="351837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611188" y="2024067"/>
            <a:ext cx="5932487" cy="388937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Textplatzhalter 4"/>
          <p:cNvSpPr>
            <a:spLocks noGrp="1"/>
          </p:cNvSpPr>
          <p:nvPr>
            <p:ph type="body" sz="quarter" idx="14" hasCustomPrompt="1"/>
          </p:nvPr>
        </p:nvSpPr>
        <p:spPr>
          <a:xfrm>
            <a:off x="611188" y="5913441"/>
            <a:ext cx="5932487"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4" name="Textplatzhalter 3"/>
          <p:cNvSpPr>
            <a:spLocks noGrp="1"/>
          </p:cNvSpPr>
          <p:nvPr>
            <p:ph type="body" sz="quarter" idx="15"/>
          </p:nvPr>
        </p:nvSpPr>
        <p:spPr>
          <a:xfrm>
            <a:off x="6753224" y="2033593"/>
            <a:ext cx="1779590" cy="3879847"/>
          </a:xfrm>
        </p:spPr>
        <p:txBody>
          <a:bodyPr/>
          <a:lstStyle>
            <a:lvl1pPr marL="200020" indent="-200020">
              <a:defRPr sz="1050"/>
            </a:lvl1pPr>
            <a:lvl2pPr marL="407184" indent="-207164">
              <a:defRPr sz="1050"/>
            </a:lvl2pPr>
            <a:lvl3pPr marL="607204" indent="-200020">
              <a:defRPr sz="1050"/>
            </a:lvl3pPr>
            <a:lvl4pPr marL="742931" indent="-135728">
              <a:defRPr sz="1050"/>
            </a:lvl4pPr>
            <a:lvl5pPr marL="871517" indent="-128585">
              <a:defRPr sz="105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90024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noProof="0" smtClean="0"/>
              <a:t>Click to edit Master title style</a:t>
            </a:r>
            <a:endParaRPr lang="en-US" noProof="0" dirty="0"/>
          </a:p>
        </p:txBody>
      </p:sp>
      <p:sp>
        <p:nvSpPr>
          <p:cNvPr id="3" name="Content Placeholder 2"/>
          <p:cNvSpPr>
            <a:spLocks noGrp="1"/>
          </p:cNvSpPr>
          <p:nvPr>
            <p:ph idx="1"/>
          </p:nvPr>
        </p:nvSpPr>
        <p:spPr/>
        <p:txBody>
          <a:bodyPr/>
          <a:lstStyle>
            <a:lvl1pPr>
              <a:defRPr>
                <a:solidFill>
                  <a:schemeClr val="tx1"/>
                </a:solidFill>
              </a:defRPr>
            </a:lvl1pPr>
          </a:lstStyle>
          <a:p>
            <a:pPr lvl="0"/>
            <a:r>
              <a:rPr lang="en-US" noProof="0" smtClean="0"/>
              <a:t>Click to edit Master text styles</a:t>
            </a:r>
          </a:p>
        </p:txBody>
      </p:sp>
    </p:spTree>
    <p:extLst>
      <p:ext uri="{BB962C8B-B14F-4D97-AF65-F5344CB8AC3E}">
        <p14:creationId xmlns:p14="http://schemas.microsoft.com/office/powerpoint/2010/main" val="4023036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break">
    <p:spTree>
      <p:nvGrpSpPr>
        <p:cNvPr id="1" name=""/>
        <p:cNvGrpSpPr/>
        <p:nvPr/>
      </p:nvGrpSpPr>
      <p:grpSpPr>
        <a:xfrm>
          <a:off x="0" y="0"/>
          <a:ext cx="0" cy="0"/>
          <a:chOff x="0" y="0"/>
          <a:chExt cx="0" cy="0"/>
        </a:xfrm>
      </p:grpSpPr>
      <p:sp>
        <p:nvSpPr>
          <p:cNvPr id="2" name="Title 1"/>
          <p:cNvSpPr>
            <a:spLocks noGrp="1"/>
          </p:cNvSpPr>
          <p:nvPr>
            <p:ph type="title"/>
          </p:nvPr>
        </p:nvSpPr>
        <p:spPr>
          <a:xfrm>
            <a:off x="611188" y="1552576"/>
            <a:ext cx="7921626" cy="3814764"/>
          </a:xfrm>
        </p:spPr>
        <p:txBody>
          <a:bodyPr anchor="ctr"/>
          <a:lstStyle>
            <a:lvl1pPr>
              <a:defRPr sz="6300">
                <a:solidFill>
                  <a:schemeClr val="tx1"/>
                </a:solidFill>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611188" y="5448300"/>
            <a:ext cx="7921625" cy="574676"/>
          </a:xfrm>
        </p:spPr>
        <p:txBody>
          <a:bodyPr anchor="b"/>
          <a:lstStyle>
            <a:lvl1pPr marL="0" indent="0">
              <a:buNone/>
              <a:defRPr sz="2200">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224229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641166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614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Big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5" name="Picture Placeholder 5"/>
          <p:cNvSpPr>
            <a:spLocks noGrp="1"/>
          </p:cNvSpPr>
          <p:nvPr>
            <p:ph type="pic" sz="quarter" idx="12"/>
          </p:nvPr>
        </p:nvSpPr>
        <p:spPr>
          <a:xfrm>
            <a:off x="611188" y="2024066"/>
            <a:ext cx="7921625" cy="3889375"/>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Tree>
    <p:extLst>
      <p:ext uri="{BB962C8B-B14F-4D97-AF65-F5344CB8AC3E}">
        <p14:creationId xmlns:p14="http://schemas.microsoft.com/office/powerpoint/2010/main" val="2091350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11188" y="828678"/>
            <a:ext cx="7921625" cy="50847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5" name="Textplatzhalter 4"/>
          <p:cNvSpPr>
            <a:spLocks noGrp="1"/>
          </p:cNvSpPr>
          <p:nvPr>
            <p:ph type="body" sz="quarter" idx="13" hasCustomPrompt="1"/>
          </p:nvPr>
        </p:nvSpPr>
        <p:spPr>
          <a:xfrm>
            <a:off x="611190" y="5913441"/>
            <a:ext cx="7921626"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2124035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611187" y="1196979"/>
            <a:ext cx="3781425" cy="47164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4751388" y="1196979"/>
            <a:ext cx="3781426" cy="4716463"/>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611188" y="5913441"/>
            <a:ext cx="3781428"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4751387" y="5913441"/>
            <a:ext cx="37814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1700034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
        <p:nvSpPr>
          <p:cNvPr id="6" name="Picture Placeholder 5"/>
          <p:cNvSpPr>
            <a:spLocks noGrp="1"/>
          </p:cNvSpPr>
          <p:nvPr>
            <p:ph type="pic" sz="quarter" idx="12"/>
          </p:nvPr>
        </p:nvSpPr>
        <p:spPr>
          <a:xfrm>
            <a:off x="611188" y="2024063"/>
            <a:ext cx="3781425" cy="3062288"/>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7" name="Picture Placeholder 5"/>
          <p:cNvSpPr>
            <a:spLocks noGrp="1"/>
          </p:cNvSpPr>
          <p:nvPr>
            <p:ph type="pic" sz="quarter" idx="13"/>
          </p:nvPr>
        </p:nvSpPr>
        <p:spPr>
          <a:xfrm>
            <a:off x="4751388" y="2024063"/>
            <a:ext cx="3781425" cy="3062288"/>
          </a:xfrm>
          <a:noFill/>
        </p:spPr>
        <p:txBody>
          <a:bodyPr anchor="ctr"/>
          <a:lstStyle>
            <a:lvl1pPr marL="0" indent="0" algn="ctr">
              <a:buFont typeface="Arial" panose="020B0604020202020204" pitchFamily="34" charset="0"/>
              <a:buNone/>
              <a:defRPr/>
            </a:lvl1pPr>
          </a:lstStyle>
          <a:p>
            <a:r>
              <a:rPr lang="en-US" smtClean="0"/>
              <a:t>Click icon to add picture</a:t>
            </a:r>
            <a:endParaRPr lang="en-GB"/>
          </a:p>
        </p:txBody>
      </p:sp>
      <p:sp>
        <p:nvSpPr>
          <p:cNvPr id="8" name="Textplatzhalter 4"/>
          <p:cNvSpPr>
            <a:spLocks noGrp="1"/>
          </p:cNvSpPr>
          <p:nvPr>
            <p:ph type="body" sz="quarter" idx="14" hasCustomPrompt="1"/>
          </p:nvPr>
        </p:nvSpPr>
        <p:spPr>
          <a:xfrm>
            <a:off x="611190" y="5086354"/>
            <a:ext cx="3781426" cy="241299"/>
          </a:xfrm>
        </p:spPr>
        <p:txBody>
          <a:bodyPr tIns="36000" rIns="0"/>
          <a:lstStyle>
            <a:lvl1pPr marL="0" indent="0">
              <a:buFont typeface="Arial" panose="020B0604020202020204" pitchFamily="34" charset="0"/>
              <a:buNone/>
              <a:defRPr sz="900"/>
            </a:lvl1pPr>
          </a:lstStyle>
          <a:p>
            <a:pPr lvl="0"/>
            <a:r>
              <a:rPr lang="de-DE" dirty="0"/>
              <a:t>Caption</a:t>
            </a:r>
          </a:p>
        </p:txBody>
      </p:sp>
      <p:sp>
        <p:nvSpPr>
          <p:cNvPr id="9" name="Textplatzhalter 4"/>
          <p:cNvSpPr>
            <a:spLocks noGrp="1"/>
          </p:cNvSpPr>
          <p:nvPr>
            <p:ph type="body" sz="quarter" idx="15" hasCustomPrompt="1"/>
          </p:nvPr>
        </p:nvSpPr>
        <p:spPr>
          <a:xfrm>
            <a:off x="4751385" y="5086354"/>
            <a:ext cx="3781427" cy="241299"/>
          </a:xfrm>
        </p:spPr>
        <p:txBody>
          <a:bodyPr tIns="36000" rIns="0"/>
          <a:lstStyle>
            <a:lvl1pPr marL="0" indent="0">
              <a:buFont typeface="Arial" panose="020B0604020202020204" pitchFamily="34" charset="0"/>
              <a:buNone/>
              <a:defRPr sz="900"/>
            </a:lvl1pPr>
          </a:lstStyle>
          <a:p>
            <a:pPr lvl="0"/>
            <a:r>
              <a:rPr lang="de-DE" dirty="0"/>
              <a:t>Caption</a:t>
            </a:r>
          </a:p>
        </p:txBody>
      </p:sp>
    </p:spTree>
    <p:extLst>
      <p:ext uri="{BB962C8B-B14F-4D97-AF65-F5344CB8AC3E}">
        <p14:creationId xmlns:p14="http://schemas.microsoft.com/office/powerpoint/2010/main" val="3008234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188" y="712232"/>
            <a:ext cx="7921625" cy="780540"/>
          </a:xfrm>
          <a:prstGeom prst="rect">
            <a:avLst/>
          </a:prstGeom>
        </p:spPr>
        <p:txBody>
          <a:bodyPr vert="horz" lIns="0" tIns="0" rIns="0" bIns="0" rtlCol="0" anchor="b" anchorCtr="0">
            <a:noAutofit/>
          </a:bodyPr>
          <a:lstStyle/>
          <a:p>
            <a:endParaRPr lang="en-US" noProof="0" dirty="0"/>
          </a:p>
        </p:txBody>
      </p:sp>
      <p:sp>
        <p:nvSpPr>
          <p:cNvPr id="3" name="Text Placeholder 2"/>
          <p:cNvSpPr>
            <a:spLocks noGrp="1"/>
          </p:cNvSpPr>
          <p:nvPr>
            <p:ph type="body" idx="1"/>
          </p:nvPr>
        </p:nvSpPr>
        <p:spPr>
          <a:xfrm>
            <a:off x="611187" y="2024067"/>
            <a:ext cx="7921625" cy="3889375"/>
          </a:xfrm>
          <a:prstGeom prst="rect">
            <a:avLst/>
          </a:prstGeom>
        </p:spPr>
        <p:txBody>
          <a:bodyPr vert="horz" lIns="0" tIns="0" rIns="0" bIns="0" rtlCol="0" anchor="t" anchorCtr="0">
            <a:noAutofit/>
          </a:bodyPr>
          <a:lstStyle/>
          <a:p>
            <a:pPr lvl="0"/>
            <a:r>
              <a:rPr lang="en-US" noProof="0" dirty="0"/>
              <a:t>Level 1</a:t>
            </a:r>
          </a:p>
          <a:p>
            <a:pPr lvl="1"/>
            <a:r>
              <a:rPr lang="en-US" noProof="0" dirty="0"/>
              <a:t>Level 2</a:t>
            </a:r>
          </a:p>
          <a:p>
            <a:pPr lvl="2"/>
            <a:r>
              <a:rPr lang="en-US" noProof="0" dirty="0"/>
              <a:t>Level 3</a:t>
            </a:r>
          </a:p>
          <a:p>
            <a:pPr lvl="3"/>
            <a:r>
              <a:rPr lang="en-US" noProof="0" dirty="0"/>
              <a:t>Level 4</a:t>
            </a:r>
          </a:p>
          <a:p>
            <a:pPr lvl="4"/>
            <a:r>
              <a:rPr lang="en-US" noProof="0" dirty="0"/>
              <a:t>Level 5</a:t>
            </a:r>
          </a:p>
        </p:txBody>
      </p:sp>
      <p:sp>
        <p:nvSpPr>
          <p:cNvPr id="9" name="Textfeld 8"/>
          <p:cNvSpPr txBox="1"/>
          <p:nvPr/>
        </p:nvSpPr>
        <p:spPr>
          <a:xfrm>
            <a:off x="8532814" y="293577"/>
            <a:ext cx="385763" cy="293798"/>
          </a:xfrm>
          <a:prstGeom prst="rect">
            <a:avLst/>
          </a:prstGeom>
          <a:noFill/>
        </p:spPr>
        <p:txBody>
          <a:bodyPr wrap="none" lIns="0" tIns="0" rIns="0" bIns="0" rtlCol="0">
            <a:noAutofit/>
          </a:bodyPr>
          <a:lstStyle/>
          <a:p>
            <a:pPr algn="r"/>
            <a:fld id="{A5DEC3FA-4FB7-4309-A077-6BB31CA8E81A}" type="slidenum">
              <a:rPr lang="en-US" sz="1600" noProof="0" smtClean="0"/>
              <a:pPr algn="r"/>
              <a:t>‹#›</a:t>
            </a:fld>
            <a:endParaRPr lang="en-US" sz="1600" noProof="0" dirty="0"/>
          </a:p>
        </p:txBody>
      </p:sp>
      <p:cxnSp>
        <p:nvCxnSpPr>
          <p:cNvPr id="11" name="Gerader Verbinder 10"/>
          <p:cNvCxnSpPr/>
          <p:nvPr/>
        </p:nvCxnSpPr>
        <p:spPr>
          <a:xfrm>
            <a:off x="611187" y="339297"/>
            <a:ext cx="3781426" cy="0"/>
          </a:xfrm>
          <a:prstGeom prst="line">
            <a:avLst/>
          </a:prstGeom>
          <a:ln w="6350"/>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4751388" y="339297"/>
            <a:ext cx="3781426" cy="0"/>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7" name="Rechteck 6"/>
          <p:cNvSpPr/>
          <p:nvPr/>
        </p:nvSpPr>
        <p:spPr>
          <a:xfrm>
            <a:off x="611188" y="381001"/>
            <a:ext cx="3781425" cy="216000"/>
          </a:xfrm>
          <a:prstGeom prst="rect">
            <a:avLst/>
          </a:prstGeom>
        </p:spPr>
        <p:txBody>
          <a:bodyPr vert="horz" lIns="0" tIns="0" rIns="0" bIns="0" rtlCol="0" anchor="t" anchorCtr="0">
            <a:noAutofit/>
          </a:bodyPr>
          <a:lstStyle/>
          <a:p>
            <a:pPr lvl="0"/>
            <a:r>
              <a:rPr lang="en-US" sz="900" dirty="0" smtClean="0"/>
              <a:t>Vibration</a:t>
            </a:r>
            <a:r>
              <a:rPr lang="en-US" sz="900" baseline="0" dirty="0" smtClean="0"/>
              <a:t> Monitoring</a:t>
            </a:r>
            <a:endParaRPr lang="en-US" sz="900" dirty="0"/>
          </a:p>
        </p:txBody>
      </p:sp>
      <p:sp>
        <p:nvSpPr>
          <p:cNvPr id="8" name="Rechteck 7"/>
          <p:cNvSpPr/>
          <p:nvPr/>
        </p:nvSpPr>
        <p:spPr>
          <a:xfrm>
            <a:off x="4751388" y="381001"/>
            <a:ext cx="3781425" cy="216000"/>
          </a:xfrm>
          <a:prstGeom prst="rect">
            <a:avLst/>
          </a:prstGeom>
        </p:spPr>
        <p:txBody>
          <a:bodyPr vert="horz" lIns="0" tIns="0" rIns="0" bIns="0" rtlCol="0" anchor="t" anchorCtr="0">
            <a:noAutofit/>
          </a:bodyPr>
          <a:lstStyle/>
          <a:p>
            <a:pPr lvl="0"/>
            <a:r>
              <a:rPr lang="en-US" sz="900" dirty="0" smtClean="0"/>
              <a:t>Sabine</a:t>
            </a:r>
            <a:r>
              <a:rPr lang="en-US" sz="900" baseline="0" dirty="0" smtClean="0"/>
              <a:t> Cunis,   PSPO</a:t>
            </a:r>
            <a:endParaRPr lang="en-US" sz="900" dirty="0"/>
          </a:p>
        </p:txBody>
      </p:sp>
      <p:pic>
        <p:nvPicPr>
          <p:cNvPr id="10" name="Grafik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374" y="6413956"/>
            <a:ext cx="2275200" cy="120448"/>
          </a:xfrm>
          <a:prstGeom prst="rect">
            <a:avLst/>
          </a:prstGeom>
        </p:spPr>
      </p:pic>
    </p:spTree>
    <p:extLst>
      <p:ext uri="{BB962C8B-B14F-4D97-AF65-F5344CB8AC3E}">
        <p14:creationId xmlns:p14="http://schemas.microsoft.com/office/powerpoint/2010/main" val="92600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 id="2147483673" r:id="rId6"/>
    <p:sldLayoutId id="2147483668" r:id="rId7"/>
    <p:sldLayoutId id="2147483669" r:id="rId8"/>
    <p:sldLayoutId id="2147483670" r:id="rId9"/>
    <p:sldLayoutId id="2147483671" r:id="rId10"/>
  </p:sldLayoutIdLst>
  <p:hf sldNum="0" hdr="0" ftr="0" dt="0"/>
  <p:txStyles>
    <p:titleStyle>
      <a:lvl1pPr algn="l" defTabSz="685783" rtl="0" eaLnBrk="1" latinLnBrk="0" hangingPunct="1">
        <a:lnSpc>
          <a:spcPct val="100000"/>
        </a:lnSpc>
        <a:spcBef>
          <a:spcPct val="0"/>
        </a:spcBef>
        <a:buNone/>
        <a:defRPr sz="2200" b="1" kern="1200">
          <a:solidFill>
            <a:schemeClr val="tx1"/>
          </a:solidFill>
          <a:latin typeface="+mj-lt"/>
          <a:ea typeface="+mj-ea"/>
          <a:cs typeface="+mj-cs"/>
        </a:defRPr>
      </a:lvl1pPr>
    </p:titleStyle>
    <p:bodyStyle>
      <a:lvl1pPr marL="267884" indent="-267884" algn="l" defTabSz="685783" rtl="0" eaLnBrk="1" latinLnBrk="0" hangingPunct="1">
        <a:lnSpc>
          <a:spcPct val="114000"/>
        </a:lnSpc>
        <a:spcBef>
          <a:spcPts val="1350"/>
        </a:spcBef>
        <a:buClr>
          <a:schemeClr val="bg2"/>
        </a:buClr>
        <a:buFontTx/>
        <a:buBlip>
          <a:blip r:embed="rId13"/>
        </a:buBlip>
        <a:defRPr sz="1400" kern="1200">
          <a:solidFill>
            <a:schemeClr val="tx1"/>
          </a:solidFill>
          <a:latin typeface="+mn-lt"/>
          <a:ea typeface="+mn-ea"/>
          <a:cs typeface="+mn-cs"/>
        </a:defRPr>
      </a:lvl1pPr>
      <a:lvl2pPr marL="535768" indent="-267884" algn="l" defTabSz="685783" rtl="0" eaLnBrk="1" latinLnBrk="0" hangingPunct="1">
        <a:lnSpc>
          <a:spcPct val="114000"/>
        </a:lnSpc>
        <a:spcBef>
          <a:spcPts val="0"/>
        </a:spcBef>
        <a:buClr>
          <a:schemeClr val="accent2"/>
        </a:buClr>
        <a:buFontTx/>
        <a:buBlip>
          <a:blip r:embed="rId14"/>
        </a:buBlip>
        <a:defRPr sz="1400" kern="1200">
          <a:solidFill>
            <a:schemeClr val="tx1"/>
          </a:solidFill>
          <a:latin typeface="+mn-lt"/>
          <a:ea typeface="+mn-ea"/>
          <a:cs typeface="+mn-cs"/>
        </a:defRPr>
      </a:lvl2pPr>
      <a:lvl3pPr marL="736979" indent="-201211" algn="l" defTabSz="685783" rtl="0" eaLnBrk="1" latinLnBrk="0" hangingPunct="1">
        <a:lnSpc>
          <a:spcPct val="114000"/>
        </a:lnSpc>
        <a:spcBef>
          <a:spcPts val="0"/>
        </a:spcBef>
        <a:buFont typeface="Arial" panose="020B0604020202020204" pitchFamily="34" charset="0"/>
        <a:buChar char="►"/>
        <a:defRPr sz="1400" kern="1200" baseline="0">
          <a:solidFill>
            <a:schemeClr val="tx1"/>
          </a:solidFill>
          <a:latin typeface="+mn-lt"/>
          <a:ea typeface="+mn-ea"/>
          <a:cs typeface="+mn-cs"/>
        </a:defRPr>
      </a:lvl3pPr>
      <a:lvl4pPr marL="871517" indent="-129776"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4pPr>
      <a:lvl5pPr marL="1010816" indent="-135728" algn="l" defTabSz="685783" rtl="0" eaLnBrk="1" latinLnBrk="0" hangingPunct="1">
        <a:lnSpc>
          <a:spcPct val="114000"/>
        </a:lnSpc>
        <a:spcBef>
          <a:spcPts val="0"/>
        </a:spcBef>
        <a:buFont typeface="Arial" panose="020B0604020202020204" pitchFamily="34" charset="0"/>
        <a:buChar char="•"/>
        <a:defRPr sz="140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275" userDrawn="1">
          <p15:clr>
            <a:srgbClr val="F26B43"/>
          </p15:clr>
        </p15:guide>
        <p15:guide id="2" pos="2767" userDrawn="1">
          <p15:clr>
            <a:srgbClr val="F26B43"/>
          </p15:clr>
        </p15:guide>
        <p15:guide id="3" pos="2993" userDrawn="1">
          <p15:clr>
            <a:srgbClr val="F26B43"/>
          </p15:clr>
        </p15:guide>
        <p15:guide id="4" pos="385" userDrawn="1">
          <p15:clr>
            <a:srgbClr val="F26B43"/>
          </p15:clr>
        </p15:guide>
        <p15:guide id="5" pos="5375" userDrawn="1">
          <p15:clr>
            <a:srgbClr val="F26B43"/>
          </p15:clr>
        </p15:guide>
        <p15:guide id="6" orient="horz" pos="37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Vibration Monitoring </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p:txBody>
          <a:bodyPr/>
          <a:lstStyle/>
          <a:p>
            <a:r>
              <a:rPr lang="en-GB" dirty="0" smtClean="0"/>
              <a:t>Sabine Cunis</a:t>
            </a:r>
            <a:endParaRPr lang="en-GB" dirty="0"/>
          </a:p>
          <a:p>
            <a:r>
              <a:rPr lang="en-GB" dirty="0" smtClean="0"/>
              <a:t>PSPO</a:t>
            </a:r>
            <a:endParaRPr lang="en-GB" dirty="0"/>
          </a:p>
          <a:p>
            <a:r>
              <a:rPr lang="en-GB" dirty="0" smtClean="0"/>
              <a:t>.</a:t>
            </a:r>
            <a:endParaRPr lang="en-GB" dirty="0"/>
          </a:p>
          <a:p>
            <a:endParaRPr lang="en-GB" dirty="0"/>
          </a:p>
          <a:p>
            <a:r>
              <a:rPr lang="en-GB" dirty="0" smtClean="0"/>
              <a:t>.</a:t>
            </a:r>
            <a:endParaRPr lang="en-GB" dirty="0"/>
          </a:p>
        </p:txBody>
      </p:sp>
    </p:spTree>
    <p:extLst>
      <p:ext uri="{BB962C8B-B14F-4D97-AF65-F5344CB8AC3E}">
        <p14:creationId xmlns:p14="http://schemas.microsoft.com/office/powerpoint/2010/main" val="19019256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90287"/>
            <a:ext cx="7921625" cy="355787"/>
          </a:xfrm>
        </p:spPr>
        <p:txBody>
          <a:bodyPr/>
          <a:lstStyle/>
          <a:p>
            <a:pPr algn="ctr"/>
            <a:r>
              <a:rPr lang="en-GB" sz="1800" dirty="0"/>
              <a:t>a typical workday … Sept. 5</a:t>
            </a:r>
            <a:r>
              <a:rPr lang="en-GB" sz="1800" baseline="30000" dirty="0"/>
              <a:t>th    </a:t>
            </a:r>
            <a:r>
              <a:rPr lang="en-GB" sz="1800" dirty="0"/>
              <a:t>at SPB (MP2)</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23" y="1279548"/>
            <a:ext cx="8986128" cy="4601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79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080" y="646395"/>
            <a:ext cx="7921625" cy="253374"/>
          </a:xfrm>
        </p:spPr>
        <p:txBody>
          <a:bodyPr/>
          <a:lstStyle/>
          <a:p>
            <a:pPr algn="ctr"/>
            <a:r>
              <a:rPr lang="en-GB" sz="1800" dirty="0"/>
              <a:t>a</a:t>
            </a:r>
            <a:r>
              <a:rPr lang="en-GB" sz="1800" dirty="0" smtClean="0"/>
              <a:t> typical Sunday … Aug. 20</a:t>
            </a:r>
            <a:r>
              <a:rPr lang="en-GB" sz="1800" baseline="30000" dirty="0" smtClean="0"/>
              <a:t>th</a:t>
            </a:r>
            <a:r>
              <a:rPr lang="en-GB" sz="1800" dirty="0" smtClean="0"/>
              <a:t>    at SPB  (MP2)</a:t>
            </a:r>
            <a:endParaRPr lang="en-GB" sz="1800" dirty="0"/>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4818" y="950977"/>
            <a:ext cx="8358324" cy="5175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6570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2"/>
            <a:ext cx="7921625" cy="333842"/>
          </a:xfrm>
        </p:spPr>
        <p:txBody>
          <a:bodyPr/>
          <a:lstStyle/>
          <a:p>
            <a:pPr algn="ctr"/>
            <a:r>
              <a:rPr lang="en-GB" sz="1800" dirty="0"/>
              <a:t>a</a:t>
            </a:r>
            <a:r>
              <a:rPr lang="en-GB" sz="1800" dirty="0" smtClean="0"/>
              <a:t> typical workday … Sept. 5</a:t>
            </a:r>
            <a:r>
              <a:rPr lang="en-GB" sz="1800" baseline="30000" dirty="0" smtClean="0"/>
              <a:t>th    </a:t>
            </a:r>
            <a:r>
              <a:rPr lang="en-GB" sz="1800" dirty="0" smtClean="0"/>
              <a:t>at SPB (MP2)</a:t>
            </a:r>
            <a:endParaRPr lang="en-GB" sz="18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4246" y="1133475"/>
            <a:ext cx="7897128" cy="4930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885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362" y="70021"/>
            <a:ext cx="7921625" cy="181696"/>
          </a:xfrm>
        </p:spPr>
        <p:txBody>
          <a:bodyPr/>
          <a:lstStyle/>
          <a:p>
            <a:r>
              <a:rPr lang="de-DE" sz="1800" dirty="0"/>
              <a:t>.</a:t>
            </a:r>
            <a:endParaRPr lang="de-DE"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797" y="1072274"/>
            <a:ext cx="7704161" cy="4360753"/>
          </a:xfrm>
        </p:spPr>
      </p:pic>
      <p:sp>
        <p:nvSpPr>
          <p:cNvPr id="3" name="TextBox 2"/>
          <p:cNvSpPr txBox="1"/>
          <p:nvPr/>
        </p:nvSpPr>
        <p:spPr>
          <a:xfrm>
            <a:off x="552733" y="579432"/>
            <a:ext cx="8024884" cy="382138"/>
          </a:xfrm>
          <a:prstGeom prst="rect">
            <a:avLst/>
          </a:prstGeom>
          <a:noFill/>
        </p:spPr>
        <p:txBody>
          <a:bodyPr wrap="none" rtlCol="0">
            <a:noAutofit/>
          </a:bodyPr>
          <a:lstStyle/>
          <a:p>
            <a:pPr marL="269875" indent="-269875">
              <a:lnSpc>
                <a:spcPct val="112000"/>
              </a:lnSpc>
              <a:buBlip>
                <a:blip r:embed="rId3"/>
              </a:buBlip>
            </a:pPr>
            <a:r>
              <a:rPr lang="de-DE" sz="1400" dirty="0"/>
              <a:t>In parallel </a:t>
            </a:r>
            <a:r>
              <a:rPr lang="de-DE" sz="1400" dirty="0" err="1"/>
              <a:t>to</a:t>
            </a:r>
            <a:r>
              <a:rPr lang="de-DE" sz="1400" dirty="0"/>
              <a:t> </a:t>
            </a:r>
            <a:r>
              <a:rPr lang="de-DE" sz="1400" dirty="0" err="1"/>
              <a:t>those</a:t>
            </a:r>
            <a:r>
              <a:rPr lang="de-DE" sz="1400" dirty="0"/>
              <a:t> </a:t>
            </a:r>
            <a:r>
              <a:rPr lang="de-DE" sz="1400" dirty="0" err="1"/>
              <a:t>measurements</a:t>
            </a:r>
            <a:r>
              <a:rPr lang="de-DE" sz="1400" dirty="0"/>
              <a:t> </a:t>
            </a:r>
            <a:r>
              <a:rPr lang="de-DE" sz="1400" dirty="0" err="1"/>
              <a:t>by</a:t>
            </a:r>
            <a:r>
              <a:rPr lang="de-DE" sz="1400" dirty="0"/>
              <a:t> Heiland, </a:t>
            </a:r>
            <a:r>
              <a:rPr lang="de-DE" sz="1400" dirty="0" err="1"/>
              <a:t>we</a:t>
            </a:r>
            <a:r>
              <a:rPr lang="de-DE" sz="1400" dirty="0"/>
              <a:t> also </a:t>
            </a:r>
            <a:r>
              <a:rPr lang="de-DE" sz="1400" dirty="0" err="1"/>
              <a:t>are</a:t>
            </a:r>
            <a:r>
              <a:rPr lang="de-DE" sz="1400" dirty="0"/>
              <a:t> </a:t>
            </a:r>
            <a:r>
              <a:rPr lang="de-DE" sz="1400" dirty="0" err="1"/>
              <a:t>trying</a:t>
            </a:r>
            <a:r>
              <a:rPr lang="de-DE" sz="1400" dirty="0"/>
              <a:t> </a:t>
            </a:r>
            <a:r>
              <a:rPr lang="de-DE" sz="1400" dirty="0" err="1"/>
              <a:t>some</a:t>
            </a:r>
            <a:r>
              <a:rPr lang="de-DE" sz="1400" dirty="0"/>
              <a:t> live </a:t>
            </a:r>
            <a:r>
              <a:rPr lang="de-DE" sz="1400" dirty="0" err="1"/>
              <a:t>measurements</a:t>
            </a:r>
            <a:r>
              <a:rPr lang="de-DE" sz="1400" dirty="0" smtClean="0"/>
              <a:t>.</a:t>
            </a:r>
            <a:endParaRPr lang="de-DE" sz="1400" dirty="0"/>
          </a:p>
        </p:txBody>
      </p:sp>
      <p:sp>
        <p:nvSpPr>
          <p:cNvPr id="6" name="TextBox 5"/>
          <p:cNvSpPr txBox="1"/>
          <p:nvPr/>
        </p:nvSpPr>
        <p:spPr>
          <a:xfrm>
            <a:off x="627796" y="5544868"/>
            <a:ext cx="8195481" cy="777923"/>
          </a:xfrm>
          <a:prstGeom prst="rect">
            <a:avLst/>
          </a:prstGeom>
          <a:noFill/>
        </p:spPr>
        <p:txBody>
          <a:bodyPr wrap="square" rtlCol="0">
            <a:noAutofit/>
          </a:bodyPr>
          <a:lstStyle/>
          <a:p>
            <a:pPr marL="269875" indent="-269875">
              <a:lnSpc>
                <a:spcPct val="112000"/>
              </a:lnSpc>
              <a:buBlip>
                <a:blip r:embed="rId3"/>
              </a:buBlip>
            </a:pPr>
            <a:r>
              <a:rPr lang="en-US" sz="1400" dirty="0"/>
              <a:t>The software </a:t>
            </a:r>
            <a:r>
              <a:rPr lang="en-US" sz="1400" dirty="0" smtClean="0"/>
              <a:t>is </a:t>
            </a:r>
            <a:r>
              <a:rPr lang="en-US" sz="1400" dirty="0"/>
              <a:t>developed by Mark Lomperski of DESY-MIN. This software is used by DESY for all sorts of vibration measurements. It </a:t>
            </a:r>
            <a:r>
              <a:rPr lang="en-US" sz="1400" dirty="0" smtClean="0"/>
              <a:t>allows </a:t>
            </a:r>
            <a:r>
              <a:rPr lang="en-US" sz="1400" dirty="0"/>
              <a:t>live measurements as well as analysis of previously recorded data.</a:t>
            </a:r>
          </a:p>
        </p:txBody>
      </p:sp>
    </p:spTree>
    <p:extLst>
      <p:ext uri="{BB962C8B-B14F-4D97-AF65-F5344CB8AC3E}">
        <p14:creationId xmlns:p14="http://schemas.microsoft.com/office/powerpoint/2010/main" val="3732227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890" y="90985"/>
            <a:ext cx="7921625" cy="229464"/>
          </a:xfrm>
        </p:spPr>
        <p:txBody>
          <a:bodyPr/>
          <a:lstStyle/>
          <a:p>
            <a:r>
              <a:rPr lang="de-DE" sz="1800" dirty="0"/>
              <a:t>.</a:t>
            </a:r>
            <a:endParaRPr lang="de-DE" sz="1800" dirty="0"/>
          </a:p>
        </p:txBody>
      </p:sp>
      <p:sp>
        <p:nvSpPr>
          <p:cNvPr id="3" name="Content Placeholder 2"/>
          <p:cNvSpPr>
            <a:spLocks noGrp="1"/>
          </p:cNvSpPr>
          <p:nvPr>
            <p:ph idx="1"/>
          </p:nvPr>
        </p:nvSpPr>
        <p:spPr>
          <a:xfrm>
            <a:off x="640448" y="588602"/>
            <a:ext cx="7921625" cy="2524836"/>
          </a:xfrm>
        </p:spPr>
        <p:txBody>
          <a:bodyPr/>
          <a:lstStyle/>
          <a:p>
            <a:pPr>
              <a:buFont typeface="Wingdings" panose="05000000000000000000" pitchFamily="2" charset="2"/>
              <a:buChar char="§"/>
            </a:pPr>
            <a:r>
              <a:rPr lang="de-DE" sz="1600" dirty="0" err="1" smtClean="0"/>
              <a:t>Currently</a:t>
            </a:r>
            <a:r>
              <a:rPr lang="de-DE" sz="1600" dirty="0" smtClean="0"/>
              <a:t> </a:t>
            </a:r>
            <a:r>
              <a:rPr lang="de-DE" sz="1600" dirty="0" err="1" smtClean="0"/>
              <a:t>this</a:t>
            </a:r>
            <a:r>
              <a:rPr lang="de-DE" sz="1600" dirty="0" smtClean="0"/>
              <a:t> </a:t>
            </a:r>
            <a:r>
              <a:rPr lang="de-DE" sz="1600" dirty="0" err="1" smtClean="0"/>
              <a:t>software</a:t>
            </a:r>
            <a:r>
              <a:rPr lang="de-DE" sz="1600" dirty="0" smtClean="0"/>
              <a:t> </a:t>
            </a:r>
            <a:r>
              <a:rPr lang="de-DE" sz="1600" dirty="0" err="1" smtClean="0"/>
              <a:t>can</a:t>
            </a:r>
            <a:r>
              <a:rPr lang="de-DE" sz="1600" dirty="0" smtClean="0"/>
              <a:t> handle </a:t>
            </a:r>
            <a:r>
              <a:rPr lang="de-DE" sz="1600" dirty="0" err="1" smtClean="0"/>
              <a:t>data</a:t>
            </a:r>
            <a:r>
              <a:rPr lang="de-DE" sz="1600" dirty="0" smtClean="0"/>
              <a:t> </a:t>
            </a:r>
            <a:r>
              <a:rPr lang="de-DE" sz="1600" dirty="0" err="1" smtClean="0"/>
              <a:t>from</a:t>
            </a:r>
            <a:r>
              <a:rPr lang="de-DE" sz="1600" dirty="0" smtClean="0"/>
              <a:t> </a:t>
            </a:r>
            <a:r>
              <a:rPr lang="de-DE" sz="1600" dirty="0" err="1" smtClean="0"/>
              <a:t>seismometers</a:t>
            </a:r>
            <a:r>
              <a:rPr lang="de-DE" sz="1600" dirty="0" smtClean="0"/>
              <a:t>, </a:t>
            </a:r>
            <a:r>
              <a:rPr lang="de-DE" sz="1600" dirty="0" err="1" smtClean="0"/>
              <a:t>from</a:t>
            </a:r>
            <a:r>
              <a:rPr lang="de-DE" sz="1600" dirty="0" smtClean="0"/>
              <a:t> </a:t>
            </a:r>
            <a:r>
              <a:rPr lang="de-DE" sz="1600" dirty="0" err="1" smtClean="0"/>
              <a:t>geophones</a:t>
            </a:r>
            <a:r>
              <a:rPr lang="de-DE" sz="1600" dirty="0" smtClean="0"/>
              <a:t>, </a:t>
            </a:r>
            <a:r>
              <a:rPr lang="de-DE" sz="1600" dirty="0" err="1" smtClean="0"/>
              <a:t>and</a:t>
            </a:r>
            <a:r>
              <a:rPr lang="de-DE" sz="1600" dirty="0" smtClean="0"/>
              <a:t> </a:t>
            </a:r>
            <a:r>
              <a:rPr lang="de-DE" sz="1600" dirty="0" err="1" smtClean="0"/>
              <a:t>from</a:t>
            </a:r>
            <a:r>
              <a:rPr lang="de-DE" sz="1600" dirty="0" smtClean="0"/>
              <a:t> </a:t>
            </a:r>
            <a:r>
              <a:rPr lang="de-DE" sz="1600" dirty="0" err="1" smtClean="0"/>
              <a:t>piezo</a:t>
            </a:r>
            <a:r>
              <a:rPr lang="de-DE" sz="1600" dirty="0" smtClean="0"/>
              <a:t> </a:t>
            </a:r>
            <a:r>
              <a:rPr lang="de-DE" sz="1600" dirty="0" err="1" smtClean="0"/>
              <a:t>sensors</a:t>
            </a:r>
            <a:r>
              <a:rPr lang="de-DE" sz="1600" dirty="0" smtClean="0"/>
              <a:t>.</a:t>
            </a:r>
          </a:p>
          <a:p>
            <a:pPr>
              <a:buFont typeface="Wingdings" panose="05000000000000000000" pitchFamily="2" charset="2"/>
              <a:buChar char="§"/>
            </a:pPr>
            <a:r>
              <a:rPr lang="de-DE" sz="1600" dirty="0" smtClean="0"/>
              <a:t>Also, </a:t>
            </a:r>
            <a:r>
              <a:rPr lang="de-DE" sz="1600" dirty="0" err="1" smtClean="0"/>
              <a:t>data</a:t>
            </a:r>
            <a:r>
              <a:rPr lang="de-DE" sz="1600" dirty="0" smtClean="0"/>
              <a:t> </a:t>
            </a:r>
            <a:r>
              <a:rPr lang="de-DE" sz="1600" dirty="0" err="1" smtClean="0"/>
              <a:t>from</a:t>
            </a:r>
            <a:r>
              <a:rPr lang="de-DE" sz="1600" dirty="0" smtClean="0"/>
              <a:t> </a:t>
            </a:r>
            <a:r>
              <a:rPr lang="de-DE" sz="1600" dirty="0" err="1" smtClean="0"/>
              <a:t>other</a:t>
            </a:r>
            <a:r>
              <a:rPr lang="de-DE" sz="1600" dirty="0" smtClean="0"/>
              <a:t> </a:t>
            </a:r>
            <a:r>
              <a:rPr lang="de-DE" sz="1600" dirty="0" err="1" smtClean="0"/>
              <a:t>sources</a:t>
            </a:r>
            <a:r>
              <a:rPr lang="de-DE" sz="1600" dirty="0" smtClean="0"/>
              <a:t> </a:t>
            </a:r>
            <a:r>
              <a:rPr lang="de-DE" sz="1600" dirty="0" smtClean="0"/>
              <a:t>in different </a:t>
            </a:r>
            <a:r>
              <a:rPr lang="de-DE" sz="1600" dirty="0" err="1" smtClean="0"/>
              <a:t>formats</a:t>
            </a:r>
            <a:r>
              <a:rPr lang="de-DE" sz="1600" dirty="0" smtClean="0"/>
              <a:t> </a:t>
            </a:r>
            <a:r>
              <a:rPr lang="de-DE" sz="1600" dirty="0" err="1" smtClean="0"/>
              <a:t>can</a:t>
            </a:r>
            <a:r>
              <a:rPr lang="de-DE" sz="1600" dirty="0" smtClean="0"/>
              <a:t> </a:t>
            </a:r>
            <a:r>
              <a:rPr lang="de-DE" sz="1600" dirty="0" err="1" smtClean="0"/>
              <a:t>be</a:t>
            </a:r>
            <a:r>
              <a:rPr lang="de-DE" sz="1600" dirty="0" smtClean="0"/>
              <a:t> </a:t>
            </a:r>
            <a:r>
              <a:rPr lang="de-DE" sz="1600" dirty="0" err="1" smtClean="0"/>
              <a:t>read</a:t>
            </a:r>
            <a:r>
              <a:rPr lang="de-DE" sz="1600" dirty="0" smtClean="0"/>
              <a:t> </a:t>
            </a:r>
            <a:r>
              <a:rPr lang="de-DE" sz="1600" dirty="0" err="1" smtClean="0"/>
              <a:t>as</a:t>
            </a:r>
            <a:r>
              <a:rPr lang="de-DE" sz="1600" dirty="0" smtClean="0"/>
              <a:t> </a:t>
            </a:r>
            <a:r>
              <a:rPr lang="de-DE" sz="1600" dirty="0" err="1" smtClean="0"/>
              <a:t>reference</a:t>
            </a:r>
            <a:r>
              <a:rPr lang="de-DE" sz="1600" dirty="0" smtClean="0"/>
              <a:t> </a:t>
            </a:r>
            <a:r>
              <a:rPr lang="de-DE" sz="1600" dirty="0" err="1" smtClean="0"/>
              <a:t>files</a:t>
            </a:r>
            <a:r>
              <a:rPr lang="de-DE" sz="1600" dirty="0" smtClean="0"/>
              <a:t>.</a:t>
            </a:r>
          </a:p>
          <a:p>
            <a:pPr>
              <a:buFont typeface="Wingdings" panose="05000000000000000000" pitchFamily="2" charset="2"/>
              <a:buChar char="§"/>
            </a:pPr>
            <a:r>
              <a:rPr lang="de-DE" sz="1600" dirty="0" err="1" smtClean="0"/>
              <a:t>Currently</a:t>
            </a:r>
            <a:r>
              <a:rPr lang="de-DE" sz="1600" dirty="0" smtClean="0"/>
              <a:t> </a:t>
            </a:r>
            <a:r>
              <a:rPr lang="de-DE" sz="1600" dirty="0" err="1" smtClean="0"/>
              <a:t>we</a:t>
            </a:r>
            <a:r>
              <a:rPr lang="de-DE" sz="1600" dirty="0" smtClean="0"/>
              <a:t> </a:t>
            </a:r>
            <a:r>
              <a:rPr lang="de-DE" sz="1600" dirty="0" err="1" smtClean="0"/>
              <a:t>have</a:t>
            </a:r>
            <a:r>
              <a:rPr lang="de-DE" sz="1600" dirty="0" smtClean="0"/>
              <a:t> a </a:t>
            </a:r>
            <a:r>
              <a:rPr lang="de-DE" sz="1600" dirty="0" err="1" smtClean="0"/>
              <a:t>Guralp</a:t>
            </a:r>
            <a:r>
              <a:rPr lang="de-DE" sz="1600" dirty="0" smtClean="0"/>
              <a:t> </a:t>
            </a:r>
            <a:r>
              <a:rPr lang="de-DE" sz="1600" dirty="0" err="1" smtClean="0"/>
              <a:t>seismometer</a:t>
            </a:r>
            <a:r>
              <a:rPr lang="de-DE" sz="1600" dirty="0" smtClean="0"/>
              <a:t> </a:t>
            </a:r>
            <a:r>
              <a:rPr lang="de-DE" sz="1600" dirty="0" err="1" smtClean="0"/>
              <a:t>connected</a:t>
            </a:r>
            <a:r>
              <a:rPr lang="de-DE" sz="1600" dirty="0" smtClean="0"/>
              <a:t> </a:t>
            </a:r>
            <a:r>
              <a:rPr lang="de-DE" sz="1600" dirty="0" err="1" smtClean="0"/>
              <a:t>to</a:t>
            </a:r>
            <a:r>
              <a:rPr lang="de-DE" sz="1600" dirty="0" smtClean="0"/>
              <a:t> it. This </a:t>
            </a:r>
            <a:r>
              <a:rPr lang="de-DE" sz="1600" dirty="0" err="1" smtClean="0"/>
              <a:t>seismometer</a:t>
            </a:r>
            <a:r>
              <a:rPr lang="de-DE" sz="1600" dirty="0" smtClean="0"/>
              <a:t> </a:t>
            </a:r>
            <a:r>
              <a:rPr lang="de-DE" sz="1600" dirty="0" err="1" smtClean="0"/>
              <a:t>connects</a:t>
            </a:r>
            <a:r>
              <a:rPr lang="de-DE" sz="1600" dirty="0" smtClean="0"/>
              <a:t> </a:t>
            </a:r>
            <a:r>
              <a:rPr lang="de-DE" sz="1600" dirty="0" err="1" smtClean="0"/>
              <a:t>directly</a:t>
            </a:r>
            <a:r>
              <a:rPr lang="de-DE" sz="1600" dirty="0" smtClean="0"/>
              <a:t> </a:t>
            </a:r>
            <a:r>
              <a:rPr lang="de-DE" sz="1600" dirty="0" err="1" smtClean="0"/>
              <a:t>to</a:t>
            </a:r>
            <a:r>
              <a:rPr lang="de-DE" sz="1600" dirty="0" smtClean="0"/>
              <a:t> </a:t>
            </a:r>
            <a:r>
              <a:rPr lang="de-DE" sz="1600" dirty="0" err="1" smtClean="0"/>
              <a:t>the</a:t>
            </a:r>
            <a:r>
              <a:rPr lang="de-DE" sz="1600" dirty="0" smtClean="0"/>
              <a:t> DESY IT </a:t>
            </a:r>
            <a:r>
              <a:rPr lang="de-DE" sz="1600" dirty="0" err="1" smtClean="0"/>
              <a:t>network</a:t>
            </a:r>
            <a:r>
              <a:rPr lang="de-DE" sz="1600" dirty="0" smtClean="0"/>
              <a:t> </a:t>
            </a:r>
            <a:r>
              <a:rPr lang="de-DE" sz="1600" dirty="0" err="1" smtClean="0"/>
              <a:t>and</a:t>
            </a:r>
            <a:r>
              <a:rPr lang="de-DE" sz="1600" dirty="0" smtClean="0"/>
              <a:t> </a:t>
            </a:r>
            <a:r>
              <a:rPr lang="de-DE" sz="1600" dirty="0" err="1" smtClean="0"/>
              <a:t>is</a:t>
            </a:r>
            <a:r>
              <a:rPr lang="de-DE" sz="1600" dirty="0" smtClean="0"/>
              <a:t> </a:t>
            </a:r>
            <a:r>
              <a:rPr lang="de-DE" sz="1600" dirty="0" err="1" smtClean="0"/>
              <a:t>recognized</a:t>
            </a:r>
            <a:r>
              <a:rPr lang="de-DE" sz="1600" dirty="0" smtClean="0"/>
              <a:t> </a:t>
            </a:r>
            <a:r>
              <a:rPr lang="de-DE" sz="1600" dirty="0" err="1" smtClean="0"/>
              <a:t>by</a:t>
            </a:r>
            <a:r>
              <a:rPr lang="de-DE" sz="1600" dirty="0" smtClean="0"/>
              <a:t> </a:t>
            </a:r>
            <a:r>
              <a:rPr lang="de-DE" sz="1600" dirty="0" err="1" smtClean="0"/>
              <a:t>the</a:t>
            </a:r>
            <a:r>
              <a:rPr lang="de-DE" sz="1600" dirty="0" smtClean="0"/>
              <a:t> </a:t>
            </a:r>
            <a:r>
              <a:rPr lang="de-DE" sz="1600" dirty="0" err="1" smtClean="0"/>
              <a:t>software</a:t>
            </a:r>
            <a:r>
              <a:rPr lang="de-DE" sz="1600" dirty="0" smtClean="0"/>
              <a:t>.</a:t>
            </a:r>
          </a:p>
          <a:p>
            <a:pPr>
              <a:buFont typeface="Wingdings" panose="05000000000000000000" pitchFamily="2" charset="2"/>
              <a:buChar char="§"/>
            </a:pPr>
            <a:r>
              <a:rPr lang="de-DE" sz="1600" dirty="0" smtClean="0"/>
              <a:t>The </a:t>
            </a:r>
            <a:r>
              <a:rPr lang="de-DE" sz="1600" dirty="0" err="1" smtClean="0"/>
              <a:t>software</a:t>
            </a:r>
            <a:r>
              <a:rPr lang="de-DE" sz="1600" dirty="0" smtClean="0"/>
              <a:t> </a:t>
            </a:r>
            <a:r>
              <a:rPr lang="de-DE" sz="1600" dirty="0" err="1" smtClean="0"/>
              <a:t>offers</a:t>
            </a:r>
            <a:r>
              <a:rPr lang="de-DE" sz="1600" dirty="0" smtClean="0"/>
              <a:t> </a:t>
            </a:r>
            <a:r>
              <a:rPr lang="de-DE" sz="1600" dirty="0" err="1" smtClean="0"/>
              <a:t>among</a:t>
            </a:r>
            <a:r>
              <a:rPr lang="de-DE" sz="1600" dirty="0" smtClean="0"/>
              <a:t> </a:t>
            </a:r>
            <a:r>
              <a:rPr lang="de-DE" sz="1600" dirty="0" err="1" smtClean="0"/>
              <a:t>other</a:t>
            </a:r>
            <a:r>
              <a:rPr lang="de-DE" sz="1600" dirty="0" smtClean="0"/>
              <a:t> </a:t>
            </a:r>
            <a:r>
              <a:rPr lang="de-DE" sz="1600" dirty="0" err="1" smtClean="0"/>
              <a:t>representations</a:t>
            </a:r>
            <a:r>
              <a:rPr lang="de-DE" sz="1600" dirty="0" smtClean="0"/>
              <a:t> also </a:t>
            </a:r>
            <a:r>
              <a:rPr lang="de-DE" sz="1600" dirty="0" err="1" smtClean="0"/>
              <a:t>integrated</a:t>
            </a:r>
            <a:r>
              <a:rPr lang="de-DE" sz="1600" dirty="0" smtClean="0"/>
              <a:t> PSD </a:t>
            </a:r>
            <a:r>
              <a:rPr lang="de-DE" sz="1600" dirty="0" err="1" smtClean="0"/>
              <a:t>spectra</a:t>
            </a:r>
            <a:r>
              <a:rPr lang="de-DE" sz="1600" dirty="0" smtClean="0"/>
              <a:t> </a:t>
            </a:r>
            <a:r>
              <a:rPr lang="de-DE" sz="1600" dirty="0" err="1" smtClean="0"/>
              <a:t>and</a:t>
            </a:r>
            <a:r>
              <a:rPr lang="de-DE" sz="1600" dirty="0" smtClean="0"/>
              <a:t>, </a:t>
            </a:r>
            <a:r>
              <a:rPr lang="de-DE" sz="1600" dirty="0" err="1" smtClean="0"/>
              <a:t>to</a:t>
            </a:r>
            <a:r>
              <a:rPr lang="de-DE" sz="1600" dirty="0" smtClean="0"/>
              <a:t> </a:t>
            </a:r>
            <a:r>
              <a:rPr lang="de-DE" sz="1600" dirty="0" err="1" smtClean="0"/>
              <a:t>compare</a:t>
            </a:r>
            <a:r>
              <a:rPr lang="de-DE" sz="1600" dirty="0" smtClean="0"/>
              <a:t> </a:t>
            </a:r>
            <a:r>
              <a:rPr lang="de-DE" sz="1600" dirty="0" err="1" smtClean="0"/>
              <a:t>to</a:t>
            </a:r>
            <a:r>
              <a:rPr lang="de-DE" sz="1600" dirty="0" smtClean="0"/>
              <a:t> </a:t>
            </a:r>
            <a:r>
              <a:rPr lang="de-DE" sz="1600" dirty="0" err="1" smtClean="0"/>
              <a:t>the</a:t>
            </a:r>
            <a:r>
              <a:rPr lang="de-DE" sz="1600" dirty="0" smtClean="0"/>
              <a:t> Heiland </a:t>
            </a:r>
            <a:r>
              <a:rPr lang="de-DE" sz="1600" dirty="0" err="1" smtClean="0"/>
              <a:t>measurements</a:t>
            </a:r>
            <a:r>
              <a:rPr lang="de-DE" sz="1600" dirty="0" smtClean="0"/>
              <a:t>, </a:t>
            </a:r>
            <a:r>
              <a:rPr lang="de-DE" sz="1600" dirty="0" err="1" smtClean="0"/>
              <a:t>even</a:t>
            </a:r>
            <a:r>
              <a:rPr lang="de-DE" sz="1600" dirty="0" smtClean="0"/>
              <a:t> a </a:t>
            </a:r>
            <a:r>
              <a:rPr lang="de-DE" sz="1600" dirty="0" err="1" smtClean="0"/>
              <a:t>third</a:t>
            </a:r>
            <a:r>
              <a:rPr lang="de-DE" sz="1600" dirty="0" smtClean="0"/>
              <a:t> </a:t>
            </a:r>
            <a:r>
              <a:rPr lang="de-DE" sz="1600" dirty="0" err="1" smtClean="0"/>
              <a:t>representation</a:t>
            </a:r>
            <a:r>
              <a:rPr lang="de-DE" sz="1600" dirty="0" smtClean="0"/>
              <a:t> </a:t>
            </a:r>
            <a:r>
              <a:rPr lang="de-DE" sz="1600" dirty="0" err="1" smtClean="0"/>
              <a:t>of</a:t>
            </a:r>
            <a:r>
              <a:rPr lang="de-DE" sz="1600" dirty="0" smtClean="0"/>
              <a:t> </a:t>
            </a:r>
            <a:r>
              <a:rPr lang="de-DE" sz="1600" dirty="0" err="1" smtClean="0"/>
              <a:t>velocities</a:t>
            </a:r>
            <a:r>
              <a:rPr lang="de-DE" sz="1600" dirty="0" smtClean="0"/>
              <a:t>.</a:t>
            </a:r>
            <a:endParaRPr lang="de-DE" sz="1600" dirty="0" smtClean="0"/>
          </a:p>
        </p:txBody>
      </p:sp>
      <p:sp>
        <p:nvSpPr>
          <p:cNvPr id="4" name="TextBox 3"/>
          <p:cNvSpPr txBox="1"/>
          <p:nvPr/>
        </p:nvSpPr>
        <p:spPr>
          <a:xfrm>
            <a:off x="696035" y="5725236"/>
            <a:ext cx="7697337" cy="634621"/>
          </a:xfrm>
          <a:prstGeom prst="rect">
            <a:avLst/>
          </a:prstGeom>
          <a:noFill/>
        </p:spPr>
        <p:txBody>
          <a:bodyPr wrap="square" rtlCol="0">
            <a:noAutofit/>
          </a:bodyPr>
          <a:lstStyle/>
          <a:p>
            <a:pPr marL="267884" indent="-267884" defTabSz="685783">
              <a:lnSpc>
                <a:spcPct val="114000"/>
              </a:lnSpc>
              <a:spcBef>
                <a:spcPts val="1350"/>
              </a:spcBef>
              <a:buClr>
                <a:schemeClr val="bg2"/>
              </a:buClr>
              <a:buFont typeface="Wingdings" panose="05000000000000000000" pitchFamily="2" charset="2"/>
              <a:buChar char="§"/>
            </a:pPr>
            <a:r>
              <a:rPr lang="de-DE" sz="1600" dirty="0"/>
              <a:t>This </a:t>
            </a:r>
            <a:r>
              <a:rPr lang="de-DE" sz="1600" dirty="0" err="1"/>
              <a:t>software</a:t>
            </a:r>
            <a:r>
              <a:rPr lang="de-DE" sz="1600" dirty="0"/>
              <a:t> </a:t>
            </a:r>
            <a:r>
              <a:rPr lang="de-DE" sz="1600" dirty="0" err="1"/>
              <a:t>is</a:t>
            </a:r>
            <a:r>
              <a:rPr lang="de-DE" sz="1600" dirty="0"/>
              <a:t> still </a:t>
            </a:r>
            <a:r>
              <a:rPr lang="de-DE" sz="1600" dirty="0" err="1"/>
              <a:t>under</a:t>
            </a:r>
            <a:r>
              <a:rPr lang="de-DE" sz="1600" dirty="0"/>
              <a:t> </a:t>
            </a:r>
            <a:r>
              <a:rPr lang="de-DE" sz="1600" dirty="0" err="1"/>
              <a:t>development</a:t>
            </a:r>
            <a:r>
              <a:rPr lang="de-DE" sz="1600" dirty="0"/>
              <a:t>.  … so, </a:t>
            </a:r>
            <a:r>
              <a:rPr lang="de-DE" sz="1600" dirty="0" err="1"/>
              <a:t>bugs</a:t>
            </a:r>
            <a:r>
              <a:rPr lang="de-DE" sz="1600" dirty="0"/>
              <a:t> </a:t>
            </a:r>
            <a:r>
              <a:rPr lang="de-DE" sz="1600" dirty="0" err="1"/>
              <a:t>can</a:t>
            </a:r>
            <a:r>
              <a:rPr lang="de-DE" sz="1600" dirty="0"/>
              <a:t> </a:t>
            </a:r>
            <a:r>
              <a:rPr lang="de-DE" sz="1600" dirty="0" err="1"/>
              <a:t>be</a:t>
            </a:r>
            <a:r>
              <a:rPr lang="de-DE" sz="1600" dirty="0"/>
              <a:t> </a:t>
            </a:r>
            <a:r>
              <a:rPr lang="de-DE" sz="1600" dirty="0" err="1"/>
              <a:t>expected</a:t>
            </a:r>
            <a:r>
              <a:rPr lang="de-DE" sz="1600" dirty="0"/>
              <a:t>, but also </a:t>
            </a:r>
            <a:r>
              <a:rPr lang="de-DE" sz="1600" dirty="0" err="1"/>
              <a:t>new</a:t>
            </a:r>
            <a:r>
              <a:rPr lang="de-DE" sz="1600" dirty="0"/>
              <a:t> </a:t>
            </a:r>
            <a:r>
              <a:rPr lang="de-DE" sz="1600" dirty="0" err="1"/>
              <a:t>features</a:t>
            </a:r>
            <a:r>
              <a:rPr lang="de-DE" sz="1600" dirty="0"/>
              <a:t> </a:t>
            </a:r>
            <a:r>
              <a:rPr lang="de-DE" sz="1600" dirty="0" err="1"/>
              <a:t>can</a:t>
            </a:r>
            <a:r>
              <a:rPr lang="de-DE" sz="1600" dirty="0"/>
              <a:t> </a:t>
            </a:r>
            <a:r>
              <a:rPr lang="de-DE" sz="1600" dirty="0" err="1"/>
              <a:t>be</a:t>
            </a:r>
            <a:r>
              <a:rPr lang="de-DE" sz="1600" dirty="0"/>
              <a:t> </a:t>
            </a:r>
            <a:r>
              <a:rPr lang="de-DE" sz="1600" dirty="0" err="1"/>
              <a:t>added</a:t>
            </a:r>
            <a:r>
              <a:rPr lang="de-DE" sz="1600" dirty="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921" y="3335735"/>
            <a:ext cx="3938793" cy="2265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237" y="3410940"/>
            <a:ext cx="4400959" cy="218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11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2"/>
            <a:ext cx="7921625" cy="554381"/>
          </a:xfrm>
        </p:spPr>
        <p:txBody>
          <a:bodyPr/>
          <a:lstStyle/>
          <a:p>
            <a:r>
              <a:rPr lang="en-GB" dirty="0" smtClean="0"/>
              <a:t>… current situation:</a:t>
            </a:r>
            <a:endParaRPr lang="en-GB" dirty="0"/>
          </a:p>
        </p:txBody>
      </p:sp>
      <p:sp>
        <p:nvSpPr>
          <p:cNvPr id="3" name="Content Placeholder 2"/>
          <p:cNvSpPr>
            <a:spLocks noGrp="1"/>
          </p:cNvSpPr>
          <p:nvPr>
            <p:ph idx="1"/>
          </p:nvPr>
        </p:nvSpPr>
        <p:spPr>
          <a:xfrm>
            <a:off x="584094" y="1419154"/>
            <a:ext cx="7921625" cy="4813396"/>
          </a:xfrm>
        </p:spPr>
        <p:txBody>
          <a:bodyPr/>
          <a:lstStyle/>
          <a:p>
            <a:pPr marL="0" indent="0">
              <a:buNone/>
            </a:pPr>
            <a:r>
              <a:rPr lang="en-GB" dirty="0" smtClean="0"/>
              <a:t>…end of this year the contract for construction accompanying measurements by </a:t>
            </a:r>
            <a:r>
              <a:rPr lang="en-GB" dirty="0" err="1" smtClean="0"/>
              <a:t>Baudynamik</a:t>
            </a:r>
            <a:r>
              <a:rPr lang="en-GB" dirty="0" smtClean="0"/>
              <a:t> Heiland &amp; Mistler will run out. </a:t>
            </a:r>
          </a:p>
          <a:p>
            <a:pPr marL="0" indent="0">
              <a:buNone/>
            </a:pPr>
            <a:r>
              <a:rPr lang="en-GB" dirty="0" smtClean="0"/>
              <a:t>By now in SASE1 we have all the infrastructure installations done and the research operation is starting. One of our measuring points is directly at the one pillar at SASE1. So far, the daily readouts from during the quiet times, shows no worrying results</a:t>
            </a:r>
            <a:r>
              <a:rPr lang="en-GB" dirty="0" smtClean="0"/>
              <a:t>.</a:t>
            </a:r>
          </a:p>
          <a:p>
            <a:pPr marL="0" indent="0">
              <a:buNone/>
            </a:pPr>
            <a:r>
              <a:rPr lang="en-GB" dirty="0" smtClean="0"/>
              <a:t>However, should the crews from SASE1 make some relevant observations, it would be good to let us know.</a:t>
            </a:r>
            <a:endParaRPr lang="en-GB" dirty="0" smtClean="0"/>
          </a:p>
          <a:p>
            <a:pPr marL="0" indent="0">
              <a:buNone/>
            </a:pPr>
            <a:r>
              <a:rPr lang="en-GB" dirty="0" smtClean="0"/>
              <a:t>Heiland is going to do a final report </a:t>
            </a:r>
            <a:r>
              <a:rPr lang="en-GB" dirty="0" smtClean="0"/>
              <a:t>now, to summarize the observations during the construction phase.</a:t>
            </a:r>
            <a:endParaRPr lang="en-GB" dirty="0" smtClean="0"/>
          </a:p>
          <a:p>
            <a:pPr marL="0" indent="0">
              <a:buNone/>
            </a:pPr>
            <a:r>
              <a:rPr lang="en-GB" dirty="0" smtClean="0"/>
              <a:t>In </a:t>
            </a:r>
            <a:r>
              <a:rPr lang="en-GB" dirty="0" smtClean="0"/>
              <a:t>SASE2 </a:t>
            </a:r>
            <a:r>
              <a:rPr lang="en-GB" dirty="0" smtClean="0"/>
              <a:t>construction work is </a:t>
            </a:r>
            <a:r>
              <a:rPr lang="en-GB" dirty="0" smtClean="0"/>
              <a:t>still going </a:t>
            </a:r>
            <a:r>
              <a:rPr lang="en-GB" dirty="0" smtClean="0"/>
              <a:t>on. And </a:t>
            </a:r>
            <a:r>
              <a:rPr lang="en-GB" dirty="0" smtClean="0"/>
              <a:t>also </a:t>
            </a:r>
            <a:r>
              <a:rPr lang="en-GB" dirty="0" smtClean="0"/>
              <a:t>the technical infrastructure </a:t>
            </a:r>
            <a:r>
              <a:rPr lang="en-GB" dirty="0" smtClean="0"/>
              <a:t>there will </a:t>
            </a:r>
            <a:r>
              <a:rPr lang="en-GB" dirty="0" smtClean="0"/>
              <a:t>start operating bit by bit. </a:t>
            </a:r>
            <a:endParaRPr lang="en-GB" dirty="0" smtClean="0"/>
          </a:p>
          <a:p>
            <a:pPr marL="0" indent="0">
              <a:buNone/>
            </a:pPr>
            <a:r>
              <a:rPr lang="en-GB" dirty="0" smtClean="0"/>
              <a:t>Question </a:t>
            </a:r>
            <a:r>
              <a:rPr lang="en-GB" dirty="0" smtClean="0"/>
              <a:t>is, whether monitoring in HED-</a:t>
            </a:r>
            <a:r>
              <a:rPr lang="en-GB" dirty="0" err="1" smtClean="0"/>
              <a:t>exp</a:t>
            </a:r>
            <a:r>
              <a:rPr lang="en-GB" dirty="0" smtClean="0"/>
              <a:t> (A-12) should be continued until major installations are completed and the operation phase is starting.</a:t>
            </a:r>
          </a:p>
          <a:p>
            <a:pPr marL="0" indent="0">
              <a:buNone/>
            </a:pPr>
            <a:r>
              <a:rPr lang="en-GB" dirty="0" smtClean="0"/>
              <a:t>… question is also, whether anything disturbing could be expected at SASE3 during further installations</a:t>
            </a:r>
            <a:endParaRPr lang="en-GB" dirty="0"/>
          </a:p>
          <a:p>
            <a:pPr marL="0" indent="0">
              <a:buNone/>
            </a:pPr>
            <a:endParaRPr lang="en-GB" dirty="0" smtClean="0"/>
          </a:p>
        </p:txBody>
      </p:sp>
    </p:spTree>
    <p:extLst>
      <p:ext uri="{BB962C8B-B14F-4D97-AF65-F5344CB8AC3E}">
        <p14:creationId xmlns:p14="http://schemas.microsoft.com/office/powerpoint/2010/main" val="208848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2"/>
            <a:ext cx="7921625" cy="310541"/>
          </a:xfrm>
        </p:spPr>
        <p:txBody>
          <a:bodyPr/>
          <a:lstStyle/>
          <a:p>
            <a:r>
              <a:rPr lang="de-DE" sz="1800" dirty="0" smtClean="0"/>
              <a:t>Daily Reports</a:t>
            </a:r>
            <a:endParaRPr lang="de-DE" sz="1800" dirty="0"/>
          </a:p>
        </p:txBody>
      </p:sp>
      <p:sp>
        <p:nvSpPr>
          <p:cNvPr id="3" name="Content Placeholder 2"/>
          <p:cNvSpPr>
            <a:spLocks noGrp="1"/>
          </p:cNvSpPr>
          <p:nvPr>
            <p:ph idx="1"/>
          </p:nvPr>
        </p:nvSpPr>
        <p:spPr>
          <a:xfrm>
            <a:off x="611187" y="1293707"/>
            <a:ext cx="7921625" cy="4998720"/>
          </a:xfrm>
        </p:spPr>
        <p:txBody>
          <a:bodyPr/>
          <a:lstStyle/>
          <a:p>
            <a:pPr marL="0" indent="0">
              <a:buNone/>
            </a:pPr>
            <a:r>
              <a:rPr lang="de-DE" dirty="0" err="1" smtClean="0"/>
              <a:t>We</a:t>
            </a:r>
            <a:r>
              <a:rPr lang="de-DE" dirty="0" smtClean="0"/>
              <a:t> do </a:t>
            </a:r>
            <a:r>
              <a:rPr lang="de-DE" dirty="0" err="1" smtClean="0"/>
              <a:t>get</a:t>
            </a:r>
            <a:r>
              <a:rPr lang="de-DE" dirty="0" smtClean="0"/>
              <a:t> </a:t>
            </a:r>
            <a:r>
              <a:rPr lang="de-DE" dirty="0" err="1" smtClean="0"/>
              <a:t>daily</a:t>
            </a:r>
            <a:r>
              <a:rPr lang="de-DE" dirty="0" smtClean="0"/>
              <a:t> </a:t>
            </a:r>
            <a:r>
              <a:rPr lang="de-DE" dirty="0" err="1" smtClean="0"/>
              <a:t>reports</a:t>
            </a:r>
            <a:r>
              <a:rPr lang="de-DE" dirty="0" smtClean="0"/>
              <a:t> in </a:t>
            </a:r>
            <a:r>
              <a:rPr lang="de-DE" dirty="0" err="1" smtClean="0"/>
              <a:t>two</a:t>
            </a:r>
            <a:r>
              <a:rPr lang="de-DE" dirty="0" smtClean="0"/>
              <a:t> </a:t>
            </a:r>
            <a:r>
              <a:rPr lang="de-DE" dirty="0" err="1" smtClean="0"/>
              <a:t>kinds</a:t>
            </a:r>
            <a:r>
              <a:rPr lang="de-DE" dirty="0" smtClean="0"/>
              <a:t> </a:t>
            </a:r>
            <a:r>
              <a:rPr lang="de-DE" dirty="0" err="1" smtClean="0"/>
              <a:t>of</a:t>
            </a:r>
            <a:r>
              <a:rPr lang="de-DE" dirty="0" smtClean="0"/>
              <a:t> </a:t>
            </a:r>
            <a:r>
              <a:rPr lang="de-DE" dirty="0" err="1" smtClean="0"/>
              <a:t>format</a:t>
            </a:r>
            <a:r>
              <a:rPr lang="de-DE" dirty="0" smtClean="0"/>
              <a:t>. </a:t>
            </a:r>
            <a:r>
              <a:rPr lang="de-DE" dirty="0" err="1" smtClean="0"/>
              <a:t>One</a:t>
            </a:r>
            <a:r>
              <a:rPr lang="de-DE" dirty="0" smtClean="0"/>
              <a:t> </a:t>
            </a:r>
            <a:r>
              <a:rPr lang="de-DE" dirty="0" err="1" smtClean="0"/>
              <a:t>is</a:t>
            </a:r>
            <a:r>
              <a:rPr lang="de-DE" dirty="0" smtClean="0"/>
              <a:t> </a:t>
            </a:r>
            <a:r>
              <a:rPr lang="de-DE" dirty="0" err="1" smtClean="0"/>
              <a:t>the</a:t>
            </a:r>
            <a:r>
              <a:rPr lang="de-DE" dirty="0" smtClean="0"/>
              <a:t> </a:t>
            </a:r>
            <a:r>
              <a:rPr lang="de-DE" dirty="0" err="1" smtClean="0"/>
              <a:t>standard</a:t>
            </a:r>
            <a:r>
              <a:rPr lang="de-DE" dirty="0" smtClean="0"/>
              <a:t> Baudynamik </a:t>
            </a:r>
            <a:r>
              <a:rPr lang="de-DE" dirty="0" err="1" smtClean="0"/>
              <a:t>format</a:t>
            </a:r>
            <a:r>
              <a:rPr lang="de-DE" dirty="0" smtClean="0"/>
              <a:t> in </a:t>
            </a:r>
            <a:r>
              <a:rPr lang="de-DE" dirty="0" err="1" smtClean="0"/>
              <a:t>third-spectra</a:t>
            </a:r>
            <a:r>
              <a:rPr lang="de-DE" dirty="0" smtClean="0"/>
              <a:t>, </a:t>
            </a:r>
            <a:r>
              <a:rPr lang="de-DE" dirty="0" err="1" smtClean="0"/>
              <a:t>giving</a:t>
            </a:r>
            <a:r>
              <a:rPr lang="de-DE" dirty="0" smtClean="0"/>
              <a:t> </a:t>
            </a:r>
            <a:r>
              <a:rPr lang="de-DE" dirty="0" err="1" smtClean="0"/>
              <a:t>the</a:t>
            </a:r>
            <a:r>
              <a:rPr lang="de-DE" dirty="0" smtClean="0"/>
              <a:t> </a:t>
            </a:r>
            <a:r>
              <a:rPr lang="de-DE" dirty="0" err="1" smtClean="0"/>
              <a:t>velocity</a:t>
            </a:r>
            <a:r>
              <a:rPr lang="de-DE" dirty="0" smtClean="0"/>
              <a:t> </a:t>
            </a:r>
            <a:r>
              <a:rPr lang="de-DE" dirty="0" err="1" smtClean="0"/>
              <a:t>of</a:t>
            </a:r>
            <a:r>
              <a:rPr lang="de-DE" dirty="0" smtClean="0"/>
              <a:t> </a:t>
            </a:r>
            <a:r>
              <a:rPr lang="de-DE" dirty="0" err="1" smtClean="0"/>
              <a:t>the</a:t>
            </a:r>
            <a:r>
              <a:rPr lang="de-DE" dirty="0" smtClean="0"/>
              <a:t> </a:t>
            </a:r>
            <a:r>
              <a:rPr lang="de-DE" dirty="0" err="1" smtClean="0"/>
              <a:t>excitation</a:t>
            </a:r>
            <a:r>
              <a:rPr lang="de-DE" dirty="0" smtClean="0"/>
              <a:t>. The </a:t>
            </a:r>
            <a:r>
              <a:rPr lang="de-DE" dirty="0" err="1" smtClean="0"/>
              <a:t>other</a:t>
            </a:r>
            <a:r>
              <a:rPr lang="de-DE" dirty="0" smtClean="0"/>
              <a:t> </a:t>
            </a:r>
            <a:r>
              <a:rPr lang="de-DE" dirty="0" err="1" smtClean="0"/>
              <a:t>one</a:t>
            </a:r>
            <a:r>
              <a:rPr lang="de-DE" dirty="0" smtClean="0"/>
              <a:t> </a:t>
            </a:r>
            <a:r>
              <a:rPr lang="de-DE" dirty="0" err="1" smtClean="0"/>
              <a:t>is</a:t>
            </a:r>
            <a:r>
              <a:rPr lang="de-DE" dirty="0" smtClean="0"/>
              <a:t> </a:t>
            </a:r>
            <a:r>
              <a:rPr lang="de-DE" dirty="0" err="1" smtClean="0"/>
              <a:t>the</a:t>
            </a:r>
            <a:r>
              <a:rPr lang="de-DE" dirty="0" smtClean="0"/>
              <a:t> </a:t>
            </a:r>
            <a:r>
              <a:rPr lang="de-DE" dirty="0" err="1" smtClean="0"/>
              <a:t>integrated</a:t>
            </a:r>
            <a:r>
              <a:rPr lang="de-DE" dirty="0" smtClean="0"/>
              <a:t> power </a:t>
            </a:r>
            <a:r>
              <a:rPr lang="de-DE" dirty="0" err="1" smtClean="0"/>
              <a:t>spectral</a:t>
            </a:r>
            <a:r>
              <a:rPr lang="de-DE" dirty="0" smtClean="0"/>
              <a:t> </a:t>
            </a:r>
            <a:r>
              <a:rPr lang="de-DE" dirty="0" err="1" smtClean="0"/>
              <a:t>density</a:t>
            </a:r>
            <a:r>
              <a:rPr lang="de-DE" dirty="0" smtClean="0"/>
              <a:t> </a:t>
            </a:r>
            <a:r>
              <a:rPr lang="de-DE" dirty="0" err="1" smtClean="0"/>
              <a:t>format</a:t>
            </a:r>
            <a:r>
              <a:rPr lang="de-DE" dirty="0" smtClean="0"/>
              <a:t>, </a:t>
            </a:r>
            <a:r>
              <a:rPr lang="de-DE" dirty="0" err="1" smtClean="0"/>
              <a:t>giving</a:t>
            </a:r>
            <a:r>
              <a:rPr lang="de-DE" dirty="0" smtClean="0"/>
              <a:t> </a:t>
            </a:r>
            <a:r>
              <a:rPr lang="de-DE" dirty="0" err="1" smtClean="0"/>
              <a:t>the</a:t>
            </a:r>
            <a:r>
              <a:rPr lang="de-DE" dirty="0" smtClean="0"/>
              <a:t> </a:t>
            </a:r>
            <a:r>
              <a:rPr lang="de-DE" dirty="0" err="1" smtClean="0"/>
              <a:t>amplitude</a:t>
            </a:r>
            <a:r>
              <a:rPr lang="de-DE" dirty="0" smtClean="0"/>
              <a:t> </a:t>
            </a:r>
            <a:r>
              <a:rPr lang="de-DE" dirty="0" err="1" smtClean="0"/>
              <a:t>of</a:t>
            </a:r>
            <a:r>
              <a:rPr lang="de-DE" dirty="0" smtClean="0"/>
              <a:t> </a:t>
            </a:r>
            <a:r>
              <a:rPr lang="de-DE" dirty="0" err="1" smtClean="0"/>
              <a:t>the</a:t>
            </a:r>
            <a:r>
              <a:rPr lang="de-DE" dirty="0" smtClean="0"/>
              <a:t> </a:t>
            </a:r>
            <a:r>
              <a:rPr lang="de-DE" dirty="0" err="1" smtClean="0"/>
              <a:t>vibration</a:t>
            </a:r>
            <a:r>
              <a:rPr lang="de-DE" dirty="0" smtClean="0"/>
              <a:t>. For </a:t>
            </a:r>
            <a:r>
              <a:rPr lang="de-DE" dirty="0" err="1" smtClean="0"/>
              <a:t>the</a:t>
            </a:r>
            <a:r>
              <a:rPr lang="de-DE" dirty="0" smtClean="0"/>
              <a:t> </a:t>
            </a:r>
            <a:r>
              <a:rPr lang="de-DE" dirty="0" err="1" smtClean="0"/>
              <a:t>later</a:t>
            </a:r>
            <a:r>
              <a:rPr lang="de-DE" dirty="0" smtClean="0"/>
              <a:t> </a:t>
            </a:r>
            <a:r>
              <a:rPr lang="de-DE" dirty="0" err="1" smtClean="0"/>
              <a:t>one</a:t>
            </a:r>
            <a:r>
              <a:rPr lang="de-DE" dirty="0" smtClean="0"/>
              <a:t> </a:t>
            </a:r>
            <a:r>
              <a:rPr lang="de-DE" dirty="0" err="1" smtClean="0"/>
              <a:t>we</a:t>
            </a:r>
            <a:r>
              <a:rPr lang="de-DE" dirty="0" smtClean="0"/>
              <a:t> also </a:t>
            </a:r>
            <a:r>
              <a:rPr lang="de-DE" dirty="0" err="1" smtClean="0"/>
              <a:t>get</a:t>
            </a:r>
            <a:r>
              <a:rPr lang="de-DE" dirty="0" smtClean="0"/>
              <a:t> </a:t>
            </a:r>
            <a:r>
              <a:rPr lang="de-DE" dirty="0" err="1" smtClean="0"/>
              <a:t>daily</a:t>
            </a:r>
            <a:r>
              <a:rPr lang="de-DE" dirty="0" smtClean="0"/>
              <a:t> </a:t>
            </a:r>
            <a:r>
              <a:rPr lang="de-DE" dirty="0" err="1" smtClean="0"/>
              <a:t>ascii</a:t>
            </a:r>
            <a:r>
              <a:rPr lang="de-DE" dirty="0" smtClean="0"/>
              <a:t> </a:t>
            </a:r>
            <a:r>
              <a:rPr lang="de-DE" dirty="0" err="1" smtClean="0"/>
              <a:t>files</a:t>
            </a:r>
            <a:r>
              <a:rPr lang="de-DE" dirty="0" smtClean="0"/>
              <a:t>.</a:t>
            </a:r>
          </a:p>
          <a:p>
            <a:pPr marL="0" indent="0">
              <a:buNone/>
            </a:pPr>
            <a:endParaRPr 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2156525"/>
            <a:ext cx="7954962"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88" y="2538445"/>
            <a:ext cx="1972839" cy="1587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671" y="2538445"/>
            <a:ext cx="4485679" cy="188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315" y="3872855"/>
            <a:ext cx="2320514" cy="254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6107" y="4543618"/>
            <a:ext cx="2933606" cy="926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986594" y="3102187"/>
            <a:ext cx="2043077" cy="229778"/>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194560" y="3549227"/>
            <a:ext cx="3136053" cy="1747520"/>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133600" y="3762917"/>
            <a:ext cx="189653" cy="1046150"/>
          </a:xfrm>
          <a:prstGeom prst="straightConnector1">
            <a:avLst/>
          </a:prstGeom>
          <a:ln w="444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49866" y="4296721"/>
            <a:ext cx="1178560" cy="315919"/>
          </a:xfrm>
          <a:prstGeom prst="rect">
            <a:avLst/>
          </a:prstGeom>
          <a:noFill/>
        </p:spPr>
        <p:txBody>
          <a:bodyPr wrap="none" rtlCol="0">
            <a:noAutofit/>
          </a:bodyPr>
          <a:lstStyle/>
          <a:p>
            <a:pPr algn="ctr">
              <a:lnSpc>
                <a:spcPct val="112000"/>
              </a:lnSpc>
            </a:pPr>
            <a:r>
              <a:rPr lang="de-DE" sz="1400" b="1" dirty="0" err="1" smtClean="0">
                <a:solidFill>
                  <a:schemeClr val="bg2">
                    <a:lumMod val="75000"/>
                  </a:schemeClr>
                </a:solidFill>
              </a:rPr>
              <a:t>third</a:t>
            </a:r>
            <a:r>
              <a:rPr lang="de-DE" sz="1400" b="1" dirty="0" smtClean="0">
                <a:solidFill>
                  <a:schemeClr val="bg2">
                    <a:lumMod val="75000"/>
                  </a:schemeClr>
                </a:solidFill>
              </a:rPr>
              <a:t> </a:t>
            </a:r>
            <a:r>
              <a:rPr lang="de-DE" sz="1400" b="1" dirty="0" err="1" smtClean="0">
                <a:solidFill>
                  <a:schemeClr val="bg2">
                    <a:lumMod val="75000"/>
                  </a:schemeClr>
                </a:solidFill>
              </a:rPr>
              <a:t>spectra</a:t>
            </a:r>
            <a:endParaRPr lang="de-DE" sz="1400" b="1" dirty="0" smtClean="0">
              <a:solidFill>
                <a:schemeClr val="bg2">
                  <a:lumMod val="75000"/>
                </a:schemeClr>
              </a:solidFill>
            </a:endParaRPr>
          </a:p>
        </p:txBody>
      </p:sp>
      <p:sp>
        <p:nvSpPr>
          <p:cNvPr id="23" name="TextBox 22"/>
          <p:cNvSpPr txBox="1"/>
          <p:nvPr/>
        </p:nvSpPr>
        <p:spPr>
          <a:xfrm>
            <a:off x="1049866" y="4543618"/>
            <a:ext cx="1178560" cy="315919"/>
          </a:xfrm>
          <a:prstGeom prst="rect">
            <a:avLst/>
          </a:prstGeom>
          <a:noFill/>
        </p:spPr>
        <p:txBody>
          <a:bodyPr wrap="none" rtlCol="0">
            <a:noAutofit/>
          </a:bodyPr>
          <a:lstStyle/>
          <a:p>
            <a:pPr algn="ctr">
              <a:lnSpc>
                <a:spcPct val="112000"/>
              </a:lnSpc>
            </a:pPr>
            <a:r>
              <a:rPr lang="de-DE" sz="1400" b="1" dirty="0" smtClean="0">
                <a:solidFill>
                  <a:schemeClr val="bg2">
                    <a:lumMod val="75000"/>
                  </a:schemeClr>
                </a:solidFill>
              </a:rPr>
              <a:t>[µm/sec]</a:t>
            </a:r>
          </a:p>
        </p:txBody>
      </p:sp>
      <p:sp>
        <p:nvSpPr>
          <p:cNvPr id="24" name="TextBox 23"/>
          <p:cNvSpPr txBox="1"/>
          <p:nvPr/>
        </p:nvSpPr>
        <p:spPr>
          <a:xfrm>
            <a:off x="2851111" y="2544259"/>
            <a:ext cx="1178560" cy="315919"/>
          </a:xfrm>
          <a:prstGeom prst="rect">
            <a:avLst/>
          </a:prstGeom>
          <a:noFill/>
        </p:spPr>
        <p:txBody>
          <a:bodyPr wrap="none" rtlCol="0">
            <a:noAutofit/>
          </a:bodyPr>
          <a:lstStyle/>
          <a:p>
            <a:pPr algn="ctr">
              <a:lnSpc>
                <a:spcPct val="112000"/>
              </a:lnSpc>
            </a:pPr>
            <a:r>
              <a:rPr lang="de-DE" sz="1400" b="1" dirty="0" smtClean="0">
                <a:solidFill>
                  <a:schemeClr val="bg2">
                    <a:lumMod val="75000"/>
                  </a:schemeClr>
                </a:solidFill>
              </a:rPr>
              <a:t>PSD </a:t>
            </a:r>
            <a:r>
              <a:rPr lang="de-DE" sz="1400" b="1" dirty="0" err="1" smtClean="0">
                <a:solidFill>
                  <a:schemeClr val="bg2">
                    <a:lumMod val="75000"/>
                  </a:schemeClr>
                </a:solidFill>
              </a:rPr>
              <a:t>spectra</a:t>
            </a:r>
            <a:endParaRPr lang="de-DE" sz="1400" b="1" dirty="0" smtClean="0">
              <a:solidFill>
                <a:schemeClr val="bg2">
                  <a:lumMod val="75000"/>
                </a:schemeClr>
              </a:solidFill>
            </a:endParaRPr>
          </a:p>
        </p:txBody>
      </p:sp>
      <p:sp>
        <p:nvSpPr>
          <p:cNvPr id="25" name="TextBox 24"/>
          <p:cNvSpPr txBox="1"/>
          <p:nvPr/>
        </p:nvSpPr>
        <p:spPr>
          <a:xfrm>
            <a:off x="2902373" y="2795139"/>
            <a:ext cx="1178560" cy="315919"/>
          </a:xfrm>
          <a:prstGeom prst="rect">
            <a:avLst/>
          </a:prstGeom>
          <a:noFill/>
        </p:spPr>
        <p:txBody>
          <a:bodyPr wrap="none" rtlCol="0">
            <a:noAutofit/>
          </a:bodyPr>
          <a:lstStyle/>
          <a:p>
            <a:pPr algn="ctr">
              <a:lnSpc>
                <a:spcPct val="112000"/>
              </a:lnSpc>
            </a:pPr>
            <a:r>
              <a:rPr lang="de-DE" sz="1400" b="1" dirty="0" smtClean="0">
                <a:solidFill>
                  <a:schemeClr val="bg2">
                    <a:lumMod val="75000"/>
                  </a:schemeClr>
                </a:solidFill>
              </a:rPr>
              <a:t>[</a:t>
            </a:r>
            <a:r>
              <a:rPr lang="de-DE" sz="1400" b="1" dirty="0" err="1" smtClean="0">
                <a:solidFill>
                  <a:schemeClr val="bg2">
                    <a:lumMod val="75000"/>
                  </a:schemeClr>
                </a:solidFill>
              </a:rPr>
              <a:t>nm</a:t>
            </a:r>
            <a:r>
              <a:rPr lang="de-DE" sz="1400" b="1" dirty="0" smtClean="0">
                <a:solidFill>
                  <a:schemeClr val="bg2">
                    <a:lumMod val="75000"/>
                  </a:schemeClr>
                </a:solidFill>
              </a:rPr>
              <a:t>]</a:t>
            </a:r>
          </a:p>
        </p:txBody>
      </p:sp>
      <p:cxnSp>
        <p:nvCxnSpPr>
          <p:cNvPr id="26" name="Straight Arrow Connector 25"/>
          <p:cNvCxnSpPr/>
          <p:nvPr/>
        </p:nvCxnSpPr>
        <p:spPr>
          <a:xfrm>
            <a:off x="5730240" y="3406987"/>
            <a:ext cx="0" cy="188976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5926667" y="3395299"/>
            <a:ext cx="2211493" cy="1889760"/>
          </a:xfrm>
          <a:prstGeom prst="straightConnector1">
            <a:avLst/>
          </a:prstGeom>
          <a:ln w="254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38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282" y="597085"/>
            <a:ext cx="7921625" cy="296995"/>
          </a:xfrm>
        </p:spPr>
        <p:txBody>
          <a:bodyPr/>
          <a:lstStyle/>
          <a:p>
            <a:r>
              <a:rPr lang="de-DE" sz="1800" dirty="0" smtClean="0"/>
              <a:t>PSD </a:t>
            </a:r>
            <a:r>
              <a:rPr lang="de-DE" sz="1800" dirty="0"/>
              <a:t>I</a:t>
            </a:r>
            <a:r>
              <a:rPr lang="de-DE" sz="1800" dirty="0" smtClean="0"/>
              <a:t>ntegrated    Daily Data Output</a:t>
            </a:r>
            <a:endParaRPr lang="de-DE" sz="1800" dirty="0"/>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507" y="1002542"/>
            <a:ext cx="7921625" cy="2559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0251" y="3528905"/>
            <a:ext cx="5388610" cy="3017519"/>
          </a:xfrm>
          <a:prstGeom prst="rect">
            <a:avLst/>
          </a:prstGeom>
        </p:spPr>
      </p:pic>
      <p:sp>
        <p:nvSpPr>
          <p:cNvPr id="6" name="TextBox 5"/>
          <p:cNvSpPr txBox="1"/>
          <p:nvPr/>
        </p:nvSpPr>
        <p:spPr>
          <a:xfrm>
            <a:off x="663787" y="4152066"/>
            <a:ext cx="2526464" cy="1625600"/>
          </a:xfrm>
          <a:prstGeom prst="rect">
            <a:avLst/>
          </a:prstGeom>
          <a:noFill/>
        </p:spPr>
        <p:txBody>
          <a:bodyPr wrap="none" rtlCol="0">
            <a:noAutofit/>
          </a:bodyPr>
          <a:lstStyle/>
          <a:p>
            <a:pPr marL="269875" indent="-269875">
              <a:lnSpc>
                <a:spcPct val="112000"/>
              </a:lnSpc>
              <a:buBlip>
                <a:blip r:embed="rId4"/>
              </a:buBlip>
            </a:pPr>
            <a:r>
              <a:rPr lang="de-DE" sz="1400" dirty="0" err="1" smtClean="0"/>
              <a:t>hourly</a:t>
            </a:r>
            <a:r>
              <a:rPr lang="de-DE" sz="1400" dirty="0" smtClean="0"/>
              <a:t> </a:t>
            </a:r>
            <a:r>
              <a:rPr lang="de-DE" sz="1400" dirty="0" err="1" smtClean="0"/>
              <a:t>spectra</a:t>
            </a:r>
            <a:endParaRPr lang="de-DE" sz="1400" dirty="0" smtClean="0"/>
          </a:p>
          <a:p>
            <a:pPr marL="269875" indent="-269875">
              <a:lnSpc>
                <a:spcPct val="112000"/>
              </a:lnSpc>
              <a:buBlip>
                <a:blip r:embed="rId4"/>
              </a:buBlip>
            </a:pPr>
            <a:r>
              <a:rPr lang="de-DE" sz="1400" dirty="0" err="1" smtClean="0"/>
              <a:t>from</a:t>
            </a:r>
            <a:r>
              <a:rPr lang="de-DE" sz="1400" dirty="0" smtClean="0"/>
              <a:t> 1 </a:t>
            </a:r>
            <a:r>
              <a:rPr lang="de-DE" sz="1400" dirty="0" err="1" smtClean="0"/>
              <a:t>to</a:t>
            </a:r>
            <a:r>
              <a:rPr lang="de-DE" sz="1400" dirty="0" smtClean="0"/>
              <a:t> 100 Hz</a:t>
            </a:r>
          </a:p>
          <a:p>
            <a:pPr marL="269875" indent="-269875">
              <a:lnSpc>
                <a:spcPct val="112000"/>
              </a:lnSpc>
              <a:buBlip>
                <a:blip r:embed="rId4"/>
              </a:buBlip>
            </a:pPr>
            <a:r>
              <a:rPr lang="de-DE" sz="1400" dirty="0" smtClean="0"/>
              <a:t>for </a:t>
            </a:r>
            <a:r>
              <a:rPr lang="de-DE" sz="1400" dirty="0" err="1" smtClean="0"/>
              <a:t>both</a:t>
            </a:r>
            <a:r>
              <a:rPr lang="de-DE" sz="1400" dirty="0" smtClean="0"/>
              <a:t> </a:t>
            </a:r>
            <a:r>
              <a:rPr lang="de-DE" sz="1400" dirty="0" err="1" smtClean="0"/>
              <a:t>monitoring</a:t>
            </a:r>
            <a:r>
              <a:rPr lang="de-DE" sz="1400" dirty="0" smtClean="0"/>
              <a:t> </a:t>
            </a:r>
            <a:r>
              <a:rPr lang="de-DE" sz="1400" dirty="0" err="1" smtClean="0"/>
              <a:t>points</a:t>
            </a:r>
            <a:endParaRPr lang="de-DE" sz="1400" dirty="0" smtClean="0"/>
          </a:p>
          <a:p>
            <a:pPr marL="269875" indent="-269875">
              <a:lnSpc>
                <a:spcPct val="112000"/>
              </a:lnSpc>
              <a:buBlip>
                <a:blip r:embed="rId4"/>
              </a:buBlip>
            </a:pPr>
            <a:r>
              <a:rPr lang="de-DE" sz="1400" dirty="0" smtClean="0"/>
              <a:t>in z, x </a:t>
            </a:r>
            <a:r>
              <a:rPr lang="de-DE" sz="1400" dirty="0" err="1" smtClean="0"/>
              <a:t>and</a:t>
            </a:r>
            <a:r>
              <a:rPr lang="de-DE" sz="1400" dirty="0" smtClean="0"/>
              <a:t> y </a:t>
            </a:r>
            <a:r>
              <a:rPr lang="de-DE" sz="1400" dirty="0" err="1" smtClean="0"/>
              <a:t>directions</a:t>
            </a:r>
            <a:endParaRPr lang="de-DE" sz="1400" dirty="0" smtClean="0"/>
          </a:p>
        </p:txBody>
      </p:sp>
    </p:spTree>
    <p:extLst>
      <p:ext uri="{BB962C8B-B14F-4D97-AF65-F5344CB8AC3E}">
        <p14:creationId xmlns:p14="http://schemas.microsoft.com/office/powerpoint/2010/main" val="2051727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93509"/>
            <a:ext cx="7921625" cy="364732"/>
          </a:xfrm>
        </p:spPr>
        <p:txBody>
          <a:bodyPr/>
          <a:lstStyle/>
          <a:p>
            <a:r>
              <a:rPr lang="de-DE" sz="1800" dirty="0" smtClean="0"/>
              <a:t>The Daily Printouts </a:t>
            </a:r>
            <a:r>
              <a:rPr lang="de-DE" sz="1800" dirty="0" err="1" smtClean="0"/>
              <a:t>and</a:t>
            </a:r>
            <a:r>
              <a:rPr lang="de-DE" sz="1800" dirty="0" smtClean="0"/>
              <a:t> </a:t>
            </a:r>
            <a:r>
              <a:rPr lang="de-DE" sz="1800" dirty="0" err="1" smtClean="0"/>
              <a:t>the</a:t>
            </a:r>
            <a:r>
              <a:rPr lang="de-DE" sz="1800" dirty="0" smtClean="0"/>
              <a:t> Data</a:t>
            </a:r>
            <a:endParaRPr lang="de-DE" sz="1800" dirty="0"/>
          </a:p>
        </p:txBody>
      </p:sp>
      <p:pic>
        <p:nvPicPr>
          <p:cNvPr id="5122" name="Picture 2" descr="\\win.desy.de\home\cunis\My Documents\screenshots\170900_pics\2017-08-30Laser-Report-P2.pdf - Adobe Reader_2017-08-31_12-08-19.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03782" y="1766667"/>
            <a:ext cx="5552971" cy="388937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win.desy.de\home\cunis\My Documents\screenshots\170900_pics\2017-08-30Laser-Report-P2.pdf - Adobe Reader_2017-08-31_12-18-3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712" y="1397537"/>
            <a:ext cx="3144007" cy="245649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2783839" y="2499359"/>
            <a:ext cx="636693" cy="237067"/>
          </a:xfrm>
          <a:prstGeom prst="ellipse">
            <a:avLst/>
          </a:prstGeom>
          <a:noFill/>
          <a:ln w="19050">
            <a:solidFill>
              <a:schemeClr val="accent1">
                <a:lumMod val="50000"/>
                <a:lumOff val="50000"/>
              </a:schemeClr>
            </a:solidFill>
          </a:ln>
        </p:spPr>
        <p:txBody>
          <a:bodyPr rtlCol="0" anchor="ctr">
            <a:noAutofit/>
          </a:bodyPr>
          <a:lstStyle/>
          <a:p>
            <a:pPr algn="ctr">
              <a:lnSpc>
                <a:spcPct val="113000"/>
              </a:lnSpc>
            </a:pPr>
            <a:endParaRPr lang="de-DE" sz="1400" dirty="0" err="1" smtClean="0"/>
          </a:p>
        </p:txBody>
      </p:sp>
      <p:sp>
        <p:nvSpPr>
          <p:cNvPr id="7" name="Oval 6"/>
          <p:cNvSpPr/>
          <p:nvPr/>
        </p:nvSpPr>
        <p:spPr>
          <a:xfrm>
            <a:off x="3782864" y="2489207"/>
            <a:ext cx="636693" cy="237067"/>
          </a:xfrm>
          <a:prstGeom prst="ellipse">
            <a:avLst/>
          </a:prstGeom>
          <a:noFill/>
          <a:ln w="19050">
            <a:solidFill>
              <a:srgbClr val="00B050"/>
            </a:solidFill>
          </a:ln>
        </p:spPr>
        <p:txBody>
          <a:bodyPr rtlCol="0" anchor="ctr">
            <a:noAutofit/>
          </a:bodyPr>
          <a:lstStyle/>
          <a:p>
            <a:pPr algn="ctr">
              <a:lnSpc>
                <a:spcPct val="113000"/>
              </a:lnSpc>
            </a:pPr>
            <a:endParaRPr lang="de-DE" sz="1400" dirty="0" err="1" smtClean="0"/>
          </a:p>
        </p:txBody>
      </p:sp>
      <p:cxnSp>
        <p:nvCxnSpPr>
          <p:cNvPr id="6" name="Straight Arrow Connector 5"/>
          <p:cNvCxnSpPr>
            <a:stCxn id="4" idx="4"/>
          </p:cNvCxnSpPr>
          <p:nvPr/>
        </p:nvCxnSpPr>
        <p:spPr>
          <a:xfrm flipH="1">
            <a:off x="2519681" y="2736426"/>
            <a:ext cx="582505" cy="196427"/>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7" idx="4"/>
          </p:cNvCxnSpPr>
          <p:nvPr/>
        </p:nvCxnSpPr>
        <p:spPr>
          <a:xfrm flipH="1">
            <a:off x="2519681" y="2726274"/>
            <a:ext cx="1581530" cy="287859"/>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63257" y="5134194"/>
            <a:ext cx="453770" cy="548633"/>
          </a:xfrm>
          <a:prstGeom prst="ellipse">
            <a:avLst/>
          </a:prstGeom>
          <a:noFill/>
          <a:ln w="19050">
            <a:solidFill>
              <a:srgbClr val="FFC000"/>
            </a:solidFill>
          </a:ln>
        </p:spPr>
        <p:txBody>
          <a:bodyPr rtlCol="0" anchor="ctr">
            <a:noAutofit/>
          </a:bodyPr>
          <a:lstStyle/>
          <a:p>
            <a:pPr algn="ctr">
              <a:lnSpc>
                <a:spcPct val="113000"/>
              </a:lnSpc>
            </a:pPr>
            <a:endParaRPr lang="de-DE" sz="1400" dirty="0" err="1" smtClean="0"/>
          </a:p>
        </p:txBody>
      </p:sp>
      <p:cxnSp>
        <p:nvCxnSpPr>
          <p:cNvPr id="21" name="Straight Arrow Connector 20"/>
          <p:cNvCxnSpPr>
            <a:stCxn id="20" idx="7"/>
          </p:cNvCxnSpPr>
          <p:nvPr/>
        </p:nvCxnSpPr>
        <p:spPr>
          <a:xfrm flipV="1">
            <a:off x="5250574" y="2736426"/>
            <a:ext cx="2078171" cy="2478113"/>
          </a:xfrm>
          <a:prstGeom prst="straightConnector1">
            <a:avLst/>
          </a:prstGeom>
          <a:ln w="1905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0" idx="2"/>
          </p:cNvCxnSpPr>
          <p:nvPr/>
        </p:nvCxnSpPr>
        <p:spPr>
          <a:xfrm flipH="1" flipV="1">
            <a:off x="2499359" y="5039360"/>
            <a:ext cx="2363898" cy="369151"/>
          </a:xfrm>
          <a:prstGeom prst="straightConnector1">
            <a:avLst/>
          </a:prstGeom>
          <a:ln w="1905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5250574" y="1700107"/>
            <a:ext cx="757373" cy="860213"/>
          </a:xfrm>
          <a:prstGeom prst="straightConnector1">
            <a:avLst/>
          </a:prstGeom>
          <a:ln w="19050">
            <a:solidFill>
              <a:schemeClr val="bg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250574" y="3352800"/>
            <a:ext cx="852199" cy="257387"/>
          </a:xfrm>
          <a:prstGeom prst="straightConnector1">
            <a:avLst/>
          </a:prstGeom>
          <a:ln w="19050">
            <a:solidFill>
              <a:schemeClr val="bg1">
                <a:lumMod val="7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125" name="TextBox 5124"/>
          <p:cNvSpPr txBox="1"/>
          <p:nvPr/>
        </p:nvSpPr>
        <p:spPr>
          <a:xfrm>
            <a:off x="589280" y="1232752"/>
            <a:ext cx="3989493" cy="358987"/>
          </a:xfrm>
          <a:prstGeom prst="rect">
            <a:avLst/>
          </a:prstGeom>
          <a:noFill/>
        </p:spPr>
        <p:txBody>
          <a:bodyPr wrap="square" rtlCol="0">
            <a:noAutofit/>
          </a:bodyPr>
          <a:lstStyle/>
          <a:p>
            <a:pPr>
              <a:lnSpc>
                <a:spcPct val="112000"/>
              </a:lnSpc>
            </a:pPr>
            <a:r>
              <a:rPr lang="de-DE" sz="1400" b="1" dirty="0" err="1"/>
              <a:t>integrated</a:t>
            </a:r>
            <a:r>
              <a:rPr lang="de-DE" sz="1400" b="1" dirty="0"/>
              <a:t> PSD Data</a:t>
            </a:r>
            <a:endParaRPr lang="de-DE" sz="1400" b="1" dirty="0" smtClean="0"/>
          </a:p>
        </p:txBody>
      </p:sp>
    </p:spTree>
    <p:extLst>
      <p:ext uri="{BB962C8B-B14F-4D97-AF65-F5344CB8AC3E}">
        <p14:creationId xmlns:p14="http://schemas.microsoft.com/office/powerpoint/2010/main" val="339247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3"/>
            <a:ext cx="7921625" cy="303768"/>
          </a:xfrm>
        </p:spPr>
        <p:txBody>
          <a:bodyPr/>
          <a:lstStyle/>
          <a:p>
            <a:r>
              <a:rPr lang="de-DE" sz="1800" dirty="0" smtClean="0"/>
              <a:t>Third </a:t>
            </a:r>
            <a:r>
              <a:rPr lang="de-DE" sz="1800" dirty="0" err="1" smtClean="0"/>
              <a:t>Spectra</a:t>
            </a:r>
            <a:r>
              <a:rPr lang="de-DE" sz="1800" dirty="0" smtClean="0"/>
              <a:t> </a:t>
            </a:r>
            <a:endParaRPr lang="de-DE" sz="1800" dirty="0"/>
          </a:p>
        </p:txBody>
      </p:sp>
      <p:sp>
        <p:nvSpPr>
          <p:cNvPr id="3" name="Content Placeholder 2"/>
          <p:cNvSpPr>
            <a:spLocks noGrp="1"/>
          </p:cNvSpPr>
          <p:nvPr>
            <p:ph idx="1"/>
          </p:nvPr>
        </p:nvSpPr>
        <p:spPr>
          <a:xfrm>
            <a:off x="611187" y="1259841"/>
            <a:ext cx="7921625" cy="4653602"/>
          </a:xfrm>
        </p:spPr>
        <p:txBody>
          <a:bodyPr/>
          <a:lstStyle/>
          <a:p>
            <a:pPr marL="0" indent="0">
              <a:buNone/>
            </a:pPr>
            <a:r>
              <a:rPr lang="de-DE" dirty="0" smtClean="0"/>
              <a:t>Also for </a:t>
            </a:r>
            <a:r>
              <a:rPr lang="de-DE" dirty="0" err="1" smtClean="0"/>
              <a:t>the</a:t>
            </a:r>
            <a:r>
              <a:rPr lang="de-DE" dirty="0" smtClean="0"/>
              <a:t> </a:t>
            </a:r>
            <a:r>
              <a:rPr lang="de-DE" dirty="0" err="1" smtClean="0"/>
              <a:t>third</a:t>
            </a:r>
            <a:r>
              <a:rPr lang="de-DE" dirty="0" smtClean="0"/>
              <a:t> </a:t>
            </a:r>
            <a:r>
              <a:rPr lang="de-DE" dirty="0" err="1" smtClean="0"/>
              <a:t>spectra</a:t>
            </a:r>
            <a:r>
              <a:rPr lang="de-DE" dirty="0" smtClean="0"/>
              <a:t> </a:t>
            </a:r>
            <a:r>
              <a:rPr lang="de-DE" dirty="0" err="1" smtClean="0"/>
              <a:t>we</a:t>
            </a:r>
            <a:r>
              <a:rPr lang="de-DE" dirty="0" smtClean="0"/>
              <a:t> </a:t>
            </a:r>
            <a:r>
              <a:rPr lang="de-DE" dirty="0" smtClean="0"/>
              <a:t>do</a:t>
            </a:r>
            <a:r>
              <a:rPr lang="de-DE" dirty="0" smtClean="0"/>
              <a:t> </a:t>
            </a:r>
            <a:r>
              <a:rPr lang="de-DE" dirty="0" err="1" smtClean="0"/>
              <a:t>get</a:t>
            </a:r>
            <a:r>
              <a:rPr lang="de-DE" dirty="0" smtClean="0"/>
              <a:t> ASCII </a:t>
            </a:r>
            <a:r>
              <a:rPr lang="de-DE" dirty="0" err="1" smtClean="0"/>
              <a:t>data</a:t>
            </a:r>
            <a:r>
              <a:rPr lang="de-DE" dirty="0" smtClean="0"/>
              <a:t>. But </a:t>
            </a:r>
            <a:r>
              <a:rPr lang="de-DE" dirty="0" err="1" smtClean="0"/>
              <a:t>they</a:t>
            </a:r>
            <a:r>
              <a:rPr lang="de-DE" dirty="0" smtClean="0"/>
              <a:t> </a:t>
            </a:r>
            <a:r>
              <a:rPr lang="de-DE" dirty="0" err="1" smtClean="0"/>
              <a:t>are</a:t>
            </a:r>
            <a:r>
              <a:rPr lang="de-DE" dirty="0" smtClean="0"/>
              <a:t> </a:t>
            </a:r>
            <a:r>
              <a:rPr lang="de-DE" dirty="0" err="1" smtClean="0"/>
              <a:t>archived</a:t>
            </a:r>
            <a:r>
              <a:rPr lang="de-DE" dirty="0" smtClean="0"/>
              <a:t> </a:t>
            </a:r>
            <a:r>
              <a:rPr lang="de-DE" dirty="0" err="1" smtClean="0"/>
              <a:t>together</a:t>
            </a:r>
            <a:r>
              <a:rPr lang="de-DE" dirty="0" smtClean="0"/>
              <a:t> </a:t>
            </a:r>
            <a:r>
              <a:rPr lang="de-DE" dirty="0" err="1" smtClean="0"/>
              <a:t>with</a:t>
            </a:r>
            <a:r>
              <a:rPr lang="de-DE" dirty="0" smtClean="0"/>
              <a:t> </a:t>
            </a:r>
            <a:r>
              <a:rPr lang="de-DE" dirty="0" err="1" smtClean="0"/>
              <a:t>the</a:t>
            </a:r>
            <a:r>
              <a:rPr lang="de-DE" dirty="0" smtClean="0"/>
              <a:t> </a:t>
            </a:r>
            <a:r>
              <a:rPr lang="de-DE" dirty="0" err="1" smtClean="0"/>
              <a:t>binary</a:t>
            </a:r>
            <a:r>
              <a:rPr lang="de-DE" dirty="0" smtClean="0"/>
              <a:t> </a:t>
            </a:r>
            <a:r>
              <a:rPr lang="de-DE" dirty="0" err="1" smtClean="0"/>
              <a:t>raw</a:t>
            </a:r>
            <a:r>
              <a:rPr lang="de-DE" dirty="0" smtClean="0"/>
              <a:t> </a:t>
            </a:r>
            <a:r>
              <a:rPr lang="de-DE" dirty="0" err="1" smtClean="0"/>
              <a:t>data</a:t>
            </a:r>
            <a:r>
              <a:rPr lang="de-DE" dirty="0" smtClean="0"/>
              <a:t> in </a:t>
            </a:r>
            <a:r>
              <a:rPr lang="de-DE" dirty="0" err="1" smtClean="0"/>
              <a:t>the</a:t>
            </a:r>
            <a:r>
              <a:rPr lang="de-DE" dirty="0" smtClean="0"/>
              <a:t> </a:t>
            </a:r>
            <a:r>
              <a:rPr lang="de-DE" dirty="0" err="1" smtClean="0"/>
              <a:t>desy-cloud</a:t>
            </a:r>
            <a:endParaRPr lang="de-D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39" y="1849438"/>
            <a:ext cx="3642325" cy="1103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347" y="2343891"/>
            <a:ext cx="5182943" cy="342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rc 3"/>
          <p:cNvSpPr/>
          <p:nvPr/>
        </p:nvSpPr>
        <p:spPr>
          <a:xfrm flipH="1">
            <a:off x="3312152" y="3925302"/>
            <a:ext cx="467570" cy="155790"/>
          </a:xfrm>
          <a:prstGeom prst="arc">
            <a:avLst>
              <a:gd name="adj1" fmla="val 16200000"/>
              <a:gd name="adj2" fmla="val 5485909"/>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Arc 6"/>
          <p:cNvSpPr/>
          <p:nvPr/>
        </p:nvSpPr>
        <p:spPr>
          <a:xfrm flipH="1">
            <a:off x="3315546" y="4260573"/>
            <a:ext cx="467570" cy="155790"/>
          </a:xfrm>
          <a:prstGeom prst="arc">
            <a:avLst>
              <a:gd name="adj1" fmla="val 16200000"/>
              <a:gd name="adj2" fmla="val 5485909"/>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Arc 7"/>
          <p:cNvSpPr/>
          <p:nvPr/>
        </p:nvSpPr>
        <p:spPr>
          <a:xfrm flipH="1">
            <a:off x="3318940" y="4920948"/>
            <a:ext cx="467570" cy="155790"/>
          </a:xfrm>
          <a:prstGeom prst="arc">
            <a:avLst>
              <a:gd name="adj1" fmla="val 16200000"/>
              <a:gd name="adj2" fmla="val 5485909"/>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Arc 8"/>
          <p:cNvSpPr/>
          <p:nvPr/>
        </p:nvSpPr>
        <p:spPr>
          <a:xfrm flipH="1">
            <a:off x="3315561" y="4592465"/>
            <a:ext cx="467570" cy="155790"/>
          </a:xfrm>
          <a:prstGeom prst="arc">
            <a:avLst>
              <a:gd name="adj1" fmla="val 16200000"/>
              <a:gd name="adj2" fmla="val 5485909"/>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Arc 9"/>
          <p:cNvSpPr/>
          <p:nvPr/>
        </p:nvSpPr>
        <p:spPr>
          <a:xfrm flipH="1">
            <a:off x="3318955" y="5252840"/>
            <a:ext cx="467570" cy="155790"/>
          </a:xfrm>
          <a:prstGeom prst="arc">
            <a:avLst>
              <a:gd name="adj1" fmla="val 16200000"/>
              <a:gd name="adj2" fmla="val 5485909"/>
            </a:avLst>
          </a:prstGeom>
          <a:ln w="254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5" name="TextBox 4"/>
          <p:cNvSpPr txBox="1"/>
          <p:nvPr/>
        </p:nvSpPr>
        <p:spPr>
          <a:xfrm>
            <a:off x="548639" y="3654491"/>
            <a:ext cx="2255520" cy="1673013"/>
          </a:xfrm>
          <a:prstGeom prst="rect">
            <a:avLst/>
          </a:prstGeom>
          <a:noFill/>
        </p:spPr>
        <p:txBody>
          <a:bodyPr wrap="none" rtlCol="0">
            <a:noAutofit/>
          </a:bodyPr>
          <a:lstStyle/>
          <a:p>
            <a:pPr marL="285750" indent="-285750">
              <a:lnSpc>
                <a:spcPct val="112000"/>
              </a:lnSpc>
              <a:buFont typeface="Wingdings" panose="05000000000000000000" pitchFamily="2" charset="2"/>
              <a:buChar char="§"/>
            </a:pPr>
            <a:r>
              <a:rPr lang="de-DE" sz="1400" dirty="0" err="1" smtClean="0"/>
              <a:t>daily</a:t>
            </a:r>
            <a:r>
              <a:rPr lang="de-DE" sz="1400" dirty="0" smtClean="0"/>
              <a:t> ASCII </a:t>
            </a:r>
            <a:r>
              <a:rPr lang="de-DE" sz="1400" dirty="0" err="1" smtClean="0"/>
              <a:t>file</a:t>
            </a:r>
            <a:endParaRPr lang="de-DE" sz="1400" dirty="0" smtClean="0"/>
          </a:p>
          <a:p>
            <a:pPr>
              <a:lnSpc>
                <a:spcPct val="112000"/>
              </a:lnSpc>
            </a:pPr>
            <a:endParaRPr lang="de-DE" sz="1400" dirty="0" smtClean="0"/>
          </a:p>
          <a:p>
            <a:pPr marL="285750" indent="-285750">
              <a:lnSpc>
                <a:spcPct val="112000"/>
              </a:lnSpc>
              <a:buFont typeface="Wingdings" panose="05000000000000000000" pitchFamily="2" charset="2"/>
              <a:buChar char="§"/>
            </a:pPr>
            <a:r>
              <a:rPr lang="de-DE" sz="1400" dirty="0" err="1" smtClean="0"/>
              <a:t>hourly</a:t>
            </a:r>
            <a:r>
              <a:rPr lang="de-DE" sz="1400" dirty="0" smtClean="0"/>
              <a:t> </a:t>
            </a:r>
            <a:r>
              <a:rPr lang="de-DE" sz="1400" dirty="0" err="1" smtClean="0"/>
              <a:t>raw</a:t>
            </a:r>
            <a:r>
              <a:rPr lang="de-DE" sz="1400" dirty="0" smtClean="0"/>
              <a:t> </a:t>
            </a:r>
            <a:r>
              <a:rPr lang="de-DE" sz="1400" dirty="0" err="1" smtClean="0"/>
              <a:t>data</a:t>
            </a:r>
            <a:endParaRPr lang="de-DE" sz="1400" dirty="0" smtClean="0"/>
          </a:p>
          <a:p>
            <a:pPr marL="742950" lvl="1" indent="-285750">
              <a:lnSpc>
                <a:spcPct val="112000"/>
              </a:lnSpc>
              <a:buFont typeface="Wingdings" panose="05000000000000000000" pitchFamily="2" charset="2"/>
              <a:buChar char="§"/>
            </a:pPr>
            <a:r>
              <a:rPr lang="de-DE" sz="1400" dirty="0" err="1" smtClean="0"/>
              <a:t>header</a:t>
            </a:r>
            <a:endParaRPr lang="de-DE" sz="1400" dirty="0" smtClean="0"/>
          </a:p>
          <a:p>
            <a:pPr marL="742950" lvl="1" indent="-285750">
              <a:lnSpc>
                <a:spcPct val="112000"/>
              </a:lnSpc>
              <a:buFont typeface="Wingdings" panose="05000000000000000000" pitchFamily="2" charset="2"/>
              <a:buChar char="§"/>
            </a:pPr>
            <a:r>
              <a:rPr lang="de-DE" sz="1400" dirty="0" err="1" smtClean="0"/>
              <a:t>binary</a:t>
            </a:r>
            <a:endParaRPr lang="de-DE" sz="1400" dirty="0" smtClean="0"/>
          </a:p>
        </p:txBody>
      </p:sp>
      <p:cxnSp>
        <p:nvCxnSpPr>
          <p:cNvPr id="11" name="Straight Arrow Connector 10"/>
          <p:cNvCxnSpPr/>
          <p:nvPr/>
        </p:nvCxnSpPr>
        <p:spPr>
          <a:xfrm flipV="1">
            <a:off x="2309707" y="3759200"/>
            <a:ext cx="1236230" cy="60960"/>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186044" y="4003197"/>
            <a:ext cx="1126108" cy="304789"/>
          </a:xfrm>
          <a:prstGeom prst="straightConnector1">
            <a:avLst/>
          </a:prstGeom>
          <a:ln w="2540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7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2"/>
            <a:ext cx="7921625" cy="398595"/>
          </a:xfrm>
        </p:spPr>
        <p:txBody>
          <a:bodyPr/>
          <a:lstStyle/>
          <a:p>
            <a:r>
              <a:rPr lang="de-DE" sz="1800" dirty="0" smtClean="0"/>
              <a:t>… </a:t>
            </a:r>
            <a:r>
              <a:rPr lang="de-DE" sz="1800" dirty="0" smtClean="0"/>
              <a:t> </a:t>
            </a:r>
            <a:r>
              <a:rPr lang="de-DE" sz="1800" dirty="0" smtClean="0"/>
              <a:t>Third </a:t>
            </a:r>
            <a:r>
              <a:rPr lang="de-DE" sz="1800" dirty="0" err="1" smtClean="0"/>
              <a:t>Spectra</a:t>
            </a:r>
            <a:endParaRPr lang="de-DE" sz="1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910" y="1418799"/>
            <a:ext cx="6461750" cy="4880881"/>
          </a:xfrm>
        </p:spPr>
      </p:pic>
      <p:sp>
        <p:nvSpPr>
          <p:cNvPr id="5" name="TextBox 4"/>
          <p:cNvSpPr txBox="1"/>
          <p:nvPr/>
        </p:nvSpPr>
        <p:spPr>
          <a:xfrm>
            <a:off x="7362625" y="1117609"/>
            <a:ext cx="1523988" cy="331907"/>
          </a:xfrm>
          <a:prstGeom prst="rect">
            <a:avLst/>
          </a:prstGeom>
          <a:noFill/>
        </p:spPr>
        <p:txBody>
          <a:bodyPr wrap="none" rtlCol="0">
            <a:noAutofit/>
          </a:bodyPr>
          <a:lstStyle/>
          <a:p>
            <a:pPr>
              <a:lnSpc>
                <a:spcPct val="112000"/>
              </a:lnSpc>
            </a:pPr>
            <a:r>
              <a:rPr lang="de-DE" sz="1400" b="1" dirty="0" err="1" smtClean="0"/>
              <a:t>compared</a:t>
            </a:r>
            <a:r>
              <a:rPr lang="de-DE" sz="1400" b="1" dirty="0" smtClean="0"/>
              <a:t> </a:t>
            </a:r>
            <a:r>
              <a:rPr lang="de-DE" sz="1400" b="1" dirty="0" err="1" smtClean="0"/>
              <a:t>to</a:t>
            </a:r>
            <a:r>
              <a:rPr lang="de-DE" sz="1400" b="1" dirty="0" smtClean="0"/>
              <a:t> …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051" y="1414979"/>
            <a:ext cx="1661920" cy="3881775"/>
          </a:xfrm>
          <a:prstGeom prst="rect">
            <a:avLst/>
          </a:prstGeom>
        </p:spPr>
      </p:pic>
      <p:cxnSp>
        <p:nvCxnSpPr>
          <p:cNvPr id="10" name="Straight Connector 9"/>
          <p:cNvCxnSpPr/>
          <p:nvPr/>
        </p:nvCxnSpPr>
        <p:spPr>
          <a:xfrm>
            <a:off x="7274557" y="1148102"/>
            <a:ext cx="0" cy="4372167"/>
          </a:xfrm>
          <a:prstGeom prst="line">
            <a:avLst/>
          </a:prstGeom>
          <a:ln w="317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267785" y="5533813"/>
            <a:ext cx="1537549" cy="0"/>
          </a:xfrm>
          <a:prstGeom prst="line">
            <a:avLst/>
          </a:prstGeom>
          <a:ln w="317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7274557" y="1141329"/>
            <a:ext cx="1537550" cy="0"/>
          </a:xfrm>
          <a:prstGeom prst="line">
            <a:avLst/>
          </a:prstGeom>
          <a:ln w="317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029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95" y="590312"/>
            <a:ext cx="7921625" cy="351181"/>
          </a:xfrm>
        </p:spPr>
        <p:txBody>
          <a:bodyPr/>
          <a:lstStyle/>
          <a:p>
            <a:r>
              <a:rPr lang="de-DE" sz="1600" dirty="0" smtClean="0"/>
              <a:t>ASCII Data for Third </a:t>
            </a:r>
            <a:r>
              <a:rPr lang="de-DE" sz="1600" dirty="0" err="1" smtClean="0"/>
              <a:t>Spectra</a:t>
            </a:r>
            <a:endParaRPr lang="de-DE" sz="16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7102" y="1048690"/>
            <a:ext cx="5420828" cy="291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833131" y="1735676"/>
            <a:ext cx="941494" cy="2543384"/>
            <a:chOff x="2438399" y="1876213"/>
            <a:chExt cx="941494" cy="2543384"/>
          </a:xfrm>
        </p:grpSpPr>
        <p:sp>
          <p:nvSpPr>
            <p:cNvPr id="4" name="Arc 3"/>
            <p:cNvSpPr/>
            <p:nvPr/>
          </p:nvSpPr>
          <p:spPr>
            <a:xfrm flipH="1">
              <a:off x="2445173" y="1876213"/>
              <a:ext cx="934720" cy="447040"/>
            </a:xfrm>
            <a:prstGeom prst="arc">
              <a:avLst>
                <a:gd name="adj1" fmla="val 16200000"/>
                <a:gd name="adj2" fmla="val 53273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6" name="Arc 5"/>
            <p:cNvSpPr/>
            <p:nvPr/>
          </p:nvSpPr>
          <p:spPr>
            <a:xfrm flipH="1">
              <a:off x="2438400" y="2323253"/>
              <a:ext cx="934720" cy="447040"/>
            </a:xfrm>
            <a:prstGeom prst="arc">
              <a:avLst>
                <a:gd name="adj1" fmla="val 16200000"/>
                <a:gd name="adj2" fmla="val 53273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7" name="Arc 6"/>
            <p:cNvSpPr/>
            <p:nvPr/>
          </p:nvSpPr>
          <p:spPr>
            <a:xfrm flipH="1">
              <a:off x="2438400" y="2770293"/>
              <a:ext cx="934720" cy="447040"/>
            </a:xfrm>
            <a:prstGeom prst="arc">
              <a:avLst>
                <a:gd name="adj1" fmla="val 16200000"/>
                <a:gd name="adj2" fmla="val 53273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8" name="Arc 7"/>
            <p:cNvSpPr/>
            <p:nvPr/>
          </p:nvSpPr>
          <p:spPr>
            <a:xfrm flipH="1">
              <a:off x="2445172" y="3227493"/>
              <a:ext cx="934720" cy="447040"/>
            </a:xfrm>
            <a:prstGeom prst="arc">
              <a:avLst>
                <a:gd name="adj1" fmla="val 16200000"/>
                <a:gd name="adj2" fmla="val 53273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Arc 8"/>
            <p:cNvSpPr/>
            <p:nvPr/>
          </p:nvSpPr>
          <p:spPr>
            <a:xfrm flipH="1">
              <a:off x="2438399" y="3674533"/>
              <a:ext cx="934720" cy="447040"/>
            </a:xfrm>
            <a:prstGeom prst="arc">
              <a:avLst>
                <a:gd name="adj1" fmla="val 16200000"/>
                <a:gd name="adj2" fmla="val 5327382"/>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0" name="Arc 9"/>
            <p:cNvSpPr/>
            <p:nvPr/>
          </p:nvSpPr>
          <p:spPr>
            <a:xfrm flipH="1">
              <a:off x="2438400" y="2021840"/>
              <a:ext cx="934720" cy="447040"/>
            </a:xfrm>
            <a:prstGeom prst="arc">
              <a:avLst>
                <a:gd name="adj1" fmla="val 16200000"/>
                <a:gd name="adj2" fmla="val 5327382"/>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Arc 11"/>
            <p:cNvSpPr/>
            <p:nvPr/>
          </p:nvSpPr>
          <p:spPr>
            <a:xfrm flipH="1">
              <a:off x="2438400" y="2468879"/>
              <a:ext cx="934720" cy="447040"/>
            </a:xfrm>
            <a:prstGeom prst="arc">
              <a:avLst>
                <a:gd name="adj1" fmla="val 16200000"/>
                <a:gd name="adj2" fmla="val 5327382"/>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3" name="Arc 12"/>
            <p:cNvSpPr/>
            <p:nvPr/>
          </p:nvSpPr>
          <p:spPr>
            <a:xfrm flipH="1">
              <a:off x="2438400" y="2915919"/>
              <a:ext cx="934720" cy="447040"/>
            </a:xfrm>
            <a:prstGeom prst="arc">
              <a:avLst>
                <a:gd name="adj1" fmla="val 16200000"/>
                <a:gd name="adj2" fmla="val 5327382"/>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4" name="Arc 13"/>
            <p:cNvSpPr/>
            <p:nvPr/>
          </p:nvSpPr>
          <p:spPr>
            <a:xfrm flipH="1">
              <a:off x="2438400" y="3369733"/>
              <a:ext cx="934720" cy="447040"/>
            </a:xfrm>
            <a:prstGeom prst="arc">
              <a:avLst>
                <a:gd name="adj1" fmla="val 16200000"/>
                <a:gd name="adj2" fmla="val 5327382"/>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5" name="Arc 14"/>
            <p:cNvSpPr/>
            <p:nvPr/>
          </p:nvSpPr>
          <p:spPr>
            <a:xfrm flipH="1">
              <a:off x="2445172" y="3823546"/>
              <a:ext cx="934720" cy="447040"/>
            </a:xfrm>
            <a:prstGeom prst="arc">
              <a:avLst>
                <a:gd name="adj1" fmla="val 16200000"/>
                <a:gd name="adj2" fmla="val 5327382"/>
              </a:avLst>
            </a:prstGeom>
            <a:ln w="19050">
              <a:solidFill>
                <a:schemeClr val="accent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6" name="Arc 15"/>
            <p:cNvSpPr/>
            <p:nvPr/>
          </p:nvSpPr>
          <p:spPr>
            <a:xfrm flipH="1">
              <a:off x="2438399" y="2631439"/>
              <a:ext cx="934720" cy="447040"/>
            </a:xfrm>
            <a:prstGeom prst="arc">
              <a:avLst>
                <a:gd name="adj1" fmla="val 16200000"/>
                <a:gd name="adj2" fmla="val 532738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7" name="Arc 16"/>
            <p:cNvSpPr/>
            <p:nvPr/>
          </p:nvSpPr>
          <p:spPr>
            <a:xfrm flipH="1">
              <a:off x="2438399" y="2184399"/>
              <a:ext cx="934720" cy="447040"/>
            </a:xfrm>
            <a:prstGeom prst="arc">
              <a:avLst>
                <a:gd name="adj1" fmla="val 16200000"/>
                <a:gd name="adj2" fmla="val 532738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8" name="Arc 17"/>
            <p:cNvSpPr/>
            <p:nvPr/>
          </p:nvSpPr>
          <p:spPr>
            <a:xfrm flipH="1">
              <a:off x="2438399" y="3075091"/>
              <a:ext cx="934720" cy="447040"/>
            </a:xfrm>
            <a:prstGeom prst="arc">
              <a:avLst>
                <a:gd name="adj1" fmla="val 16200000"/>
                <a:gd name="adj2" fmla="val 532738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9" name="Arc 18"/>
            <p:cNvSpPr/>
            <p:nvPr/>
          </p:nvSpPr>
          <p:spPr>
            <a:xfrm flipH="1">
              <a:off x="2438400" y="3522131"/>
              <a:ext cx="934720" cy="447040"/>
            </a:xfrm>
            <a:prstGeom prst="arc">
              <a:avLst>
                <a:gd name="adj1" fmla="val 16200000"/>
                <a:gd name="adj2" fmla="val 532738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Arc 19"/>
            <p:cNvSpPr/>
            <p:nvPr/>
          </p:nvSpPr>
          <p:spPr>
            <a:xfrm flipH="1">
              <a:off x="2438400" y="3972557"/>
              <a:ext cx="934720" cy="447040"/>
            </a:xfrm>
            <a:prstGeom prst="arc">
              <a:avLst>
                <a:gd name="adj1" fmla="val 16200000"/>
                <a:gd name="adj2" fmla="val 5327382"/>
              </a:avLst>
            </a:prstGeom>
            <a:ln w="1905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5559" y="2338495"/>
            <a:ext cx="5976023" cy="3777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48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712232"/>
            <a:ext cx="7921625" cy="304581"/>
          </a:xfrm>
        </p:spPr>
        <p:txBody>
          <a:bodyPr/>
          <a:lstStyle/>
          <a:p>
            <a:pPr algn="ctr"/>
            <a:r>
              <a:rPr lang="en-GB" sz="1800" dirty="0"/>
              <a:t>a</a:t>
            </a:r>
            <a:r>
              <a:rPr lang="en-GB" sz="1800" dirty="0" smtClean="0"/>
              <a:t> typical Sunday … Aug. 20</a:t>
            </a:r>
            <a:r>
              <a:rPr lang="en-GB" sz="1800" baseline="30000" dirty="0" smtClean="0"/>
              <a:t>th</a:t>
            </a:r>
            <a:r>
              <a:rPr lang="en-GB" sz="1800" dirty="0" smtClean="0"/>
              <a:t>  at SPB  (MP2)</a:t>
            </a:r>
            <a:endParaRPr lang="en-GB" sz="180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844" y="1250900"/>
            <a:ext cx="8973058" cy="4572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566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uropean_XFEL_Template_Presentation_4x3">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spPr>
      <a:bodyPr rtlCol="0" anchor="ctr">
        <a:noAutofit/>
      </a:bodyPr>
      <a:lstStyle>
        <a:defPPr algn="ctr">
          <a:lnSpc>
            <a:spcPct val="113000"/>
          </a:lnSpc>
          <a:defRPr sz="1400" dirty="0" err="1" smtClean="0"/>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noAutofit/>
      </a:bodyPr>
      <a:lstStyle>
        <a:defPPr marL="269875" indent="-269875">
          <a:lnSpc>
            <a:spcPct val="112000"/>
          </a:lnSpc>
          <a:buBlip>
            <a:blip xmlns:r="http://schemas.openxmlformats.org/officeDocument/2006/relationships" r:embed="rId1"/>
          </a:buBlip>
          <a:defRPr sz="1400" dirty="0" err="1" smtClean="0"/>
        </a:defPPr>
      </a:lstStyle>
    </a:txDef>
  </a:objectDefaults>
  <a:extraClrSchemeLst/>
  <a:extLst>
    <a:ext uri="{05A4C25C-085E-4340-85A3-A5531E510DB2}">
      <thm15:themeFamily xmlns:thm15="http://schemas.microsoft.com/office/thememl/2012/main" xmlns="" name="XFEL_PowerPoint_4x3.potx" id="{BC191F8A-93AC-4D54-B0A3-61F02C6C23C2}" vid="{3786C33C-45D4-4C30-B0CA-267E7E457705}"/>
    </a:ext>
  </a:extLst>
</a:theme>
</file>

<file path=ppt/theme/theme2.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a:themeElements>
    <a:clrScheme name="Benutzerdefiniert 59">
      <a:dk1>
        <a:srgbClr val="000000"/>
      </a:dk1>
      <a:lt1>
        <a:sysClr val="window" lastClr="FFFFFF"/>
      </a:lt1>
      <a:dk2>
        <a:srgbClr val="B2B2B2"/>
      </a:dk2>
      <a:lt2>
        <a:srgbClr val="F39200"/>
      </a:lt2>
      <a:accent1>
        <a:srgbClr val="0D1546"/>
      </a:accent1>
      <a:accent2>
        <a:srgbClr val="559DBB"/>
      </a:accent2>
      <a:accent3>
        <a:srgbClr val="81B0C8"/>
      </a:accent3>
      <a:accent4>
        <a:srgbClr val="A4C3D6"/>
      </a:accent4>
      <a:accent5>
        <a:srgbClr val="C5D6E4"/>
      </a:accent5>
      <a:accent6>
        <a:srgbClr val="E3EBF2"/>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European_XFEL_Template_Presentation_4x3</Template>
  <TotalTime>0</TotalTime>
  <Words>539</Words>
  <Application>Microsoft Office PowerPoint</Application>
  <PresentationFormat>On-screen Show (4:3)</PresentationFormat>
  <Paragraphs>50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European_XFEL_Template_Presentation_4x3</vt:lpstr>
      <vt:lpstr>Vibration Monitoring   </vt:lpstr>
      <vt:lpstr>… current situation:</vt:lpstr>
      <vt:lpstr>Daily Reports</vt:lpstr>
      <vt:lpstr>PSD Integrated    Daily Data Output</vt:lpstr>
      <vt:lpstr>The Daily Printouts and the Data</vt:lpstr>
      <vt:lpstr>Third Spectra </vt:lpstr>
      <vt:lpstr>…  Third Spectra</vt:lpstr>
      <vt:lpstr>ASCII Data for Third Spectra</vt:lpstr>
      <vt:lpstr>a typical Sunday … Aug. 20th  at SPB  (MP2)</vt:lpstr>
      <vt:lpstr>a typical workday … Sept. 5th    at SPB (MP2)</vt:lpstr>
      <vt:lpstr>a typical Sunday … Aug. 20th    at SPB  (MP2)</vt:lpstr>
      <vt:lpstr>a typical workday … Sept. 5th    at SPB (MP2)</vt:lpstr>
      <vt:lpstr>.</vt:lpstr>
      <vt:lpstr>.</vt:lpstr>
    </vt:vector>
  </TitlesOfParts>
  <Company>DESY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in one line (or two lines)</dc:title>
  <dc:creator>cunis</dc:creator>
  <cp:lastModifiedBy>cunis</cp:lastModifiedBy>
  <cp:revision>52</cp:revision>
  <cp:lastPrinted>2017-09-07T10:28:55Z</cp:lastPrinted>
  <dcterms:created xsi:type="dcterms:W3CDTF">2016-12-02T11:54:02Z</dcterms:created>
  <dcterms:modified xsi:type="dcterms:W3CDTF">2017-09-07T14:10:06Z</dcterms:modified>
</cp:coreProperties>
</file>