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58" r:id="rId3"/>
    <p:sldId id="283" r:id="rId4"/>
    <p:sldId id="321" r:id="rId5"/>
    <p:sldId id="330" r:id="rId6"/>
    <p:sldId id="328" r:id="rId7"/>
    <p:sldId id="379" r:id="rId8"/>
    <p:sldId id="381" r:id="rId9"/>
    <p:sldId id="383" r:id="rId10"/>
    <p:sldId id="378" r:id="rId11"/>
    <p:sldId id="380" r:id="rId12"/>
    <p:sldId id="382" r:id="rId13"/>
    <p:sldId id="372" r:id="rId14"/>
    <p:sldId id="374" r:id="rId15"/>
    <p:sldId id="3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F5A0-EB94-4439-AF66-DC9DFE32A4F8}" type="datetimeFigureOut">
              <a:rPr lang="zh-CN" altLang="en-US" smtClean="0"/>
              <a:t>2017/9/14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F1CB-AA5F-46FC-B6E7-9C36511CD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1CB-AA5F-46FC-B6E7-9C36511CDA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1CB-AA5F-46FC-B6E7-9C36511CDA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53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1CB-AA5F-46FC-B6E7-9C36511CDA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7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99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58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40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26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64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97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7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62702-34F7-4FDD-9851-36C3A4EBD9B0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2756-83CD-4A50-B106-F417BF2493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11" Type="http://schemas.openxmlformats.org/officeDocument/2006/relationships/image" Target="../media/image60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32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 smtClean="0"/>
              <a:t>Dionisio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Doering</a:t>
            </a:r>
            <a:r>
              <a:rPr lang="en-CA" altLang="zh-CN" sz="1800" dirty="0" smtClean="0"/>
              <a:t>, </a:t>
            </a:r>
            <a:r>
              <a:rPr lang="en-CA" altLang="zh-CN" sz="1800" dirty="0" err="1" smtClean="0"/>
              <a:t>Yubo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Han</a:t>
            </a:r>
            <a:r>
              <a:rPr lang="en-CA" altLang="zh-CN" sz="1400" baseline="-25000" dirty="0" err="1" smtClean="0"/>
              <a:t>IHEP</a:t>
            </a:r>
            <a:r>
              <a:rPr lang="en-CA" altLang="zh-CN" sz="1400" dirty="0" smtClean="0"/>
              <a:t> ,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Pietro</a:t>
            </a:r>
            <a:r>
              <a:rPr lang="en-CA" altLang="zh-CN" sz="1800" dirty="0" smtClean="0"/>
              <a:t> </a:t>
            </a:r>
            <a:r>
              <a:rPr lang="en-CA" altLang="zh-CN" sz="1800" dirty="0"/>
              <a:t>Caragiulo, Larry Ruckman, Camillo Tamma, </a:t>
            </a:r>
            <a:r>
              <a:rPr lang="en-CA" altLang="zh-CN" sz="1800" dirty="0" err="1"/>
              <a:t>Mazin</a:t>
            </a:r>
            <a:r>
              <a:rPr lang="en-CA" altLang="zh-CN" sz="1800" dirty="0"/>
              <a:t> </a:t>
            </a:r>
            <a:r>
              <a:rPr lang="en-CA" altLang="zh-CN" sz="1800" dirty="0" err="1" smtClean="0"/>
              <a:t>Khader</a:t>
            </a:r>
            <a:r>
              <a:rPr lang="en-CA" altLang="zh-CN" sz="1800" baseline="-25000" dirty="0" err="1" smtClean="0"/>
              <a:t>UIUC</a:t>
            </a:r>
            <a:r>
              <a:rPr lang="en-CA" altLang="zh-CN" sz="1800" dirty="0" smtClean="0"/>
              <a:t>, </a:t>
            </a:r>
            <a:r>
              <a:rPr lang="en-CA" altLang="zh-CN" sz="1800" dirty="0" err="1" smtClean="0"/>
              <a:t>Murtaza</a:t>
            </a:r>
            <a:r>
              <a:rPr lang="en-CA" altLang="zh-CN" sz="1800" dirty="0" smtClean="0"/>
              <a:t> </a:t>
            </a:r>
            <a:r>
              <a:rPr lang="en-CA" altLang="zh-CN" sz="1800" dirty="0" err="1" smtClean="0"/>
              <a:t>Safdari</a:t>
            </a:r>
            <a:r>
              <a:rPr lang="en-CA" altLang="zh-CN" sz="1800" dirty="0" smtClean="0"/>
              <a:t>, Su </a:t>
            </a:r>
            <a:r>
              <a:rPr lang="en-CA" altLang="zh-CN" sz="1800" dirty="0"/>
              <a:t>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42" y="34321"/>
            <a:ext cx="9072279" cy="7376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17" y="759703"/>
            <a:ext cx="9062679" cy="751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45" y="1505724"/>
            <a:ext cx="9014677" cy="737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69" y="2225441"/>
            <a:ext cx="9053079" cy="723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0" y="2938934"/>
            <a:ext cx="9033878" cy="7514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4" y="3675643"/>
            <a:ext cx="9062679" cy="730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9" y="4406604"/>
            <a:ext cx="9053079" cy="73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17" y="5144272"/>
            <a:ext cx="9043478" cy="7445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1" y="5859939"/>
            <a:ext cx="9033878" cy="7376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89" y="6544670"/>
            <a:ext cx="8449854" cy="2279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788325" y="1372208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42916" y="2183744"/>
            <a:ext cx="21111" cy="435230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944263" y="2777706"/>
            <a:ext cx="1832" cy="375894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89076" y="3561918"/>
            <a:ext cx="10510" cy="297442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703" y="2183744"/>
            <a:ext cx="276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Hit number </a:t>
            </a:r>
            <a:r>
              <a:rPr lang="en-US" altLang="zh-CN" sz="1600" b="1" dirty="0" err="1" smtClean="0"/>
              <a:t>vs</a:t>
            </a:r>
            <a:r>
              <a:rPr lang="en-US" altLang="zh-CN" sz="1600" b="1" dirty="0" smtClean="0"/>
              <a:t> threshold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30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Matrix1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81" y="27116"/>
            <a:ext cx="8964276" cy="720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8" y="737818"/>
            <a:ext cx="8973802" cy="72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80" y="1465191"/>
            <a:ext cx="8983329" cy="71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9" y="2192653"/>
            <a:ext cx="8945223" cy="72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4" y="2920008"/>
            <a:ext cx="9002381" cy="7273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3630911"/>
            <a:ext cx="8964276" cy="7477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54" y="4390225"/>
            <a:ext cx="8973802" cy="7273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27" y="5117598"/>
            <a:ext cx="8992855" cy="7273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53" y="5855466"/>
            <a:ext cx="8983329" cy="7273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26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27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28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29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92" y="6510768"/>
            <a:ext cx="8449854" cy="22791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>
            <a:off x="5909095" y="1358015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4321" y="2084446"/>
            <a:ext cx="8882" cy="442873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92501" y="2749239"/>
            <a:ext cx="5" cy="3775306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42678" y="3557063"/>
            <a:ext cx="8620" cy="296450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05266" y="4247059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18510" y="4980269"/>
            <a:ext cx="9548" cy="154250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0" y="49525"/>
            <a:ext cx="9011908" cy="74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83" y="778622"/>
            <a:ext cx="9002381" cy="721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62" y="1530991"/>
            <a:ext cx="8964276" cy="72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0" y="2275208"/>
            <a:ext cx="8983329" cy="715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73" y="3013196"/>
            <a:ext cx="8973802" cy="72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0" y="3769786"/>
            <a:ext cx="8964276" cy="708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05" y="4506037"/>
            <a:ext cx="9002381" cy="715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57" y="5242368"/>
            <a:ext cx="8983329" cy="708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57" y="5956833"/>
            <a:ext cx="8973802" cy="7151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7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8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39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76" y="6605654"/>
            <a:ext cx="8449854" cy="22791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5564047" y="1447417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54159" y="2165222"/>
            <a:ext cx="8882" cy="442873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37228" y="2838641"/>
            <a:ext cx="8637" cy="378078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30537" y="3629213"/>
            <a:ext cx="8623" cy="297861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36258" y="4327835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93177" y="5072328"/>
            <a:ext cx="9548" cy="154250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Fix BL at 0.7V, sweep threshold (0.65-0.75)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9939" y="1072511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(19,19)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-1394" y="1354510"/>
            <a:ext cx="21177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200" b="1" i="1" dirty="0" smtClean="0"/>
              <a:t>Default configuration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64" y="1290981"/>
            <a:ext cx="3170223" cy="166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2" y="3091246"/>
            <a:ext cx="3182804" cy="1674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33" y="4898103"/>
            <a:ext cx="3157643" cy="1655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1239848"/>
            <a:ext cx="3207965" cy="1770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7" y="3062979"/>
            <a:ext cx="3201675" cy="1744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2" y="4830449"/>
            <a:ext cx="3189094" cy="17576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4" y="1290981"/>
            <a:ext cx="3155153" cy="17193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4" y="3111953"/>
            <a:ext cx="3174008" cy="16998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21" y="4949116"/>
            <a:ext cx="3167724" cy="16933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28777" y="938355"/>
            <a:ext cx="47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All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83915" y="951800"/>
            <a:ext cx="146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33500-36500ns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253127" y="938355"/>
            <a:ext cx="47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96102" y="2247062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66553" y="4073854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66553" y="5846800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95" y="2616394"/>
            <a:ext cx="2342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Look into the region of BL=0.7V.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More hit can be get at right side of the hits with time information within (</a:t>
            </a:r>
            <a:r>
              <a:rPr lang="en-US" altLang="zh-CN" sz="1600" dirty="0" smtClean="0"/>
              <a:t>33500ns-36500ns</a:t>
            </a:r>
            <a:r>
              <a:rPr lang="en-US" altLang="zh-CN" sz="1600" dirty="0" smtClean="0"/>
              <a:t>)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203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Fix BL at 0.7V, sweep threshold (0.65-0.75)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9939" y="1072511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(20,19)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-1394" y="1354510"/>
            <a:ext cx="21177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200" b="1" i="1" dirty="0" smtClean="0"/>
              <a:t>Default configuration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1" y="1217409"/>
            <a:ext cx="3158364" cy="1759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07" y="3040068"/>
            <a:ext cx="3170947" cy="1772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07" y="4876312"/>
            <a:ext cx="3170947" cy="1759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08" y="1203118"/>
            <a:ext cx="3164656" cy="1779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12" y="3033905"/>
            <a:ext cx="3158364" cy="1766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50" y="4842350"/>
            <a:ext cx="3177239" cy="1793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25" y="1185999"/>
            <a:ext cx="3189822" cy="1867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99" y="2986358"/>
            <a:ext cx="3196113" cy="1861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89" y="4799942"/>
            <a:ext cx="3208697" cy="18747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28777" y="938355"/>
            <a:ext cx="47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All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83915" y="951800"/>
            <a:ext cx="146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33500-36500ns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938" y="2869324"/>
            <a:ext cx="232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Get a similar result. 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17151" y="2247062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7602" y="4073854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7602" y="5846800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3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48632" y="1218348"/>
            <a:ext cx="10655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Several tests using inversed and delayed </a:t>
            </a:r>
            <a:r>
              <a:rPr lang="en-US" altLang="zh-CN" sz="2000" dirty="0" err="1" smtClean="0"/>
              <a:t>Qinj</a:t>
            </a:r>
            <a:r>
              <a:rPr lang="en-US" altLang="zh-CN" sz="2000" dirty="0" smtClean="0"/>
              <a:t> have been done</a:t>
            </a:r>
            <a:r>
              <a:rPr lang="en-US" altLang="zh-CN" sz="2000" dirty="0" smtClean="0"/>
              <a:t>:</a:t>
            </a:r>
          </a:p>
          <a:p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Qinj</a:t>
            </a:r>
            <a:r>
              <a:rPr lang="en-US" altLang="zh-CN" sz="2000" dirty="0" smtClean="0"/>
              <a:t> signal seems to be coming from leading edge of initial </a:t>
            </a:r>
            <a:r>
              <a:rPr lang="en-US" altLang="zh-CN" sz="2000" dirty="0" err="1" smtClean="0"/>
              <a:t>Qinj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complex hit timing pattern for different BL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Keep </a:t>
            </a:r>
            <a:r>
              <a:rPr lang="en-US" altLang="zh-CN" sz="2000" dirty="0"/>
              <a:t>BL fixed at 0.7V and scan </a:t>
            </a:r>
            <a:r>
              <a:rPr lang="en-US" altLang="zh-CN" sz="2000" smtClean="0"/>
              <a:t>the thresholds: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en-US" altLang="zh-CN" sz="2000" dirty="0" smtClean="0"/>
              <a:t>-&gt;sharp edge at threshold: we are probably controlling both BL and threshold correctly.</a:t>
            </a:r>
          </a:p>
          <a:p>
            <a:r>
              <a:rPr lang="en-US" altLang="zh-CN" sz="2000" dirty="0" smtClean="0"/>
              <a:t>      -&gt;A widening dead (or heavy noise) zone as BL decreases below 0.8V.</a:t>
            </a:r>
          </a:p>
          <a:p>
            <a:r>
              <a:rPr lang="en-US" altLang="zh-CN" sz="2000" dirty="0" smtClean="0"/>
              <a:t>      -&gt;</a:t>
            </a:r>
            <a:r>
              <a:rPr lang="en-US" altLang="zh-CN" sz="2000" dirty="0" smtClean="0"/>
              <a:t>Same pulse timing features just below the dead zone moves with BL</a:t>
            </a:r>
          </a:p>
          <a:p>
            <a:r>
              <a:rPr lang="en-US" altLang="zh-CN" sz="2000" dirty="0" smtClean="0"/>
              <a:t>      -&gt;</a:t>
            </a:r>
            <a:r>
              <a:rPr lang="en-US" altLang="zh-CN" sz="2000" dirty="0" smtClean="0"/>
              <a:t>Very low (&lt;0.4V) and very high (&gt;1.1V) threshold regions showing very different behaviors between different pixels</a:t>
            </a:r>
          </a:p>
          <a:p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Inverted </a:t>
            </a:r>
            <a:r>
              <a:rPr lang="en-US" altLang="zh-CN" sz="2000" dirty="0" err="1"/>
              <a:t>Qinj</a:t>
            </a:r>
            <a:r>
              <a:rPr lang="en-US" altLang="zh-CN" sz="2000" dirty="0"/>
              <a:t> showing hits at leading edge for a very narrow </a:t>
            </a:r>
            <a:r>
              <a:rPr lang="en-US" altLang="zh-CN" sz="2000" dirty="0" smtClean="0"/>
              <a:t>Threshold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range </a:t>
            </a:r>
            <a:r>
              <a:rPr lang="en-US" altLang="zh-CN" sz="2000" dirty="0"/>
              <a:t>above BL. Small 10mV signal </a:t>
            </a:r>
            <a:r>
              <a:rPr lang="en-US" altLang="zh-CN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Still haven't seen higher amplifier control current making a difference on signal.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b="1" dirty="0" smtClean="0"/>
              <a:t> 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216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36043" y="1252728"/>
            <a:ext cx="10109752" cy="50655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/>
              <a:t>Change the </a:t>
            </a:r>
            <a:r>
              <a:rPr lang="en-US" altLang="zh-CN" sz="1600" b="1" dirty="0" err="1" smtClean="0"/>
              <a:t>Qinj</a:t>
            </a:r>
            <a:r>
              <a:rPr lang="en-US" altLang="zh-CN" sz="1600" b="1" dirty="0" smtClean="0"/>
              <a:t> on daughter board 19-carrier board 28</a:t>
            </a:r>
          </a:p>
          <a:p>
            <a:r>
              <a:rPr lang="en-US" altLang="zh-CN" sz="1600" b="1" dirty="0" smtClean="0"/>
              <a:t>         inversed </a:t>
            </a:r>
            <a:r>
              <a:rPr lang="en-US" altLang="zh-CN" sz="1600" b="1" dirty="0" err="1" smtClean="0"/>
              <a:t>Qinj</a:t>
            </a:r>
            <a:endParaRPr lang="en-US" altLang="zh-CN" sz="1600" b="1" dirty="0" smtClean="0"/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    Pulse delay:35μs </a:t>
            </a:r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    Pulse width:15μs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Tests </a:t>
            </a:r>
            <a:r>
              <a:rPr lang="en-US" altLang="zh-CN" sz="1600" b="1" dirty="0"/>
              <a:t>with inversed and delayed </a:t>
            </a:r>
            <a:r>
              <a:rPr lang="en-US" altLang="zh-CN" sz="1600" b="1" dirty="0" err="1"/>
              <a:t>Qinj</a:t>
            </a:r>
            <a:r>
              <a:rPr lang="en-US" altLang="zh-CN" sz="1600" b="1" dirty="0"/>
              <a:t>:</a:t>
            </a:r>
            <a:endParaRPr lang="en-US" altLang="zh-CN" sz="1600" dirty="0"/>
          </a:p>
          <a:p>
            <a:r>
              <a:rPr lang="en-US" altLang="zh-CN" sz="1600" dirty="0" smtClean="0"/>
              <a:t>    </a:t>
            </a:r>
            <a:r>
              <a:rPr lang="en-US" altLang="zh-CN" sz="1600" dirty="0" smtClean="0"/>
              <a:t> on </a:t>
            </a:r>
            <a:r>
              <a:rPr lang="en-US" altLang="zh-CN" sz="1600" dirty="0" smtClean="0"/>
              <a:t>the pixels around (20,20): (19,19),(19,20),(20,19),(20,20),(20,21),(21,21)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Using new configuration to test: </a:t>
            </a:r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 </a:t>
            </a:r>
            <a:r>
              <a:rPr lang="en-US" altLang="zh-CN" sz="1600" dirty="0" smtClean="0"/>
              <a:t>on (20,20),(19,19)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Keep BL fixed and sweep the threshold </a:t>
            </a:r>
            <a:r>
              <a:rPr lang="en-US" altLang="zh-CN" sz="1600" dirty="0" smtClean="0"/>
              <a:t>: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-&gt;on (20,20),(19,19),(20,21))</a:t>
            </a:r>
          </a:p>
          <a:p>
            <a:r>
              <a:rPr lang="en-US" altLang="zh-CN" sz="1600" dirty="0" smtClean="0"/>
              <a:t>     -&gt;BL fixed at 0V, 0.46V, 0.6V, 0.7V, 0.8V, 0.9V, 1.03V, 1.24V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-&gt;Threshold sweep from 0-1.65V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Keep BL fixed at 0.7V and scan the thresholds: </a:t>
            </a:r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</a:t>
            </a:r>
            <a:r>
              <a:rPr lang="en-US" altLang="zh-CN" sz="1600" dirty="0" smtClean="0"/>
              <a:t>-&gt;</a:t>
            </a:r>
            <a:r>
              <a:rPr lang="en-US" altLang="zh-CN" sz="1600" b="1" dirty="0" smtClean="0"/>
              <a:t> </a:t>
            </a:r>
            <a:r>
              <a:rPr lang="en-US" altLang="zh-CN" sz="1600" dirty="0" smtClean="0"/>
              <a:t>on (19,19),(19,20),(20,19),(20,20),(20,21)</a:t>
            </a:r>
          </a:p>
          <a:p>
            <a:r>
              <a:rPr lang="en-US" altLang="zh-CN" sz="1600" b="1" dirty="0"/>
              <a:t> </a:t>
            </a:r>
            <a:r>
              <a:rPr lang="en-US" altLang="zh-CN" sz="1600" b="1" dirty="0" smtClean="0"/>
              <a:t>    </a:t>
            </a:r>
            <a:r>
              <a:rPr lang="en-US" altLang="zh-CN" sz="1600" dirty="0" smtClean="0"/>
              <a:t>-&gt; from 0.65V to 0.75V, with step of 0.8mV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8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45" y="1309697"/>
            <a:ext cx="8434305" cy="52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0088" y="6400801"/>
            <a:ext cx="4811712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12652" y="6405562"/>
            <a:ext cx="2057400" cy="365125"/>
          </a:xfrm>
          <a:prstGeom prst="rect">
            <a:avLst/>
          </a:prstGeom>
        </p:spPr>
        <p:txBody>
          <a:bodyPr/>
          <a:lstStyle/>
          <a:p>
            <a:fld id="{BFDB1173-E894-41C8-A433-81CCE32C4255}" type="datetime1">
              <a:rPr lang="en-US" altLang="zh-CN" smtClean="0"/>
              <a:t>9/14/2017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1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Pulse </a:t>
            </a:r>
            <a:r>
              <a:rPr lang="en-US" altLang="zh-CN" dirty="0"/>
              <a:t>delayed and inversed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9774" y="1201382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(19,19)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16896" y="1517276"/>
            <a:ext cx="30106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200" b="1" i="1" dirty="0" smtClean="0"/>
              <a:t>Default configuration</a:t>
            </a: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PIXTH: 1.2V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711405" y="863239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Inv</a:t>
            </a:r>
            <a:r>
              <a:rPr lang="en-US" altLang="zh-CN" dirty="0" smtClean="0"/>
              <a:t>-delay-all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891" y="3252687"/>
            <a:ext cx="26483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2</a:t>
            </a:r>
            <a:r>
              <a:rPr lang="en-US" altLang="zh-CN" sz="1400" baseline="30000" dirty="0"/>
              <a:t>nd</a:t>
            </a:r>
            <a:r>
              <a:rPr lang="en-US" altLang="zh-CN" sz="1400" dirty="0"/>
              <a:t> column is the projection of hits in certain BL range between the two red bar. 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r>
              <a:rPr lang="en-US" altLang="zh-CN" sz="1400" dirty="0" smtClean="0"/>
              <a:t>Projection </a:t>
            </a:r>
            <a:r>
              <a:rPr lang="en-US" altLang="zh-CN" sz="1400" dirty="0"/>
              <a:t>range</a:t>
            </a:r>
            <a:r>
              <a:rPr lang="en-US" altLang="zh-CN" sz="1400" dirty="0" smtClean="0"/>
              <a:t>: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Matrix1:  0.71-0.79V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Matrix2:  0.62-0.70V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3-peak can be get from most of the pixel around BL=0.7V.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28" y="1295336"/>
            <a:ext cx="4276868" cy="2745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28" y="4079705"/>
            <a:ext cx="4348480" cy="2769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041" y="970483"/>
            <a:ext cx="216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Projection on time </a:t>
            </a:r>
            <a:endParaRPr lang="zh-CN" alt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80" y="1176966"/>
            <a:ext cx="4290683" cy="2863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0" y="4001168"/>
            <a:ext cx="4282119" cy="2863427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3866453" y="3042125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1 </a:t>
            </a:r>
            <a:endParaRPr lang="zh-CN" altLang="en-US" sz="1200" b="1" dirty="0"/>
          </a:p>
        </p:txBody>
      </p:sp>
      <p:sp>
        <p:nvSpPr>
          <p:cNvPr id="23" name="TextBox 14"/>
          <p:cNvSpPr txBox="1"/>
          <p:nvPr/>
        </p:nvSpPr>
        <p:spPr>
          <a:xfrm>
            <a:off x="3869584" y="5710103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/>
              <a:t>Matrix 2 </a:t>
            </a:r>
            <a:endParaRPr lang="zh-CN" alt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7929" y="2457350"/>
            <a:ext cx="292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Tests with inversed and delayed </a:t>
            </a:r>
            <a:r>
              <a:rPr lang="en-US" altLang="zh-CN" sz="1600" dirty="0" err="1"/>
              <a:t>Qinj</a:t>
            </a:r>
            <a:r>
              <a:rPr lang="en-US" altLang="zh-CN" sz="1600" dirty="0"/>
              <a:t>: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1958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Inversed and delayed Pulse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Delayed Pulse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9939" y="1065642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1600" b="1" dirty="0" smtClean="0"/>
              <a:t>Pixel (20,20)</a:t>
            </a:r>
            <a:endParaRPr lang="zh-CN" alt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0" y="1309037"/>
            <a:ext cx="2117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200" b="1" i="1" dirty="0" smtClean="0"/>
              <a:t>Default configuration</a:t>
            </a: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PIXTH: 1.2V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50747" y="976947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Inv</a:t>
            </a:r>
            <a:r>
              <a:rPr lang="en-US" altLang="zh-CN" dirty="0" smtClean="0"/>
              <a:t>-delay-all 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97" y="1314204"/>
            <a:ext cx="4752503" cy="172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96" y="3094550"/>
            <a:ext cx="4759704" cy="1724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96" y="4894271"/>
            <a:ext cx="4759704" cy="17249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770" y="2524643"/>
            <a:ext cx="2948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If the heavy hit bands were “signal”: </a:t>
            </a:r>
            <a:endParaRPr lang="en-US" altLang="zh-CN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</a:t>
            </a:r>
            <a:r>
              <a:rPr lang="en-US" altLang="zh-CN" sz="1400" dirty="0"/>
              <a:t>delay of 15μs after inversing the </a:t>
            </a:r>
            <a:r>
              <a:rPr lang="en-US" altLang="zh-CN" sz="1400" dirty="0" err="1" smtClean="0"/>
              <a:t>Qinj</a:t>
            </a:r>
            <a:r>
              <a:rPr lang="en-US" altLang="zh-CN" sz="1400" dirty="0" smtClean="0"/>
              <a:t> -&gt; the falling edge of </a:t>
            </a:r>
            <a:r>
              <a:rPr lang="en-US" altLang="zh-CN" sz="1400" dirty="0" err="1" smtClean="0"/>
              <a:t>Qinj</a:t>
            </a:r>
            <a:r>
              <a:rPr lang="en-US" altLang="zh-CN" sz="1400" dirty="0" smtClean="0"/>
              <a:t> caused the gathering.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endParaRPr lang="en-US" altLang="zh-C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29747" y="992336"/>
            <a:ext cx="216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Projection on time </a:t>
            </a:r>
            <a:endParaRPr lang="zh-CN" alt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8" y="1276921"/>
            <a:ext cx="4541713" cy="179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8" y="3024028"/>
            <a:ext cx="4513013" cy="179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7" y="4819705"/>
            <a:ext cx="4563238" cy="1799540"/>
          </a:xfrm>
          <a:prstGeom prst="rect">
            <a:avLst/>
          </a:prstGeom>
        </p:spPr>
      </p:pic>
      <p:sp>
        <p:nvSpPr>
          <p:cNvPr id="24" name="TextBox 14"/>
          <p:cNvSpPr txBox="1"/>
          <p:nvPr/>
        </p:nvSpPr>
        <p:spPr>
          <a:xfrm>
            <a:off x="6331942" y="4285953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1 </a:t>
            </a:r>
            <a:endParaRPr lang="zh-CN" altLang="en-US" sz="1100" b="1" dirty="0"/>
          </a:p>
        </p:txBody>
      </p:sp>
      <p:sp>
        <p:nvSpPr>
          <p:cNvPr id="25" name="TextBox 14"/>
          <p:cNvSpPr txBox="1"/>
          <p:nvPr/>
        </p:nvSpPr>
        <p:spPr>
          <a:xfrm>
            <a:off x="6331942" y="6010927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2 </a:t>
            </a:r>
            <a:endParaRPr lang="zh-CN" altLang="en-US" sz="1100" b="1" dirty="0"/>
          </a:p>
        </p:txBody>
      </p:sp>
      <p:sp>
        <p:nvSpPr>
          <p:cNvPr id="26" name="TextBox 14"/>
          <p:cNvSpPr txBox="1"/>
          <p:nvPr/>
        </p:nvSpPr>
        <p:spPr>
          <a:xfrm>
            <a:off x="6331942" y="2477399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0 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5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4" y="269190"/>
            <a:ext cx="10515600" cy="437693"/>
          </a:xfrm>
        </p:spPr>
        <p:txBody>
          <a:bodyPr/>
          <a:lstStyle/>
          <a:p>
            <a:r>
              <a:rPr lang="en-US" altLang="zh-CN" dirty="0" smtClean="0"/>
              <a:t>Pulse </a:t>
            </a:r>
            <a:r>
              <a:rPr lang="en-US" altLang="zh-CN" dirty="0"/>
              <a:t>delayed and inversed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29774" y="1201382"/>
            <a:ext cx="1472418" cy="2897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Pixel (20,20)</a:t>
            </a:r>
            <a:endParaRPr lang="zh-CN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9/14/2017</a:t>
            </a:fld>
            <a:endParaRPr lang="zh-CN" altLang="en-US"/>
          </a:p>
        </p:txBody>
      </p:sp>
      <p:sp>
        <p:nvSpPr>
          <p:cNvPr id="14" name="TextBox 3"/>
          <p:cNvSpPr txBox="1"/>
          <p:nvPr/>
        </p:nvSpPr>
        <p:spPr>
          <a:xfrm>
            <a:off x="99939" y="1508254"/>
            <a:ext cx="2117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Default and upgraded </a:t>
            </a:r>
            <a:r>
              <a:rPr lang="en-US" altLang="zh-CN" sz="1200" b="1" i="1" dirty="0" err="1" smtClean="0">
                <a:solidFill>
                  <a:srgbClr val="FF0000"/>
                </a:solidFill>
              </a:rPr>
              <a:t>conf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PIXTH: 1.2V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50747" y="976947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Inv</a:t>
            </a:r>
            <a:r>
              <a:rPr lang="en-US" altLang="zh-CN" dirty="0" smtClean="0"/>
              <a:t>-delay-all 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940" y="2697225"/>
            <a:ext cx="2437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Updated configuration: higher amplifier control current.</a:t>
            </a:r>
          </a:p>
          <a:p>
            <a:endParaRPr lang="en-US" altLang="zh-CN" sz="1400" dirty="0"/>
          </a:p>
          <a:p>
            <a:r>
              <a:rPr lang="en-US" altLang="zh-CN" sz="1400" dirty="0" smtClean="0"/>
              <a:t>Projection </a:t>
            </a:r>
            <a:r>
              <a:rPr lang="en-US" altLang="zh-CN" sz="1400" dirty="0"/>
              <a:t>range</a:t>
            </a:r>
            <a:r>
              <a:rPr lang="en-US" altLang="zh-CN" sz="1400" dirty="0" smtClean="0"/>
              <a:t>:</a:t>
            </a:r>
            <a:endParaRPr lang="en-US" altLang="zh-CN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Matrix0:  0.57-0.65V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Matrix1:  0.68-0.76V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Matrix2:  0.65 -0.73V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endParaRPr lang="en-US" altLang="zh-CN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No big difference between two configuration.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3" y="1408405"/>
            <a:ext cx="4902490" cy="154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23" y="3032507"/>
            <a:ext cx="4880240" cy="1545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3" y="4640314"/>
            <a:ext cx="4887656" cy="1545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19041" y="970483"/>
            <a:ext cx="216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Projection on time </a:t>
            </a:r>
            <a:endParaRPr lang="zh-CN" alt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9" y="1367299"/>
            <a:ext cx="4698366" cy="158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20" y="3003346"/>
            <a:ext cx="4707115" cy="1595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8" y="4583941"/>
            <a:ext cx="4707115" cy="1587811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5878882" y="3965227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1 </a:t>
            </a:r>
            <a:endParaRPr lang="zh-CN" altLang="en-US" sz="1100" b="1" dirty="0"/>
          </a:p>
        </p:txBody>
      </p:sp>
      <p:sp>
        <p:nvSpPr>
          <p:cNvPr id="21" name="TextBox 14"/>
          <p:cNvSpPr txBox="1"/>
          <p:nvPr/>
        </p:nvSpPr>
        <p:spPr>
          <a:xfrm>
            <a:off x="5878882" y="5690201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2 </a:t>
            </a:r>
            <a:endParaRPr lang="zh-CN" altLang="en-US" sz="1100" b="1" dirty="0"/>
          </a:p>
        </p:txBody>
      </p:sp>
      <p:sp>
        <p:nvSpPr>
          <p:cNvPr id="24" name="TextBox 14"/>
          <p:cNvSpPr txBox="1"/>
          <p:nvPr/>
        </p:nvSpPr>
        <p:spPr>
          <a:xfrm>
            <a:off x="5878882" y="2156673"/>
            <a:ext cx="168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/>
              <a:t>Matrix 0 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81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83" y="7954"/>
            <a:ext cx="9059539" cy="74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83" y="752064"/>
            <a:ext cx="9059539" cy="755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52" y="1508000"/>
            <a:ext cx="9078592" cy="75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88" y="2258921"/>
            <a:ext cx="9078592" cy="749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52" y="3017723"/>
            <a:ext cx="9078592" cy="749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8" y="3762625"/>
            <a:ext cx="9059539" cy="742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4" y="4524677"/>
            <a:ext cx="9050013" cy="721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5" y="5247963"/>
            <a:ext cx="9059539" cy="74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8" y="5986055"/>
            <a:ext cx="9069066" cy="742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27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28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29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94" y="6661727"/>
            <a:ext cx="8402223" cy="18576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5995358" y="1493496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711604" y="2175622"/>
            <a:ext cx="8373" cy="447304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11678" y="2907624"/>
            <a:ext cx="5" cy="37519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39487" y="3666666"/>
            <a:ext cx="0" cy="2991272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753" y="1843175"/>
            <a:ext cx="28192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Tests: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Keep </a:t>
            </a:r>
            <a:r>
              <a:rPr lang="en-US" altLang="zh-CN" b="1" dirty="0"/>
              <a:t>BL fixed and </a:t>
            </a:r>
            <a:r>
              <a:rPr lang="en-US" altLang="zh-CN" b="1" dirty="0" smtClean="0"/>
              <a:t>  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sweep </a:t>
            </a:r>
            <a:r>
              <a:rPr lang="en-US" altLang="zh-CN" b="1" dirty="0"/>
              <a:t>the threshold </a:t>
            </a:r>
            <a:endParaRPr lang="en-US" altLang="zh-CN" b="1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Time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“dead zone” </a:t>
            </a:r>
            <a:r>
              <a:rPr lang="en-US" altLang="zh-CN" dirty="0" smtClean="0"/>
              <a:t>above BL, </a:t>
            </a:r>
            <a:r>
              <a:rPr lang="en-US" altLang="zh-CN" dirty="0" smtClean="0"/>
              <a:t>below 0.8V.</a:t>
            </a: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Results of threshold below 0.2V should not be trusted.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570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Matrix1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44" y="119256"/>
            <a:ext cx="9050013" cy="694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91" y="797285"/>
            <a:ext cx="9059539" cy="72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91" y="1516768"/>
            <a:ext cx="9069066" cy="727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38" y="2262321"/>
            <a:ext cx="9078592" cy="708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38" y="2972244"/>
            <a:ext cx="9078592" cy="7080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80" y="3680306"/>
            <a:ext cx="9059539" cy="7279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38" y="4386430"/>
            <a:ext cx="9069066" cy="721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38" y="5094624"/>
            <a:ext cx="9069066" cy="7146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4" y="5825231"/>
            <a:ext cx="9050013" cy="7212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37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8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9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40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38" y="6491091"/>
            <a:ext cx="8402223" cy="1857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6090249" y="1326653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45857" y="2044458"/>
            <a:ext cx="8882" cy="442873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37552" y="2693883"/>
            <a:ext cx="8637" cy="378078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79105" y="3499823"/>
            <a:ext cx="8623" cy="297861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41691" y="4198445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10753" y="4934312"/>
            <a:ext cx="9548" cy="154250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902" y="1925980"/>
            <a:ext cx="27649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smtClean="0"/>
              <a:t>“dead zone” </a:t>
            </a:r>
            <a:r>
              <a:rPr lang="en-US" altLang="zh-CN" dirty="0" smtClean="0"/>
              <a:t>moved to </a:t>
            </a:r>
            <a:r>
              <a:rPr lang="en-US" altLang="zh-CN" dirty="0" smtClean="0"/>
              <a:t>0.85V</a:t>
            </a:r>
            <a:r>
              <a:rPr lang="en-US" altLang="zh-CN" dirty="0" smtClean="0"/>
              <a:t>, and still have </a:t>
            </a:r>
            <a:r>
              <a:rPr lang="en-US" altLang="zh-CN" dirty="0" smtClean="0"/>
              <a:t>hit information </a:t>
            </a:r>
            <a:r>
              <a:rPr lang="en-US" altLang="zh-CN" dirty="0" smtClean="0"/>
              <a:t>after Threshold bigger that the block voltage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 migrating </a:t>
            </a:r>
            <a:r>
              <a:rPr lang="en-US" altLang="zh-CN" dirty="0"/>
              <a:t>up kicking </a:t>
            </a:r>
            <a:r>
              <a:rPr lang="en-US" altLang="zh-CN" dirty="0" smtClean="0"/>
              <a:t>green band can be seen at BL=0.75,0.8,0.9V.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5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0" y="279083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08" y="205"/>
            <a:ext cx="9069066" cy="72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1" y="690900"/>
            <a:ext cx="9069066" cy="76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71" y="1423856"/>
            <a:ext cx="9059539" cy="761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0" y="2172549"/>
            <a:ext cx="9059539" cy="747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08" y="2898271"/>
            <a:ext cx="9040487" cy="7615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9" y="3652947"/>
            <a:ext cx="9069066" cy="761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30" y="4419010"/>
            <a:ext cx="9059539" cy="754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3" y="5169140"/>
            <a:ext cx="9069066" cy="768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56" y="5907147"/>
            <a:ext cx="9050013" cy="7754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37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8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9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40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46" y="6615367"/>
            <a:ext cx="8402223" cy="1857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5960859" y="1447420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28605" y="2182477"/>
            <a:ext cx="8882" cy="442873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03051" y="2835670"/>
            <a:ext cx="8637" cy="378078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13614" y="3620590"/>
            <a:ext cx="8623" cy="297861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3834" y="4327841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48777" y="5063705"/>
            <a:ext cx="9548" cy="154250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593" y="1996966"/>
            <a:ext cx="2665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BL can be correctly controlled.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dirty="0"/>
              <a:t>S</a:t>
            </a:r>
            <a:r>
              <a:rPr lang="sv-SE" altLang="zh-CN" dirty="0" smtClean="0"/>
              <a:t>imilar </a:t>
            </a:r>
            <a:r>
              <a:rPr lang="sv-SE" altLang="zh-CN" dirty="0"/>
              <a:t>migrating band at </a:t>
            </a:r>
            <a:r>
              <a:rPr lang="sv-SE" altLang="zh-CN" dirty="0" smtClean="0"/>
              <a:t>BL=0,0.46,0.6V observed.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2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4650</TotalTime>
  <Words>867</Words>
  <Application>Microsoft Office PowerPoint</Application>
  <PresentationFormat>Widescreen</PresentationFormat>
  <Paragraphs>233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Wingdings</vt:lpstr>
      <vt:lpstr>slactheme</vt:lpstr>
      <vt:lpstr>Tests on Chess 2 ASIC </vt:lpstr>
      <vt:lpstr>Outline</vt:lpstr>
      <vt:lpstr>Pixel description </vt:lpstr>
      <vt:lpstr>Pulse delayed and inversed</vt:lpstr>
      <vt:lpstr>Inversed and delayed Pulse vs Delayed Pulse</vt:lpstr>
      <vt:lpstr>Pulse delayed and inversed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Fix BL at 0.7V, sweep threshold (0.65-0.75)</vt:lpstr>
      <vt:lpstr>Fix BL at 0.7V, sweep threshold (0.65-0.75)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with delayed Qinj  Dionisio Doering, Yubo Han</dc:title>
  <dc:creator>hanyubo</dc:creator>
  <cp:lastModifiedBy>hanyubo</cp:lastModifiedBy>
  <cp:revision>186</cp:revision>
  <dcterms:created xsi:type="dcterms:W3CDTF">2017-08-28T15:52:54Z</dcterms:created>
  <dcterms:modified xsi:type="dcterms:W3CDTF">2017-09-14T15:09:12Z</dcterms:modified>
</cp:coreProperties>
</file>