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31"/>
  </p:notesMasterIdLst>
  <p:sldIdLst>
    <p:sldId id="1264" r:id="rId2"/>
    <p:sldId id="1357" r:id="rId3"/>
    <p:sldId id="1236" r:id="rId4"/>
    <p:sldId id="1273" r:id="rId5"/>
    <p:sldId id="1313" r:id="rId6"/>
    <p:sldId id="1378" r:id="rId7"/>
    <p:sldId id="1395" r:id="rId8"/>
    <p:sldId id="1380" r:id="rId9"/>
    <p:sldId id="1365" r:id="rId10"/>
    <p:sldId id="1396" r:id="rId11"/>
    <p:sldId id="1381" r:id="rId12"/>
    <p:sldId id="1366" r:id="rId13"/>
    <p:sldId id="1386" r:id="rId14"/>
    <p:sldId id="1387" r:id="rId15"/>
    <p:sldId id="1397" r:id="rId16"/>
    <p:sldId id="1388" r:id="rId17"/>
    <p:sldId id="1385" r:id="rId18"/>
    <p:sldId id="1390" r:id="rId19"/>
    <p:sldId id="1391" r:id="rId20"/>
    <p:sldId id="1332" r:id="rId21"/>
    <p:sldId id="1354" r:id="rId22"/>
    <p:sldId id="1375" r:id="rId23"/>
    <p:sldId id="1355" r:id="rId24"/>
    <p:sldId id="1376" r:id="rId25"/>
    <p:sldId id="1394" r:id="rId26"/>
    <p:sldId id="1184" r:id="rId27"/>
    <p:sldId id="1398" r:id="rId28"/>
    <p:sldId id="1392" r:id="rId29"/>
    <p:sldId id="1393" r:id="rId30"/>
  </p:sldIdLst>
  <p:sldSz cx="9144000" cy="6858000" type="screen4x3"/>
  <p:notesSz cx="6797675" cy="9856788"/>
  <p:defaultTextStyle>
    <a:defPPr>
      <a:defRPr lang="de-DE"/>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ci" initials="" lastIdx="1" clrIdx="0"/>
  <p:cmAuthor id="1" name="Manfred Kirchgessner" initials="M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FF"/>
    <a:srgbClr val="000000"/>
    <a:srgbClr val="F8F8F8"/>
    <a:srgbClr val="E7F3F4"/>
    <a:srgbClr val="EECDFF"/>
    <a:srgbClr val="FFCC99"/>
    <a:srgbClr val="FFCCFF"/>
    <a:srgbClr val="CCFFCC"/>
    <a:srgbClr val="D3D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71360" autoAdjust="0"/>
  </p:normalViewPr>
  <p:slideViewPr>
    <p:cSldViewPr snapToGrid="0">
      <p:cViewPr varScale="1">
        <p:scale>
          <a:sx n="85" d="100"/>
          <a:sy n="85" d="100"/>
        </p:scale>
        <p:origin x="-1344" y="-77"/>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110" d="100"/>
        <a:sy n="110" d="100"/>
      </p:scale>
      <p:origin x="0" y="0"/>
    </p:cViewPr>
  </p:sorterViewPr>
  <p:notesViewPr>
    <p:cSldViewPr snapToGrid="0">
      <p:cViewPr varScale="1">
        <p:scale>
          <a:sx n="94" d="100"/>
          <a:sy n="94" d="100"/>
        </p:scale>
        <p:origin x="-3660" y="-102"/>
      </p:cViewPr>
      <p:guideLst>
        <p:guide orient="horz" pos="3105"/>
        <p:guide pos="2142"/>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5" y="3"/>
            <a:ext cx="2946189" cy="492839"/>
          </a:xfrm>
          <a:prstGeom prst="rect">
            <a:avLst/>
          </a:prstGeom>
          <a:noFill/>
          <a:ln w="9525">
            <a:noFill/>
            <a:miter lim="800000"/>
            <a:headEnd/>
            <a:tailEnd/>
          </a:ln>
          <a:effectLst/>
        </p:spPr>
        <p:txBody>
          <a:bodyPr vert="horz" wrap="square" lIns="98761" tIns="49380" rIns="98761" bIns="49380" numCol="1" anchor="t" anchorCtr="0" compatLnSpc="1">
            <a:prstTxWarp prst="textNoShape">
              <a:avLst/>
            </a:prstTxWarp>
          </a:bodyPr>
          <a:lstStyle>
            <a:lvl1pPr algn="l" defTabSz="987725">
              <a:defRPr sz="1300">
                <a:latin typeface="Arial" pitchFamily="34" charset="0"/>
              </a:defRPr>
            </a:lvl1pPr>
          </a:lstStyle>
          <a:p>
            <a:pPr>
              <a:defRPr/>
            </a:pPr>
            <a:endParaRPr lang="de-DE" dirty="0"/>
          </a:p>
        </p:txBody>
      </p:sp>
      <p:sp>
        <p:nvSpPr>
          <p:cNvPr id="4099" name="Rectangle 3"/>
          <p:cNvSpPr>
            <a:spLocks noGrp="1" noChangeArrowheads="1"/>
          </p:cNvSpPr>
          <p:nvPr>
            <p:ph type="dt" idx="1"/>
          </p:nvPr>
        </p:nvSpPr>
        <p:spPr bwMode="auto">
          <a:xfrm>
            <a:off x="3849902" y="3"/>
            <a:ext cx="2946189" cy="492839"/>
          </a:xfrm>
          <a:prstGeom prst="rect">
            <a:avLst/>
          </a:prstGeom>
          <a:noFill/>
          <a:ln w="9525">
            <a:noFill/>
            <a:miter lim="800000"/>
            <a:headEnd/>
            <a:tailEnd/>
          </a:ln>
          <a:effectLst/>
        </p:spPr>
        <p:txBody>
          <a:bodyPr vert="horz" wrap="square" lIns="98761" tIns="49380" rIns="98761" bIns="49380" numCol="1" anchor="t" anchorCtr="0" compatLnSpc="1">
            <a:prstTxWarp prst="textNoShape">
              <a:avLst/>
            </a:prstTxWarp>
          </a:bodyPr>
          <a:lstStyle>
            <a:lvl1pPr algn="r" defTabSz="987725">
              <a:defRPr sz="1300">
                <a:latin typeface="Arial" pitchFamily="34" charset="0"/>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938213" y="741363"/>
            <a:ext cx="4921250" cy="36925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681976"/>
            <a:ext cx="5438140" cy="4435555"/>
          </a:xfrm>
          <a:prstGeom prst="rect">
            <a:avLst/>
          </a:prstGeom>
          <a:noFill/>
          <a:ln w="9525">
            <a:noFill/>
            <a:miter lim="800000"/>
            <a:headEnd/>
            <a:tailEnd/>
          </a:ln>
          <a:effectLst/>
        </p:spPr>
        <p:txBody>
          <a:bodyPr vert="horz" wrap="square" lIns="98761" tIns="49380" rIns="98761" bIns="4938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4102" name="Rectangle 6"/>
          <p:cNvSpPr>
            <a:spLocks noGrp="1" noChangeArrowheads="1"/>
          </p:cNvSpPr>
          <p:nvPr>
            <p:ph type="ftr" sz="quarter" idx="4"/>
          </p:nvPr>
        </p:nvSpPr>
        <p:spPr bwMode="auto">
          <a:xfrm>
            <a:off x="5" y="9362373"/>
            <a:ext cx="2946189" cy="492839"/>
          </a:xfrm>
          <a:prstGeom prst="rect">
            <a:avLst/>
          </a:prstGeom>
          <a:noFill/>
          <a:ln w="9525">
            <a:noFill/>
            <a:miter lim="800000"/>
            <a:headEnd/>
            <a:tailEnd/>
          </a:ln>
          <a:effectLst/>
        </p:spPr>
        <p:txBody>
          <a:bodyPr vert="horz" wrap="square" lIns="98761" tIns="49380" rIns="98761" bIns="49380" numCol="1" anchor="b" anchorCtr="0" compatLnSpc="1">
            <a:prstTxWarp prst="textNoShape">
              <a:avLst/>
            </a:prstTxWarp>
          </a:bodyPr>
          <a:lstStyle>
            <a:lvl1pPr algn="l" defTabSz="987725">
              <a:defRPr sz="1300">
                <a:latin typeface="Arial" pitchFamily="34" charset="0"/>
              </a:defRPr>
            </a:lvl1pPr>
          </a:lstStyle>
          <a:p>
            <a:pPr>
              <a:defRPr/>
            </a:pPr>
            <a:endParaRPr lang="de-DE" dirty="0"/>
          </a:p>
        </p:txBody>
      </p:sp>
      <p:sp>
        <p:nvSpPr>
          <p:cNvPr id="4103" name="Rectangle 7"/>
          <p:cNvSpPr>
            <a:spLocks noGrp="1" noChangeArrowheads="1"/>
          </p:cNvSpPr>
          <p:nvPr>
            <p:ph type="sldNum" sz="quarter" idx="5"/>
          </p:nvPr>
        </p:nvSpPr>
        <p:spPr bwMode="auto">
          <a:xfrm>
            <a:off x="3849902" y="9362373"/>
            <a:ext cx="2946189" cy="492839"/>
          </a:xfrm>
          <a:prstGeom prst="rect">
            <a:avLst/>
          </a:prstGeom>
          <a:noFill/>
          <a:ln w="9525">
            <a:noFill/>
            <a:miter lim="800000"/>
            <a:headEnd/>
            <a:tailEnd/>
          </a:ln>
          <a:effectLst/>
        </p:spPr>
        <p:txBody>
          <a:bodyPr vert="horz" wrap="square" lIns="98761" tIns="49380" rIns="98761" bIns="49380" numCol="1" anchor="b" anchorCtr="0" compatLnSpc="1">
            <a:prstTxWarp prst="textNoShape">
              <a:avLst/>
            </a:prstTxWarp>
          </a:bodyPr>
          <a:lstStyle>
            <a:lvl1pPr algn="r" defTabSz="987725">
              <a:defRPr sz="1300">
                <a:latin typeface="Arial" pitchFamily="34" charset="0"/>
              </a:defRPr>
            </a:lvl1pPr>
          </a:lstStyle>
          <a:p>
            <a:pPr>
              <a:defRPr/>
            </a:pPr>
            <a:fld id="{552576DE-830B-4D52-88CD-540AA5D65E62}" type="slidenum">
              <a:rPr lang="de-DE"/>
              <a:pPr>
                <a:defRPr/>
              </a:pPr>
              <a:t>‹#›</a:t>
            </a:fld>
            <a:endParaRPr lang="de-DE" dirty="0"/>
          </a:p>
        </p:txBody>
      </p:sp>
    </p:spTree>
    <p:extLst>
      <p:ext uri="{BB962C8B-B14F-4D97-AF65-F5344CB8AC3E}">
        <p14:creationId xmlns:p14="http://schemas.microsoft.com/office/powerpoint/2010/main" val="37788529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26CF5817-6AE8-48CC-BE94-CF1EEFBB016B}" type="slidenum">
              <a:rPr lang="de-DE" smtClean="0"/>
              <a:pPr/>
              <a:t>1</a:t>
            </a:fld>
            <a:endParaRPr lang="de-DE"/>
          </a:p>
        </p:txBody>
      </p:sp>
    </p:spTree>
    <p:extLst>
      <p:ext uri="{BB962C8B-B14F-4D97-AF65-F5344CB8AC3E}">
        <p14:creationId xmlns:p14="http://schemas.microsoft.com/office/powerpoint/2010/main" val="174178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a:t>
            </a:r>
            <a:r>
              <a:rPr lang="en-US" baseline="0" dirty="0" smtClean="0"/>
              <a:t> F2 engineering run was released to manufacturing on 12.04., the wafers arrived in August. The run contains three chips, F2, and two mini ASIC versions. The major change in F2 is that we have moved to a charge sensitive linear front-end. It is based on a classic CSA. There is no dynamic signal compression but there are various gain settings available which attribute different numbers of photons to the ADC bins (next slide). F2 also contains a DEPFET front-end, which is not connected in the CSA chip. In order to connect it, one metal mask has to be exchanged during fabrication. This procedure has been tested with the two mini ASICs (MM8 and MM9) on the F2 run and is working fine. The DEPFET FE has been revised and is working fine and we are preparing the submission of the full scale DEPFET variant. We have already probed all 10 wafers from the run and have a yield of 68% which gives us much more chips than needed for the 5 quadrants to be delivered.</a:t>
            </a:r>
            <a:endParaRPr lang="en-US" dirty="0"/>
          </a:p>
        </p:txBody>
      </p:sp>
    </p:spTree>
    <p:extLst>
      <p:ext uri="{BB962C8B-B14F-4D97-AF65-F5344CB8AC3E}">
        <p14:creationId xmlns:p14="http://schemas.microsoft.com/office/powerpoint/2010/main" val="3143390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This slide shows the gain settings</a:t>
            </a:r>
            <a:r>
              <a:rPr lang="en-US" baseline="0" dirty="0" smtClean="0"/>
              <a:t> of the CSA and trimming via the ADC for the full 4k pixel matrix. The plot in the bottom left shows the result of 5 separate trimming procedures which were run to tune for 0.7, 1, 2, 5 and 10 </a:t>
            </a:r>
            <a:r>
              <a:rPr lang="en-US" baseline="0" dirty="0" err="1" smtClean="0"/>
              <a:t>keV</a:t>
            </a:r>
            <a:r>
              <a:rPr lang="en-US" baseline="0" dirty="0" smtClean="0"/>
              <a:t>/bin. The procedure as shown in the previous slide was run for each target gain (target slope required by the charge injection extracted with 55Fe). For all 5 procedures, the FCF gain settings foreseen for the 4.5 MHz mode have been used and only the CSA gain settings (C+R) have been changed to tune to the target gain settings. The ADC fine trimming has then been used to reduce the spread. Each of the histograms has a final gain spread of +- 2% (as shown in the last slide).</a:t>
            </a:r>
            <a:endParaRPr lang="en-US" dirty="0"/>
          </a:p>
        </p:txBody>
      </p:sp>
    </p:spTree>
    <p:extLst>
      <p:ext uri="{BB962C8B-B14F-4D97-AF65-F5344CB8AC3E}">
        <p14:creationId xmlns:p14="http://schemas.microsoft.com/office/powerpoint/2010/main" val="337811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This slide shows</a:t>
            </a:r>
            <a:r>
              <a:rPr lang="en-US" baseline="0" dirty="0" smtClean="0"/>
              <a:t> the status of the noise measurements on F2. The measurements are run with the gain settings foreseen for the fast 4.5MHz mode, the flattop of the trapezoidal WTF is however stretched in order to collect photons to measure the actual gain. The noise increases slightly for larger energies, the reason is not yet understood and under study. The numbers shown here are from the very first measurements, optimizations are pending. When shortening the flattop to the duration foreseen for the 4.5 MHz @ XFEL, the noise numbers hold, showing, that the system is running stable also at the fast frame rate.</a:t>
            </a:r>
            <a:endParaRPr lang="en-US" dirty="0"/>
          </a:p>
        </p:txBody>
      </p:sp>
    </p:spTree>
    <p:extLst>
      <p:ext uri="{BB962C8B-B14F-4D97-AF65-F5344CB8AC3E}">
        <p14:creationId xmlns:p14="http://schemas.microsoft.com/office/powerpoint/2010/main" val="1318324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flange mounting</a:t>
            </a:r>
            <a:r>
              <a:rPr lang="en-US" baseline="0" dirty="0" smtClean="0"/>
              <a:t> tool is needed for the first tests on the vessel, as it is used to mount the big flanges at the front and at the back of the vessel. The tool is ready in house and can be used as soon as the vessel arrives. It involves rails from sliding the flanges on the vessel, and also guiding ‘screws’ to precisely position the flanges. </a:t>
            </a:r>
          </a:p>
          <a:p>
            <a:r>
              <a:rPr lang="en-US" baseline="0" dirty="0" smtClean="0"/>
              <a:t>The design of the quadrant mounting tool is finished and we expect technical drawings to be ready by end of November, so that we can start asking for offers immediately. I hope the parts can be in house by end of January, so we can practice with dummy quadrants or even with the real quadrants before the FPM are installed. The tool will be attached to the front flange of the vessel. It involves a rail system to slide the quadrants in the vessel from the front. The yellow handles shall allow ergonomic operation. The design was quite complicated as the space for the tool is very limited. </a:t>
            </a:r>
          </a:p>
          <a:p>
            <a:r>
              <a:rPr lang="en-US" baseline="0" dirty="0" smtClean="0"/>
              <a:t>The work on both tools would not have been possible in this time frame without the substantial help of Frank </a:t>
            </a:r>
            <a:r>
              <a:rPr lang="en-US" baseline="0" dirty="0" err="1" smtClean="0"/>
              <a:t>Okrent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552576DE-830B-4D52-88CD-540AA5D65E62}" type="slidenum">
              <a:rPr lang="de-DE" smtClean="0"/>
              <a:pPr>
                <a:defRPr/>
              </a:pPr>
              <a:t>13</a:t>
            </a:fld>
            <a:endParaRPr lang="de-DE" dirty="0"/>
          </a:p>
        </p:txBody>
      </p:sp>
    </p:spTree>
    <p:extLst>
      <p:ext uri="{BB962C8B-B14F-4D97-AF65-F5344CB8AC3E}">
        <p14:creationId xmlns:p14="http://schemas.microsoft.com/office/powerpoint/2010/main" val="4070618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The </a:t>
            </a:r>
            <a:r>
              <a:rPr lang="de-DE" dirty="0" err="1" smtClean="0"/>
              <a:t>vacuum</a:t>
            </a:r>
            <a:r>
              <a:rPr lang="de-DE" dirty="0" smtClean="0"/>
              <a:t> </a:t>
            </a:r>
            <a:r>
              <a:rPr lang="de-DE" dirty="0" err="1" smtClean="0"/>
              <a:t>system</a:t>
            </a:r>
            <a:r>
              <a:rPr lang="de-DE" dirty="0" smtClean="0"/>
              <a:t> </a:t>
            </a:r>
            <a:r>
              <a:rPr lang="de-DE" dirty="0" err="1" smtClean="0"/>
              <a:t>of</a:t>
            </a:r>
            <a:r>
              <a:rPr lang="de-DE" dirty="0" smtClean="0"/>
              <a:t> </a:t>
            </a:r>
            <a:r>
              <a:rPr lang="de-DE" dirty="0" err="1" smtClean="0"/>
              <a:t>the</a:t>
            </a:r>
            <a:r>
              <a:rPr lang="de-DE" dirty="0" smtClean="0"/>
              <a:t> DSSC </a:t>
            </a:r>
            <a:r>
              <a:rPr lang="de-DE" dirty="0" err="1" smtClean="0"/>
              <a:t>allows</a:t>
            </a:r>
            <a:r>
              <a:rPr lang="de-DE" baseline="0" dirty="0" smtClean="0"/>
              <a:t> a </a:t>
            </a:r>
            <a:r>
              <a:rPr lang="de-DE" baseline="0" dirty="0" err="1" smtClean="0"/>
              <a:t>maximum</a:t>
            </a:r>
            <a:r>
              <a:rPr lang="de-DE" baseline="0" dirty="0" smtClean="0"/>
              <a:t> </a:t>
            </a:r>
            <a:r>
              <a:rPr lang="de-DE" baseline="0" dirty="0" err="1" smtClean="0"/>
              <a:t>of</a:t>
            </a:r>
            <a:r>
              <a:rPr lang="de-DE" baseline="0" dirty="0" smtClean="0"/>
              <a:t> 5 </a:t>
            </a:r>
            <a:r>
              <a:rPr lang="de-DE" baseline="0" dirty="0" err="1" smtClean="0"/>
              <a:t>turbo</a:t>
            </a:r>
            <a:r>
              <a:rPr lang="de-DE" baseline="0" dirty="0" smtClean="0"/>
              <a:t> </a:t>
            </a:r>
            <a:r>
              <a:rPr lang="de-DE" baseline="0" dirty="0" err="1" smtClean="0"/>
              <a:t>pumps</a:t>
            </a:r>
            <a:r>
              <a:rPr lang="de-DE" baseline="0" dirty="0" smtClean="0"/>
              <a:t> (TPs)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attached</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vessel</a:t>
            </a:r>
            <a:r>
              <a:rPr lang="de-DE" baseline="0" dirty="0" smtClean="0"/>
              <a:t>. </a:t>
            </a:r>
            <a:r>
              <a:rPr lang="de-DE" baseline="0" dirty="0" err="1" smtClean="0"/>
              <a:t>If</a:t>
            </a:r>
            <a:r>
              <a:rPr lang="de-DE" baseline="0" dirty="0" smtClean="0"/>
              <a:t> </a:t>
            </a:r>
            <a:r>
              <a:rPr lang="de-DE" baseline="0" dirty="0" err="1" smtClean="0"/>
              <a:t>needed</a:t>
            </a:r>
            <a:r>
              <a:rPr lang="de-DE" baseline="0" dirty="0" smtClean="0"/>
              <a:t>, </a:t>
            </a:r>
            <a:r>
              <a:rPr lang="de-DE" baseline="0" dirty="0" err="1" smtClean="0"/>
              <a:t>one</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replaced</a:t>
            </a:r>
            <a:r>
              <a:rPr lang="de-DE" baseline="0" dirty="0" smtClean="0"/>
              <a:t> </a:t>
            </a:r>
            <a:r>
              <a:rPr lang="de-DE" baseline="0" dirty="0" err="1" smtClean="0"/>
              <a:t>by</a:t>
            </a:r>
            <a:r>
              <a:rPr lang="de-DE" baseline="0" dirty="0" smtClean="0"/>
              <a:t> </a:t>
            </a:r>
            <a:r>
              <a:rPr lang="de-DE" baseline="0" dirty="0" err="1" smtClean="0"/>
              <a:t>another</a:t>
            </a:r>
            <a:r>
              <a:rPr lang="de-DE" baseline="0" dirty="0" smtClean="0"/>
              <a:t> </a:t>
            </a:r>
            <a:r>
              <a:rPr lang="de-DE" baseline="0" dirty="0" err="1" smtClean="0"/>
              <a:t>kind</a:t>
            </a:r>
            <a:r>
              <a:rPr lang="de-DE" baseline="0" dirty="0" smtClean="0"/>
              <a:t> </a:t>
            </a:r>
            <a:r>
              <a:rPr lang="de-DE" baseline="0" dirty="0" err="1" smtClean="0"/>
              <a:t>of</a:t>
            </a:r>
            <a:r>
              <a:rPr lang="de-DE" baseline="0" dirty="0" smtClean="0"/>
              <a:t> pump (e.g. </a:t>
            </a:r>
            <a:r>
              <a:rPr lang="de-DE" baseline="0" dirty="0" err="1" smtClean="0"/>
              <a:t>cryo</a:t>
            </a:r>
            <a:r>
              <a:rPr lang="de-DE" baseline="0" dirty="0" smtClean="0"/>
              <a:t> pump, </a:t>
            </a:r>
            <a:r>
              <a:rPr lang="de-DE" baseline="0" dirty="0" err="1" smtClean="0"/>
              <a:t>to</a:t>
            </a:r>
            <a:r>
              <a:rPr lang="de-DE" baseline="0" dirty="0" smtClean="0"/>
              <a:t> </a:t>
            </a:r>
            <a:r>
              <a:rPr lang="de-DE" baseline="0" dirty="0" err="1" smtClean="0"/>
              <a:t>have</a:t>
            </a:r>
            <a:r>
              <a:rPr lang="de-DE" baseline="0" dirty="0" smtClean="0"/>
              <a:t> a </a:t>
            </a:r>
            <a:r>
              <a:rPr lang="de-DE" baseline="0" dirty="0" err="1" smtClean="0"/>
              <a:t>colder</a:t>
            </a:r>
            <a:r>
              <a:rPr lang="de-DE" baseline="0" dirty="0" smtClean="0"/>
              <a:t> </a:t>
            </a:r>
            <a:r>
              <a:rPr lang="de-DE" baseline="0" dirty="0" err="1" smtClean="0"/>
              <a:t>place</a:t>
            </a:r>
            <a:r>
              <a:rPr lang="de-DE" baseline="0" dirty="0" smtClean="0"/>
              <a:t> </a:t>
            </a:r>
            <a:r>
              <a:rPr lang="de-DE" baseline="0" dirty="0" err="1" smtClean="0"/>
              <a:t>than</a:t>
            </a:r>
            <a:r>
              <a:rPr lang="de-DE" baseline="0" dirty="0" smtClean="0"/>
              <a:t> </a:t>
            </a:r>
            <a:r>
              <a:rPr lang="de-DE" baseline="0" dirty="0" err="1" smtClean="0"/>
              <a:t>the</a:t>
            </a:r>
            <a:r>
              <a:rPr lang="de-DE" baseline="0" dirty="0" smtClean="0"/>
              <a:t> </a:t>
            </a:r>
            <a:r>
              <a:rPr lang="de-DE" baseline="0" dirty="0" err="1" smtClean="0"/>
              <a:t>quadrant</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sensors</a:t>
            </a:r>
            <a:r>
              <a:rPr lang="de-DE" baseline="0" dirty="0" smtClean="0"/>
              <a:t> in </a:t>
            </a:r>
            <a:r>
              <a:rPr lang="de-DE" baseline="0" dirty="0" err="1" smtClean="0"/>
              <a:t>the</a:t>
            </a:r>
            <a:r>
              <a:rPr lang="de-DE" baseline="0" dirty="0" smtClean="0"/>
              <a:t> </a:t>
            </a:r>
            <a:r>
              <a:rPr lang="de-DE" baseline="0" dirty="0" err="1" smtClean="0"/>
              <a:t>vessel</a:t>
            </a:r>
            <a:r>
              <a:rPr lang="de-DE" baseline="0" dirty="0" smtClean="0"/>
              <a:t>. The </a:t>
            </a:r>
            <a:r>
              <a:rPr lang="de-DE" baseline="0" dirty="0" err="1" smtClean="0"/>
              <a:t>detector</a:t>
            </a:r>
            <a:r>
              <a:rPr lang="de-DE" baseline="0" dirty="0" smtClean="0"/>
              <a:t> </a:t>
            </a:r>
            <a:r>
              <a:rPr lang="de-DE" baseline="0" dirty="0" err="1" smtClean="0"/>
              <a:t>is</a:t>
            </a:r>
            <a:r>
              <a:rPr lang="de-DE" baseline="0" dirty="0" smtClean="0"/>
              <a:t> </a:t>
            </a:r>
            <a:r>
              <a:rPr lang="de-DE" baseline="0" dirty="0" err="1" smtClean="0"/>
              <a:t>shown</a:t>
            </a:r>
            <a:r>
              <a:rPr lang="de-DE" baseline="0" dirty="0" smtClean="0"/>
              <a:t> on </a:t>
            </a:r>
            <a:r>
              <a:rPr lang="de-DE" baseline="0" dirty="0" err="1" smtClean="0"/>
              <a:t>its</a:t>
            </a:r>
            <a:r>
              <a:rPr lang="de-DE" baseline="0" dirty="0" smtClean="0"/>
              <a:t> </a:t>
            </a:r>
            <a:r>
              <a:rPr lang="de-DE" baseline="0" dirty="0" err="1" smtClean="0"/>
              <a:t>support</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pumps</a:t>
            </a:r>
            <a:r>
              <a:rPr lang="de-DE" baseline="0" dirty="0" smtClean="0"/>
              <a:t> </a:t>
            </a:r>
            <a:r>
              <a:rPr lang="de-DE" baseline="0" dirty="0" err="1" smtClean="0"/>
              <a:t>attached</a:t>
            </a:r>
            <a:r>
              <a:rPr lang="de-DE" baseline="0" dirty="0" smtClean="0"/>
              <a:t>. </a:t>
            </a:r>
            <a:r>
              <a:rPr lang="de-DE" baseline="0" dirty="0" err="1" smtClean="0"/>
              <a:t>Between</a:t>
            </a:r>
            <a:r>
              <a:rPr lang="de-DE" baseline="0" dirty="0" smtClean="0"/>
              <a:t> </a:t>
            </a:r>
            <a:r>
              <a:rPr lang="de-DE" baseline="0" dirty="0" err="1" smtClean="0"/>
              <a:t>the</a:t>
            </a:r>
            <a:r>
              <a:rPr lang="de-DE" baseline="0" dirty="0" smtClean="0"/>
              <a:t> </a:t>
            </a:r>
            <a:r>
              <a:rPr lang="de-DE" baseline="0" dirty="0" err="1" smtClean="0"/>
              <a:t>vessel</a:t>
            </a:r>
            <a:r>
              <a:rPr lang="de-DE" baseline="0" dirty="0" smtClean="0"/>
              <a:t> </a:t>
            </a:r>
            <a:r>
              <a:rPr lang="de-DE" baseline="0" dirty="0" err="1" smtClean="0"/>
              <a:t>and</a:t>
            </a:r>
            <a:r>
              <a:rPr lang="de-DE" baseline="0" dirty="0" smtClean="0"/>
              <a:t> </a:t>
            </a:r>
            <a:r>
              <a:rPr lang="de-DE" baseline="0" dirty="0" err="1" smtClean="0"/>
              <a:t>each</a:t>
            </a:r>
            <a:r>
              <a:rPr lang="de-DE" baseline="0" dirty="0" smtClean="0"/>
              <a:t> </a:t>
            </a:r>
            <a:r>
              <a:rPr lang="de-DE" baseline="0" dirty="0" err="1" smtClean="0"/>
              <a:t>turbo</a:t>
            </a:r>
            <a:r>
              <a:rPr lang="de-DE" baseline="0" dirty="0" smtClean="0"/>
              <a:t> pump, a </a:t>
            </a:r>
            <a:r>
              <a:rPr lang="de-DE" baseline="0" dirty="0" err="1" smtClean="0"/>
              <a:t>gate</a:t>
            </a:r>
            <a:r>
              <a:rPr lang="de-DE" baseline="0" dirty="0" smtClean="0"/>
              <a:t> </a:t>
            </a:r>
            <a:r>
              <a:rPr lang="de-DE" baseline="0" dirty="0" err="1" smtClean="0"/>
              <a:t>valve</a:t>
            </a:r>
            <a:r>
              <a:rPr lang="de-DE" baseline="0" dirty="0" smtClean="0"/>
              <a:t> </a:t>
            </a:r>
            <a:r>
              <a:rPr lang="de-DE" baseline="0" dirty="0" err="1" smtClean="0"/>
              <a:t>is</a:t>
            </a:r>
            <a:r>
              <a:rPr lang="de-DE" baseline="0" dirty="0" smtClean="0"/>
              <a:t> </a:t>
            </a:r>
            <a:r>
              <a:rPr lang="de-DE" baseline="0" dirty="0" err="1" smtClean="0"/>
              <a:t>installed</a:t>
            </a:r>
            <a:r>
              <a:rPr lang="de-DE" baseline="0" dirty="0" smtClean="0"/>
              <a:t>. The design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support</a:t>
            </a:r>
            <a:r>
              <a:rPr lang="de-DE" baseline="0" dirty="0" smtClean="0"/>
              <a:t> </a:t>
            </a:r>
            <a:r>
              <a:rPr lang="de-DE" baseline="0" dirty="0" err="1" smtClean="0"/>
              <a:t>at</a:t>
            </a:r>
            <a:r>
              <a:rPr lang="de-DE" baseline="0" dirty="0" smtClean="0"/>
              <a:t> </a:t>
            </a:r>
            <a:r>
              <a:rPr lang="de-DE" baseline="0" dirty="0" err="1" smtClean="0"/>
              <a:t>the</a:t>
            </a:r>
            <a:r>
              <a:rPr lang="de-DE" baseline="0" dirty="0" smtClean="0"/>
              <a:t> beamline </a:t>
            </a:r>
            <a:r>
              <a:rPr lang="de-DE" baseline="0" dirty="0" err="1" smtClean="0"/>
              <a:t>is</a:t>
            </a:r>
            <a:r>
              <a:rPr lang="de-DE" baseline="0" dirty="0" smtClean="0"/>
              <a:t> </a:t>
            </a:r>
            <a:r>
              <a:rPr lang="de-DE" baseline="0" dirty="0" err="1" smtClean="0"/>
              <a:t>presently</a:t>
            </a:r>
            <a:r>
              <a:rPr lang="de-DE" baseline="0" dirty="0" smtClean="0"/>
              <a:t> </a:t>
            </a:r>
            <a:r>
              <a:rPr lang="de-DE" baseline="0" dirty="0" err="1" smtClean="0"/>
              <a:t>under</a:t>
            </a:r>
            <a:r>
              <a:rPr lang="de-DE" baseline="0" dirty="0" smtClean="0"/>
              <a:t> </a:t>
            </a:r>
            <a:r>
              <a:rPr lang="de-DE" baseline="0" dirty="0" err="1" smtClean="0"/>
              <a:t>discussion</a:t>
            </a:r>
            <a:r>
              <a:rPr lang="de-DE" baseline="0" dirty="0" smtClean="0"/>
              <a:t> </a:t>
            </a:r>
            <a:r>
              <a:rPr lang="de-DE" baseline="0" dirty="0" err="1" smtClean="0"/>
              <a:t>with</a:t>
            </a:r>
            <a:r>
              <a:rPr lang="de-DE" baseline="0" dirty="0" smtClean="0"/>
              <a:t> SCS, </a:t>
            </a:r>
            <a:r>
              <a:rPr lang="de-DE" baseline="0" dirty="0" err="1" smtClean="0"/>
              <a:t>some</a:t>
            </a:r>
            <a:r>
              <a:rPr lang="de-DE" baseline="0" dirty="0" smtClean="0"/>
              <a:t> </a:t>
            </a:r>
            <a:r>
              <a:rPr lang="de-DE" baseline="0" dirty="0" err="1" smtClean="0"/>
              <a:t>changes</a:t>
            </a:r>
            <a:r>
              <a:rPr lang="de-DE" baseline="0" dirty="0" smtClean="0"/>
              <a:t> </a:t>
            </a:r>
            <a:r>
              <a:rPr lang="de-DE" baseline="0" dirty="0" err="1" smtClean="0"/>
              <a:t>might</a:t>
            </a:r>
            <a:r>
              <a:rPr lang="de-DE" baseline="0" dirty="0" smtClean="0"/>
              <a:t> </a:t>
            </a:r>
            <a:r>
              <a:rPr lang="de-DE" baseline="0" dirty="0" err="1" smtClean="0"/>
              <a:t>be</a:t>
            </a:r>
            <a:r>
              <a:rPr lang="de-DE" baseline="0" dirty="0" smtClean="0"/>
              <a:t> </a:t>
            </a:r>
            <a:r>
              <a:rPr lang="de-DE" baseline="0" dirty="0" err="1" smtClean="0"/>
              <a:t>needed</a:t>
            </a:r>
            <a:r>
              <a:rPr lang="de-DE" baseline="0" dirty="0" smtClean="0"/>
              <a:t> (not </a:t>
            </a:r>
            <a:r>
              <a:rPr lang="de-DE" baseline="0" dirty="0" err="1" smtClean="0"/>
              <a:t>critical</a:t>
            </a:r>
            <a:r>
              <a:rPr lang="de-DE" baseline="0" dirty="0" smtClean="0"/>
              <a:t>).</a:t>
            </a:r>
          </a:p>
          <a:p>
            <a:endParaRPr lang="de-DE" baseline="0" dirty="0" smtClean="0"/>
          </a:p>
          <a:p>
            <a:r>
              <a:rPr lang="de-DE" baseline="0" dirty="0" smtClean="0"/>
              <a:t>The DSSC </a:t>
            </a:r>
            <a:r>
              <a:rPr lang="de-DE" baseline="0" dirty="0" err="1" smtClean="0"/>
              <a:t>cooling</a:t>
            </a:r>
            <a:r>
              <a:rPr lang="de-DE" baseline="0" dirty="0" smtClean="0"/>
              <a:t> </a:t>
            </a:r>
            <a:r>
              <a:rPr lang="de-DE" baseline="0" dirty="0" err="1" smtClean="0"/>
              <a:t>system</a:t>
            </a:r>
            <a:r>
              <a:rPr lang="de-DE" baseline="0" dirty="0" smtClean="0"/>
              <a:t> </a:t>
            </a:r>
            <a:r>
              <a:rPr lang="de-DE" baseline="0" dirty="0" err="1" smtClean="0"/>
              <a:t>consists</a:t>
            </a:r>
            <a:r>
              <a:rPr lang="de-DE" baseline="0" dirty="0" smtClean="0"/>
              <a:t> </a:t>
            </a:r>
            <a:r>
              <a:rPr lang="de-DE" baseline="0" dirty="0" err="1" smtClean="0"/>
              <a:t>of</a:t>
            </a:r>
            <a:r>
              <a:rPr lang="de-DE" baseline="0" dirty="0" smtClean="0"/>
              <a:t> double wall </a:t>
            </a:r>
            <a:r>
              <a:rPr lang="de-DE" baseline="0" dirty="0" err="1" smtClean="0"/>
              <a:t>pipes</a:t>
            </a:r>
            <a:r>
              <a:rPr lang="de-DE" baseline="0" dirty="0" smtClean="0"/>
              <a:t> in </a:t>
            </a:r>
            <a:r>
              <a:rPr lang="de-DE" baseline="0" dirty="0" err="1" smtClean="0"/>
              <a:t>vacuum</a:t>
            </a:r>
            <a:r>
              <a:rPr lang="de-DE" baseline="0" dirty="0" smtClean="0"/>
              <a:t> </a:t>
            </a:r>
            <a:r>
              <a:rPr lang="de-DE" baseline="0" dirty="0" err="1" smtClean="0"/>
              <a:t>and</a:t>
            </a:r>
            <a:r>
              <a:rPr lang="de-DE" baseline="0" dirty="0" smtClean="0"/>
              <a:t> in </a:t>
            </a:r>
            <a:r>
              <a:rPr lang="de-DE" baseline="0" dirty="0" err="1" smtClean="0"/>
              <a:t>the</a:t>
            </a:r>
            <a:r>
              <a:rPr lang="de-DE" baseline="0" dirty="0" smtClean="0"/>
              <a:t> </a:t>
            </a:r>
            <a:r>
              <a:rPr lang="de-DE" baseline="0" dirty="0" err="1" smtClean="0"/>
              <a:t>first</a:t>
            </a:r>
            <a:r>
              <a:rPr lang="de-DE" baseline="0" dirty="0" smtClean="0"/>
              <a:t> </a:t>
            </a:r>
            <a:r>
              <a:rPr lang="de-DE" baseline="0" dirty="0" err="1" smtClean="0"/>
              <a:t>part</a:t>
            </a:r>
            <a:r>
              <a:rPr lang="de-DE" baseline="0" dirty="0" smtClean="0"/>
              <a:t> outside </a:t>
            </a:r>
            <a:r>
              <a:rPr lang="de-DE" baseline="0" dirty="0" err="1" smtClean="0"/>
              <a:t>vacuum</a:t>
            </a:r>
            <a:r>
              <a:rPr lang="de-DE" baseline="0" dirty="0" smtClean="0"/>
              <a:t>. As </a:t>
            </a:r>
            <a:r>
              <a:rPr lang="de-DE" baseline="0" dirty="0" err="1" smtClean="0"/>
              <a:t>vacuum</a:t>
            </a:r>
            <a:r>
              <a:rPr lang="de-DE" baseline="0" dirty="0" smtClean="0"/>
              <a:t> </a:t>
            </a:r>
            <a:r>
              <a:rPr lang="de-DE" baseline="0" dirty="0" err="1" smtClean="0"/>
              <a:t>needs</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created</a:t>
            </a:r>
            <a:r>
              <a:rPr lang="de-DE" baseline="0" dirty="0" smtClean="0"/>
              <a:t> </a:t>
            </a:r>
            <a:r>
              <a:rPr lang="de-DE" baseline="0" dirty="0" err="1" smtClean="0"/>
              <a:t>between</a:t>
            </a:r>
            <a:r>
              <a:rPr lang="de-DE" baseline="0" dirty="0" smtClean="0"/>
              <a:t> </a:t>
            </a:r>
            <a:r>
              <a:rPr lang="de-DE" baseline="0" dirty="0" err="1" smtClean="0"/>
              <a:t>the</a:t>
            </a:r>
            <a:r>
              <a:rPr lang="de-DE" baseline="0" dirty="0" smtClean="0"/>
              <a:t> </a:t>
            </a:r>
            <a:r>
              <a:rPr lang="de-DE" baseline="0" dirty="0" err="1" smtClean="0"/>
              <a:t>pipe</a:t>
            </a:r>
            <a:r>
              <a:rPr lang="de-DE" baseline="0" dirty="0" smtClean="0"/>
              <a:t> </a:t>
            </a:r>
            <a:r>
              <a:rPr lang="de-DE" baseline="0" dirty="0" err="1" smtClean="0"/>
              <a:t>walls</a:t>
            </a:r>
            <a:r>
              <a:rPr lang="de-DE" baseline="0" dirty="0" smtClean="0"/>
              <a:t>, </a:t>
            </a:r>
            <a:r>
              <a:rPr lang="de-DE" baseline="0" dirty="0" err="1" smtClean="0"/>
              <a:t>the</a:t>
            </a:r>
            <a:r>
              <a:rPr lang="de-DE" baseline="0" dirty="0" smtClean="0"/>
              <a:t> </a:t>
            </a:r>
            <a:r>
              <a:rPr lang="de-DE" baseline="0" dirty="0" err="1" smtClean="0"/>
              <a:t>pipes</a:t>
            </a:r>
            <a:r>
              <a:rPr lang="de-DE" baseline="0" dirty="0" smtClean="0"/>
              <a:t> will </a:t>
            </a:r>
            <a:r>
              <a:rPr lang="de-DE" baseline="0" dirty="0" err="1" smtClean="0"/>
              <a:t>be</a:t>
            </a:r>
            <a:r>
              <a:rPr lang="de-DE" baseline="0" dirty="0" smtClean="0"/>
              <a:t> </a:t>
            </a:r>
            <a:r>
              <a:rPr lang="de-DE" baseline="0" dirty="0" err="1" smtClean="0"/>
              <a:t>pumped</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pressure</a:t>
            </a:r>
            <a:r>
              <a:rPr lang="de-DE" baseline="0" dirty="0" smtClean="0"/>
              <a:t> </a:t>
            </a:r>
            <a:r>
              <a:rPr lang="de-DE" baseline="0" dirty="0" err="1" smtClean="0"/>
              <a:t>monitored</a:t>
            </a:r>
            <a:r>
              <a:rPr lang="de-DE" baseline="0" dirty="0" smtClean="0"/>
              <a:t> </a:t>
            </a:r>
            <a:r>
              <a:rPr lang="de-DE" baseline="0" dirty="0" err="1" smtClean="0"/>
              <a:t>to</a:t>
            </a:r>
            <a:r>
              <a:rPr lang="de-DE" baseline="0" dirty="0" smtClean="0"/>
              <a:t> </a:t>
            </a:r>
            <a:r>
              <a:rPr lang="de-DE" baseline="0" dirty="0" err="1" smtClean="0"/>
              <a:t>reveal</a:t>
            </a:r>
            <a:r>
              <a:rPr lang="de-DE" baseline="0" dirty="0" smtClean="0"/>
              <a:t> </a:t>
            </a:r>
            <a:r>
              <a:rPr lang="de-DE" baseline="0" dirty="0" err="1" smtClean="0"/>
              <a:t>possible</a:t>
            </a:r>
            <a:r>
              <a:rPr lang="de-DE" baseline="0" dirty="0" smtClean="0"/>
              <a:t> </a:t>
            </a:r>
            <a:r>
              <a:rPr lang="de-DE" baseline="0" dirty="0" err="1" smtClean="0"/>
              <a:t>leaks</a:t>
            </a:r>
            <a:r>
              <a:rPr lang="de-DE" baseline="0" dirty="0" smtClean="0"/>
              <a:t>. On </a:t>
            </a:r>
            <a:r>
              <a:rPr lang="de-DE" baseline="0" dirty="0" err="1" smtClean="0"/>
              <a:t>the</a:t>
            </a:r>
            <a:r>
              <a:rPr lang="de-DE" baseline="0" dirty="0" smtClean="0"/>
              <a:t> back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detector</a:t>
            </a:r>
            <a:r>
              <a:rPr lang="de-DE" baseline="0" dirty="0" smtClean="0"/>
              <a:t>, </a:t>
            </a:r>
            <a:r>
              <a:rPr lang="de-DE" baseline="0" dirty="0" err="1" smtClean="0"/>
              <a:t>both</a:t>
            </a:r>
            <a:r>
              <a:rPr lang="de-DE" baseline="0" dirty="0" smtClean="0"/>
              <a:t> power </a:t>
            </a:r>
            <a:r>
              <a:rPr lang="de-DE" baseline="0" dirty="0" err="1" smtClean="0"/>
              <a:t>and</a:t>
            </a:r>
            <a:r>
              <a:rPr lang="de-DE" baseline="0" dirty="0" smtClean="0"/>
              <a:t> </a:t>
            </a:r>
            <a:r>
              <a:rPr lang="de-DE" baseline="0" dirty="0" err="1" smtClean="0"/>
              <a:t>cooling</a:t>
            </a:r>
            <a:r>
              <a:rPr lang="de-DE" baseline="0" dirty="0" smtClean="0"/>
              <a:t> </a:t>
            </a:r>
            <a:r>
              <a:rPr lang="de-DE" baseline="0" dirty="0" err="1" smtClean="0"/>
              <a:t>pipes</a:t>
            </a:r>
            <a:r>
              <a:rPr lang="de-DE" baseline="0" dirty="0" smtClean="0"/>
              <a:t> </a:t>
            </a:r>
            <a:r>
              <a:rPr lang="de-DE" baseline="0" dirty="0" err="1" smtClean="0"/>
              <a:t>come</a:t>
            </a:r>
            <a:r>
              <a:rPr lang="de-DE" baseline="0" dirty="0" smtClean="0"/>
              <a:t> out. A simple </a:t>
            </a:r>
            <a:r>
              <a:rPr lang="de-DE" baseline="0" dirty="0" err="1" smtClean="0"/>
              <a:t>support</a:t>
            </a:r>
            <a:r>
              <a:rPr lang="de-DE" baseline="0" dirty="0" smtClean="0"/>
              <a:t> </a:t>
            </a:r>
            <a:r>
              <a:rPr lang="de-DE" baseline="0" dirty="0" err="1" smtClean="0"/>
              <a:t>for</a:t>
            </a:r>
            <a:r>
              <a:rPr lang="de-DE" baseline="0" dirty="0" smtClean="0"/>
              <a:t> </a:t>
            </a:r>
            <a:r>
              <a:rPr lang="de-DE" baseline="0" dirty="0" err="1" smtClean="0"/>
              <a:t>cables</a:t>
            </a:r>
            <a:r>
              <a:rPr lang="de-DE" baseline="0" dirty="0" smtClean="0"/>
              <a:t> </a:t>
            </a:r>
            <a:r>
              <a:rPr lang="de-DE" baseline="0" dirty="0" err="1" smtClean="0"/>
              <a:t>and</a:t>
            </a:r>
            <a:r>
              <a:rPr lang="de-DE" baseline="0" dirty="0" smtClean="0"/>
              <a:t> </a:t>
            </a:r>
            <a:r>
              <a:rPr lang="de-DE" baseline="0" dirty="0" err="1" smtClean="0"/>
              <a:t>pipes</a:t>
            </a:r>
            <a:r>
              <a:rPr lang="de-DE" baseline="0" dirty="0" smtClean="0"/>
              <a:t> in </a:t>
            </a:r>
            <a:r>
              <a:rPr lang="de-DE" baseline="0" dirty="0" err="1" smtClean="0"/>
              <a:t>the</a:t>
            </a:r>
            <a:r>
              <a:rPr lang="de-DE" baseline="0" dirty="0" smtClean="0"/>
              <a:t> lab </a:t>
            </a:r>
            <a:r>
              <a:rPr lang="de-DE" baseline="0" dirty="0" err="1" smtClean="0"/>
              <a:t>has</a:t>
            </a:r>
            <a:r>
              <a:rPr lang="de-DE" baseline="0" dirty="0" smtClean="0"/>
              <a:t> </a:t>
            </a:r>
            <a:r>
              <a:rPr lang="de-DE" baseline="0" dirty="0" err="1" smtClean="0"/>
              <a:t>been</a:t>
            </a:r>
            <a:r>
              <a:rPr lang="de-DE" baseline="0" dirty="0" smtClean="0"/>
              <a:t> </a:t>
            </a:r>
            <a:r>
              <a:rPr lang="de-DE" baseline="0" dirty="0" err="1" smtClean="0"/>
              <a:t>designed</a:t>
            </a:r>
            <a:r>
              <a:rPr lang="de-DE" baseline="0" dirty="0" smtClean="0"/>
              <a:t> </a:t>
            </a:r>
            <a:r>
              <a:rPr lang="de-DE" baseline="0" dirty="0" err="1" smtClean="0"/>
              <a:t>and</a:t>
            </a:r>
            <a:r>
              <a:rPr lang="de-DE" baseline="0" dirty="0" smtClean="0"/>
              <a:t> </a:t>
            </a:r>
            <a:r>
              <a:rPr lang="de-DE" baseline="0" dirty="0" err="1" smtClean="0"/>
              <a:t>implemented</a:t>
            </a:r>
            <a:r>
              <a:rPr lang="de-DE" baseline="0" dirty="0" smtClean="0"/>
              <a:t>. The </a:t>
            </a:r>
            <a:r>
              <a:rPr lang="de-DE" baseline="0" dirty="0" err="1" smtClean="0"/>
              <a:t>big</a:t>
            </a:r>
            <a:r>
              <a:rPr lang="de-DE" baseline="0" dirty="0" smtClean="0"/>
              <a:t> </a:t>
            </a:r>
            <a:r>
              <a:rPr lang="de-DE" baseline="0" dirty="0" err="1" smtClean="0"/>
              <a:t>black</a:t>
            </a:r>
            <a:r>
              <a:rPr lang="de-DE" baseline="0" dirty="0" smtClean="0"/>
              <a:t> </a:t>
            </a:r>
            <a:r>
              <a:rPr lang="de-DE" baseline="0" dirty="0" err="1" smtClean="0"/>
              <a:t>pipes</a:t>
            </a:r>
            <a:r>
              <a:rPr lang="de-DE" baseline="0" dirty="0" smtClean="0"/>
              <a:t> on </a:t>
            </a:r>
            <a:r>
              <a:rPr lang="de-DE" baseline="0" dirty="0" err="1" smtClean="0"/>
              <a:t>the</a:t>
            </a:r>
            <a:r>
              <a:rPr lang="de-DE" baseline="0" dirty="0" smtClean="0"/>
              <a:t> back </a:t>
            </a:r>
            <a:r>
              <a:rPr lang="de-DE" baseline="0" dirty="0" err="1" smtClean="0"/>
              <a:t>are</a:t>
            </a:r>
            <a:r>
              <a:rPr lang="de-DE" baseline="0" dirty="0" smtClean="0"/>
              <a:t> </a:t>
            </a:r>
            <a:r>
              <a:rPr lang="de-DE" baseline="0" dirty="0" err="1" smtClean="0"/>
              <a:t>the</a:t>
            </a:r>
            <a:r>
              <a:rPr lang="de-DE" baseline="0" dirty="0" smtClean="0"/>
              <a:t> </a:t>
            </a:r>
            <a:r>
              <a:rPr lang="de-DE" baseline="0" dirty="0" err="1" smtClean="0"/>
              <a:t>pipes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cooling</a:t>
            </a:r>
            <a:r>
              <a:rPr lang="de-DE" baseline="0" dirty="0" smtClean="0"/>
              <a:t> liquid (</a:t>
            </a:r>
            <a:r>
              <a:rPr lang="de-DE" baseline="0" dirty="0" err="1" smtClean="0"/>
              <a:t>silicone</a:t>
            </a:r>
            <a:r>
              <a:rPr lang="de-DE" baseline="0" dirty="0" smtClean="0"/>
              <a:t> </a:t>
            </a:r>
            <a:r>
              <a:rPr lang="de-DE" baseline="0" dirty="0" err="1" smtClean="0"/>
              <a:t>oil</a:t>
            </a:r>
            <a:r>
              <a:rPr lang="de-DE" baseline="0" dirty="0" smtClean="0"/>
              <a:t>), </a:t>
            </a:r>
            <a:r>
              <a:rPr lang="de-DE" baseline="0" dirty="0" err="1" smtClean="0"/>
              <a:t>which</a:t>
            </a:r>
            <a:r>
              <a:rPr lang="de-DE" baseline="0" dirty="0" smtClean="0"/>
              <a:t> </a:t>
            </a:r>
            <a:r>
              <a:rPr lang="de-DE" baseline="0" dirty="0" err="1" smtClean="0"/>
              <a:t>are</a:t>
            </a:r>
            <a:r>
              <a:rPr lang="de-DE" baseline="0" dirty="0" smtClean="0"/>
              <a:t> not double wall </a:t>
            </a:r>
            <a:r>
              <a:rPr lang="de-DE" baseline="0" dirty="0" err="1" smtClean="0"/>
              <a:t>and</a:t>
            </a:r>
            <a:r>
              <a:rPr lang="de-DE" baseline="0" dirty="0" smtClean="0"/>
              <a:t> </a:t>
            </a:r>
            <a:r>
              <a:rPr lang="de-DE" baseline="0" dirty="0" err="1" smtClean="0"/>
              <a:t>need</a:t>
            </a:r>
            <a:r>
              <a:rPr lang="de-DE" baseline="0" dirty="0" smtClean="0"/>
              <a:t> </a:t>
            </a:r>
            <a:r>
              <a:rPr lang="de-DE" baseline="0" dirty="0" err="1" smtClean="0"/>
              <a:t>therefore</a:t>
            </a:r>
            <a:r>
              <a:rPr lang="de-DE" baseline="0" dirty="0" smtClean="0"/>
              <a:t> a </a:t>
            </a:r>
            <a:r>
              <a:rPr lang="de-DE" baseline="0" dirty="0" err="1" smtClean="0"/>
              <a:t>think</a:t>
            </a:r>
            <a:r>
              <a:rPr lang="de-DE" baseline="0" dirty="0" smtClean="0"/>
              <a:t> </a:t>
            </a:r>
            <a:r>
              <a:rPr lang="de-DE" baseline="0" dirty="0" err="1" smtClean="0"/>
              <a:t>insulation</a:t>
            </a:r>
            <a:r>
              <a:rPr lang="de-DE" baseline="0" dirty="0" smtClean="0"/>
              <a:t>. The power </a:t>
            </a:r>
            <a:r>
              <a:rPr lang="de-DE" baseline="0" dirty="0" err="1" smtClean="0"/>
              <a:t>cables</a:t>
            </a:r>
            <a:r>
              <a:rPr lang="de-DE" baseline="0" dirty="0" smtClean="0"/>
              <a:t> </a:t>
            </a:r>
            <a:r>
              <a:rPr lang="de-DE" baseline="0" dirty="0" err="1" smtClean="0"/>
              <a:t>are</a:t>
            </a:r>
            <a:r>
              <a:rPr lang="de-DE" baseline="0" dirty="0" smtClean="0"/>
              <a:t> not </a:t>
            </a:r>
            <a:r>
              <a:rPr lang="de-DE" baseline="0" dirty="0" err="1" smtClean="0"/>
              <a:t>shown</a:t>
            </a:r>
            <a:r>
              <a:rPr lang="de-DE" baseline="0" dirty="0" smtClean="0"/>
              <a:t>. </a:t>
            </a:r>
            <a:endParaRPr lang="de-DE" dirty="0"/>
          </a:p>
        </p:txBody>
      </p:sp>
      <p:sp>
        <p:nvSpPr>
          <p:cNvPr id="4" name="Slide Number Placeholder 3"/>
          <p:cNvSpPr>
            <a:spLocks noGrp="1"/>
          </p:cNvSpPr>
          <p:nvPr>
            <p:ph type="sldNum" sz="quarter" idx="10"/>
          </p:nvPr>
        </p:nvSpPr>
        <p:spPr/>
        <p:txBody>
          <a:bodyPr/>
          <a:lstStyle/>
          <a:p>
            <a:pPr>
              <a:defRPr/>
            </a:pPr>
            <a:fld id="{552576DE-830B-4D52-88CD-540AA5D65E62}" type="slidenum">
              <a:rPr lang="de-DE" smtClean="0"/>
              <a:pPr>
                <a:defRPr/>
              </a:pPr>
              <a:t>14</a:t>
            </a:fld>
            <a:endParaRPr lang="de-DE" dirty="0"/>
          </a:p>
        </p:txBody>
      </p:sp>
    </p:spTree>
    <p:extLst>
      <p:ext uri="{BB962C8B-B14F-4D97-AF65-F5344CB8AC3E}">
        <p14:creationId xmlns:p14="http://schemas.microsoft.com/office/powerpoint/2010/main" val="176938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A</a:t>
            </a:r>
            <a:r>
              <a:rPr lang="en-US" baseline="0" dirty="0" smtClean="0"/>
              <a:t> 64 x 64 DEPFET matrix has been operated at PETRA III to evaluate the gain and noise at fast operation. The ASIC frame rate was set to 2.6 MHz which is half of the 5.2 MHz bunch clock @ PETRA III. Nevertheless, the gain settings and filter integration time foreseen for the 4.5 MHz operation @ XFEL were used. The pixels with bad DNL again show better noise because the binning has not been accounted for. On the full matrix we get a mean of ~90e-.</a:t>
            </a:r>
            <a:endParaRPr lang="en-US" dirty="0"/>
          </a:p>
        </p:txBody>
      </p:sp>
    </p:spTree>
    <p:extLst>
      <p:ext uri="{BB962C8B-B14F-4D97-AF65-F5344CB8AC3E}">
        <p14:creationId xmlns:p14="http://schemas.microsoft.com/office/powerpoint/2010/main" val="1289354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28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Textplatzhalter 9"/>
          <p:cNvSpPr>
            <a:spLocks noGrp="1"/>
          </p:cNvSpPr>
          <p:nvPr>
            <p:ph type="body" sz="quarter" idx="10"/>
          </p:nvPr>
        </p:nvSpPr>
        <p:spPr>
          <a:xfrm>
            <a:off x="357158" y="1000108"/>
            <a:ext cx="8429683" cy="5572164"/>
          </a:xfrm>
        </p:spPr>
        <p:txBody>
          <a:bodyPr/>
          <a:lstStyle>
            <a:lvl1pPr>
              <a:lnSpc>
                <a:spcPct val="150000"/>
              </a:lnSpc>
              <a:spcBef>
                <a:spcPts val="0"/>
              </a:spcBef>
              <a:buFont typeface="Verdana" pitchFamily="34" charset="0"/>
              <a:buChar char="●"/>
              <a:defRPr/>
            </a:lvl1pPr>
            <a:lvl2pPr>
              <a:lnSpc>
                <a:spcPct val="150000"/>
              </a:lnSpc>
              <a:spcBef>
                <a:spcPts val="0"/>
              </a:spcBef>
              <a:buFont typeface="Wingdings" pitchFamily="2" charset="2"/>
              <a:buChar char="§"/>
              <a:defRPr sz="1600"/>
            </a:lvl2pPr>
            <a:lvl3pPr>
              <a:lnSpc>
                <a:spcPct val="150000"/>
              </a:lnSpc>
              <a:spcBef>
                <a:spcPts val="0"/>
              </a:spcBef>
              <a:defRPr/>
            </a:lvl3pPr>
          </a:lstStyle>
          <a:p>
            <a:pPr lvl="0"/>
            <a:r>
              <a:rPr lang="de-DE" dirty="0" smtClean="0"/>
              <a:t>Textmasterformate durch Klicken bearbeiten</a:t>
            </a:r>
          </a:p>
          <a:p>
            <a:pPr lvl="1"/>
            <a:r>
              <a:rPr lang="de-DE" dirty="0" smtClean="0"/>
              <a:t>Zweite Ebene</a:t>
            </a:r>
          </a:p>
          <a:p>
            <a:pPr lvl="2"/>
            <a:r>
              <a:rPr lang="de-DE" dirty="0" smtClean="0"/>
              <a:t>Dritte Ebene</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Textplatzhalter 9"/>
          <p:cNvSpPr>
            <a:spLocks noGrp="1"/>
          </p:cNvSpPr>
          <p:nvPr>
            <p:ph type="body" sz="quarter" idx="10"/>
          </p:nvPr>
        </p:nvSpPr>
        <p:spPr>
          <a:xfrm>
            <a:off x="357158" y="1000108"/>
            <a:ext cx="8429683" cy="5572164"/>
          </a:xfrm>
        </p:spPr>
        <p:txBody>
          <a:bodyPr/>
          <a:lstStyle>
            <a:lvl1pPr>
              <a:lnSpc>
                <a:spcPct val="150000"/>
              </a:lnSpc>
              <a:spcBef>
                <a:spcPts val="0"/>
              </a:spcBef>
              <a:buFont typeface="Verdana" pitchFamily="34" charset="0"/>
              <a:buChar char="●"/>
              <a:defRPr/>
            </a:lvl1pPr>
            <a:lvl2pPr>
              <a:lnSpc>
                <a:spcPct val="150000"/>
              </a:lnSpc>
              <a:spcBef>
                <a:spcPts val="0"/>
              </a:spcBef>
              <a:buFont typeface="Wingdings" pitchFamily="2" charset="2"/>
              <a:buChar char="§"/>
              <a:defRPr sz="1600"/>
            </a:lvl2pPr>
            <a:lvl3pPr>
              <a:lnSpc>
                <a:spcPct val="150000"/>
              </a:lnSpc>
              <a:spcBef>
                <a:spcPts val="0"/>
              </a:spcBef>
              <a:defRPr/>
            </a:lvl3pPr>
          </a:lstStyle>
          <a:p>
            <a:pPr lvl="0"/>
            <a:r>
              <a:rPr lang="de-DE" dirty="0" smtClean="0"/>
              <a:t>Textmasterformate durch Klicken bearbeiten</a:t>
            </a:r>
          </a:p>
          <a:p>
            <a:pPr lvl="1"/>
            <a:r>
              <a:rPr lang="de-DE" dirty="0" smtClean="0"/>
              <a:t>Zweite Ebene</a:t>
            </a:r>
          </a:p>
          <a:p>
            <a:pPr lvl="2"/>
            <a:r>
              <a:rPr lang="de-DE" dirty="0" smtClean="0"/>
              <a:t>Dritte Ebene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r>
              <a:t>Title Text</a:t>
            </a:r>
          </a:p>
        </p:txBody>
      </p:sp>
      <p:sp>
        <p:nvSpPr>
          <p:cNvPr id="33" name="Shape 33"/>
          <p:cNvSpPr>
            <a:spLocks noGrp="1"/>
          </p:cNvSpPr>
          <p:nvPr>
            <p:ph type="body" idx="1"/>
          </p:nvPr>
        </p:nvSpPr>
        <p:spPr>
          <a:xfrm>
            <a:off x="404812" y="1347788"/>
            <a:ext cx="8432801" cy="49403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xfrm>
            <a:off x="8647256" y="870929"/>
            <a:ext cx="179364" cy="16094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528771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de-DE" smtClean="0"/>
              <a:t>Mastertitelformat bearbeiten</a:t>
            </a:r>
            <a:endParaRPr lang="en-US"/>
          </a:p>
        </p:txBody>
      </p:sp>
      <p:sp>
        <p:nvSpPr>
          <p:cNvPr id="10" name="Textplatzhalter 9"/>
          <p:cNvSpPr>
            <a:spLocks noGrp="1"/>
          </p:cNvSpPr>
          <p:nvPr>
            <p:ph type="body" sz="quarter" idx="10"/>
          </p:nvPr>
        </p:nvSpPr>
        <p:spPr>
          <a:xfrm>
            <a:off x="357161" y="842751"/>
            <a:ext cx="8429683" cy="5729524"/>
          </a:xfrm>
        </p:spPr>
        <p:txBody>
          <a:bodyPr/>
          <a:lstStyle>
            <a:lvl1pPr>
              <a:lnSpc>
                <a:spcPct val="150000"/>
              </a:lnSpc>
              <a:spcBef>
                <a:spcPts val="0"/>
              </a:spcBef>
              <a:buFont typeface="Verdana" pitchFamily="34" charset="0"/>
              <a:buChar char="●"/>
              <a:defRPr/>
            </a:lvl1pPr>
            <a:lvl2pPr>
              <a:lnSpc>
                <a:spcPct val="150000"/>
              </a:lnSpc>
              <a:spcBef>
                <a:spcPts val="0"/>
              </a:spcBef>
              <a:buFont typeface="Wingdings" pitchFamily="2" charset="2"/>
              <a:buChar char="§"/>
              <a:defRPr sz="1600"/>
            </a:lvl2pPr>
            <a:lvl3pPr>
              <a:lnSpc>
                <a:spcPct val="150000"/>
              </a:lnSpc>
              <a:spcBef>
                <a:spcPts val="0"/>
              </a:spcBef>
              <a:defRPr/>
            </a:lvl3pPr>
          </a:lstStyle>
          <a:p>
            <a:pPr lvl="0"/>
            <a:r>
              <a:rPr lang="en-US" noProof="0" dirty="0" err="1" smtClean="0"/>
              <a:t>Mastertextformat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p:txBody>
      </p:sp>
    </p:spTree>
    <p:extLst>
      <p:ext uri="{BB962C8B-B14F-4D97-AF65-F5344CB8AC3E}">
        <p14:creationId xmlns:p14="http://schemas.microsoft.com/office/powerpoint/2010/main" val="16112341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8238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9" name="Textplatzhalter 8"/>
          <p:cNvSpPr>
            <a:spLocks noGrp="1"/>
          </p:cNvSpPr>
          <p:nvPr>
            <p:ph type="body" sz="quarter" idx="10"/>
          </p:nvPr>
        </p:nvSpPr>
        <p:spPr>
          <a:xfrm>
            <a:off x="146050" y="1868488"/>
            <a:ext cx="7008813" cy="3487737"/>
          </a:xfrm>
          <a:prstGeom prst="rect">
            <a:avLst/>
          </a:prstGeom>
        </p:spPr>
        <p:txBody>
          <a:bodyPr/>
          <a:lstStyle>
            <a:lvl1pPr marL="812800" indent="-812800">
              <a:buClr>
                <a:schemeClr val="tx1"/>
              </a:buClr>
              <a:buFont typeface="Wingdings" panose="05000000000000000000" pitchFamily="2" charset="2"/>
              <a:buChar char="§"/>
              <a:defRPr sz="2400">
                <a:latin typeface="Calibri" panose="020F0502020204030204" pitchFamily="34" charset="0"/>
              </a:defRPr>
            </a:lvl1pPr>
            <a:lvl2pPr marL="1168400" indent="-711200">
              <a:buClr>
                <a:schemeClr val="tx1"/>
              </a:buClr>
              <a:buFont typeface="Wingdings" panose="05000000000000000000" pitchFamily="2" charset="2"/>
              <a:buChar char="§"/>
              <a:defRPr sz="2000">
                <a:latin typeface="Calibri" panose="020F0502020204030204" pitchFamily="34" charset="0"/>
              </a:defRPr>
            </a:lvl2pPr>
            <a:lvl3pPr marL="1524000" indent="-609600">
              <a:buClr>
                <a:schemeClr val="tx1"/>
              </a:buClr>
              <a:buFont typeface="Wingdings" panose="05000000000000000000" pitchFamily="2" charset="2"/>
              <a:buChar char="§"/>
              <a:defRPr sz="1800">
                <a:latin typeface="Calibri" panose="020F0502020204030204" pitchFamily="34" charset="0"/>
              </a:defRPr>
            </a:lvl3pPr>
            <a:lvl4pPr marL="1879600" indent="-508000">
              <a:buClr>
                <a:schemeClr val="tx1"/>
              </a:buClr>
              <a:buFont typeface="Wingdings" panose="05000000000000000000" pitchFamily="2" charset="2"/>
              <a:buChar char="§"/>
              <a:defRPr sz="1600">
                <a:latin typeface="Calibri" panose="020F0502020204030204" pitchFamily="34" charset="0"/>
              </a:defRPr>
            </a:lvl4pPr>
            <a:lvl5pPr marL="2336800" indent="-508000">
              <a:buClr>
                <a:schemeClr val="tx1"/>
              </a:buClr>
              <a:buFont typeface="Wingdings" panose="05000000000000000000" pitchFamily="2" charset="2"/>
              <a:buChar char="§"/>
              <a:defRPr sz="1600">
                <a:latin typeface="Calibri" panose="020F0502020204030204" pitchFamily="34" charset="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5928750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tiff"/><Relationship Id="rId17" Type="http://schemas.openxmlformats.org/officeDocument/2006/relationships/image" Target="../media/image7.jpeg"/><Relationship Id="rId2" Type="http://schemas.openxmlformats.org/officeDocument/2006/relationships/slideLayout" Target="../slideLayouts/slideLayout2.xml"/><Relationship Id="rId16"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image" Target="../media/image5.jpeg"/><Relationship Id="rId10" Type="http://schemas.openxmlformats.org/officeDocument/2006/relationships/theme" Target="../theme/theme1.xml"/><Relationship Id="rId19" Type="http://schemas.openxmlformats.org/officeDocument/2006/relationships/image" Target="../media/image9.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003300"/>
            <a:ext cx="8229600" cy="5043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p:txBody>
      </p:sp>
      <p:sp>
        <p:nvSpPr>
          <p:cNvPr id="1041" name="Rectangle 17"/>
          <p:cNvSpPr>
            <a:spLocks noChangeArrowheads="1"/>
          </p:cNvSpPr>
          <p:nvPr userDrawn="1"/>
        </p:nvSpPr>
        <p:spPr bwMode="auto">
          <a:xfrm>
            <a:off x="0" y="0"/>
            <a:ext cx="9144000" cy="773113"/>
          </a:xfrm>
          <a:prstGeom prst="rect">
            <a:avLst/>
          </a:prstGeom>
          <a:gradFill rotWithShape="1">
            <a:gsLst>
              <a:gs pos="0">
                <a:schemeClr val="tx1"/>
              </a:gs>
              <a:gs pos="100000">
                <a:schemeClr val="accent2"/>
              </a:gs>
            </a:gsLst>
            <a:lin ang="0" scaled="1"/>
          </a:gradFill>
          <a:ln w="9525">
            <a:solidFill>
              <a:schemeClr val="tx1"/>
            </a:solidFill>
            <a:miter lim="800000"/>
            <a:headEnd/>
            <a:tailEnd/>
          </a:ln>
          <a:effectLst/>
        </p:spPr>
        <p:txBody>
          <a:bodyPr wrap="none" anchor="ctr"/>
          <a:lstStyle/>
          <a:p>
            <a:pPr algn="ctr">
              <a:defRPr/>
            </a:pPr>
            <a:endParaRPr lang="en-US" dirty="0"/>
          </a:p>
        </p:txBody>
      </p:sp>
      <p:sp>
        <p:nvSpPr>
          <p:cNvPr id="1030" name="Rectangle 18"/>
          <p:cNvSpPr>
            <a:spLocks noGrp="1" noChangeArrowheads="1"/>
          </p:cNvSpPr>
          <p:nvPr>
            <p:ph type="title"/>
          </p:nvPr>
        </p:nvSpPr>
        <p:spPr bwMode="auto">
          <a:xfrm>
            <a:off x="1512888" y="34925"/>
            <a:ext cx="5251450" cy="706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WP  -  Module</a:t>
            </a:r>
          </a:p>
        </p:txBody>
      </p:sp>
      <p:pic>
        <p:nvPicPr>
          <p:cNvPr id="1031" name="Picture 20" descr="triangle"/>
          <p:cNvPicPr>
            <a:picLocks noChangeAspect="1" noChangeArrowheads="1"/>
          </p:cNvPicPr>
          <p:nvPr userDrawn="1"/>
        </p:nvPicPr>
        <p:blipFill>
          <a:blip r:embed="rId11" cstate="print">
            <a:clrChange>
              <a:clrFrom>
                <a:srgbClr val="FFFFFF"/>
              </a:clrFrom>
              <a:clrTo>
                <a:srgbClr val="FFFFFF">
                  <a:alpha val="0"/>
                </a:srgbClr>
              </a:clrTo>
            </a:clrChange>
          </a:blip>
          <a:srcRect/>
          <a:stretch>
            <a:fillRect/>
          </a:stretch>
        </p:blipFill>
        <p:spPr bwMode="auto">
          <a:xfrm>
            <a:off x="7478713" y="6046788"/>
            <a:ext cx="1665287" cy="820737"/>
          </a:xfrm>
          <a:prstGeom prst="rect">
            <a:avLst/>
          </a:prstGeom>
          <a:noFill/>
          <a:ln w="9525">
            <a:noFill/>
            <a:miter lim="800000"/>
            <a:headEnd/>
            <a:tailEnd/>
          </a:ln>
        </p:spPr>
      </p:pic>
      <p:sp>
        <p:nvSpPr>
          <p:cNvPr id="2" name="Text Box 21"/>
          <p:cNvSpPr txBox="1">
            <a:spLocks noChangeArrowheads="1"/>
          </p:cNvSpPr>
          <p:nvPr userDrawn="1"/>
        </p:nvSpPr>
        <p:spPr bwMode="auto">
          <a:xfrm>
            <a:off x="7907485" y="6643688"/>
            <a:ext cx="1265090" cy="230832"/>
          </a:xfrm>
          <a:prstGeom prst="rect">
            <a:avLst/>
          </a:prstGeom>
          <a:noFill/>
          <a:ln w="9525">
            <a:noFill/>
            <a:miter lim="800000"/>
            <a:headEnd/>
            <a:tailEnd/>
          </a:ln>
          <a:effectLst/>
        </p:spPr>
        <p:txBody>
          <a:bodyPr wrap="none">
            <a:spAutoFit/>
          </a:bodyPr>
          <a:lstStyle/>
          <a:p>
            <a:pPr algn="r">
              <a:defRPr/>
            </a:pPr>
            <a:r>
              <a:rPr lang="en-US" sz="900" b="0" i="0" dirty="0" smtClean="0">
                <a:solidFill>
                  <a:schemeClr val="bg1"/>
                </a:solidFill>
              </a:rPr>
              <a:t>DSSC,</a:t>
            </a:r>
            <a:r>
              <a:rPr lang="en-US" sz="900" b="0" i="0" baseline="0" dirty="0" smtClean="0">
                <a:solidFill>
                  <a:schemeClr val="bg1"/>
                </a:solidFill>
              </a:rPr>
              <a:t> 13.12.2017</a:t>
            </a:r>
            <a:endParaRPr lang="de-DE" sz="900" b="0" i="0" dirty="0">
              <a:solidFill>
                <a:schemeClr val="bg1"/>
              </a:solidFill>
            </a:endParaRPr>
          </a:p>
        </p:txBody>
      </p:sp>
      <p:sp>
        <p:nvSpPr>
          <p:cNvPr id="1046" name="Rectangle 22"/>
          <p:cNvSpPr>
            <a:spLocks noChangeArrowheads="1"/>
          </p:cNvSpPr>
          <p:nvPr userDrawn="1"/>
        </p:nvSpPr>
        <p:spPr bwMode="auto">
          <a:xfrm>
            <a:off x="8804275" y="6411913"/>
            <a:ext cx="404813" cy="215900"/>
          </a:xfrm>
          <a:prstGeom prst="rect">
            <a:avLst/>
          </a:prstGeom>
          <a:noFill/>
          <a:ln w="9525">
            <a:noFill/>
            <a:miter lim="800000"/>
            <a:headEnd/>
            <a:tailEnd/>
          </a:ln>
          <a:effectLst/>
        </p:spPr>
        <p:txBody>
          <a:bodyPr/>
          <a:lstStyle/>
          <a:p>
            <a:pPr algn="r">
              <a:defRPr/>
            </a:pPr>
            <a:fld id="{70D1B746-6132-4770-B7D1-863FBDBD27DD}" type="slidenum">
              <a:rPr lang="de-DE" sz="800" b="1">
                <a:solidFill>
                  <a:schemeClr val="bg1"/>
                </a:solidFill>
                <a:latin typeface="Microsoft Sans Serif" pitchFamily="34" charset="0"/>
              </a:rPr>
              <a:pPr algn="r">
                <a:defRPr/>
              </a:pPr>
              <a:t>‹#›</a:t>
            </a:fld>
            <a:endParaRPr lang="de-DE" sz="800" b="1" dirty="0">
              <a:solidFill>
                <a:schemeClr val="bg1"/>
              </a:solidFill>
              <a:latin typeface="Microsoft Sans Serif" pitchFamily="34" charset="0"/>
            </a:endParaRPr>
          </a:p>
        </p:txBody>
      </p:sp>
      <p:pic>
        <p:nvPicPr>
          <p:cNvPr id="18" name="Picture 17" descr="logo_5.tif"/>
          <p:cNvPicPr>
            <a:picLocks noChangeAspect="1"/>
          </p:cNvPicPr>
          <p:nvPr userDrawn="1"/>
        </p:nvPicPr>
        <p:blipFill>
          <a:blip r:embed="rId12" cstate="print"/>
          <a:stretch>
            <a:fillRect/>
          </a:stretch>
        </p:blipFill>
        <p:spPr>
          <a:xfrm>
            <a:off x="-1" y="-1"/>
            <a:ext cx="1029623" cy="774551"/>
          </a:xfrm>
          <a:prstGeom prst="rect">
            <a:avLst/>
          </a:prstGeom>
        </p:spPr>
      </p:pic>
      <p:pic>
        <p:nvPicPr>
          <p:cNvPr id="17" name="Picture 21" descr="desyLogo"/>
          <p:cNvPicPr>
            <a:picLocks noChangeAspect="1" noChangeArrowheads="1"/>
          </p:cNvPicPr>
          <p:nvPr userDrawn="1"/>
        </p:nvPicPr>
        <p:blipFill>
          <a:blip r:embed="rId13" cstate="print">
            <a:clrChange>
              <a:clrFrom>
                <a:srgbClr val="003399"/>
              </a:clrFrom>
              <a:clrTo>
                <a:srgbClr val="003399">
                  <a:alpha val="0"/>
                </a:srgbClr>
              </a:clrTo>
            </a:clrChange>
          </a:blip>
          <a:srcRect/>
          <a:stretch>
            <a:fillRect/>
          </a:stretch>
        </p:blipFill>
        <p:spPr bwMode="auto">
          <a:xfrm>
            <a:off x="8257583" y="160629"/>
            <a:ext cx="374332" cy="374332"/>
          </a:xfrm>
          <a:prstGeom prst="rect">
            <a:avLst/>
          </a:prstGeom>
          <a:noFill/>
          <a:ln w="9525">
            <a:noFill/>
            <a:miter lim="800000"/>
            <a:headEnd/>
            <a:tailEnd/>
          </a:ln>
        </p:spPr>
      </p:pic>
      <p:pic>
        <p:nvPicPr>
          <p:cNvPr id="22" name="Picture 24" descr="uniBergamoLogo"/>
          <p:cNvPicPr>
            <a:picLocks noChangeAspect="1" noChangeArrowheads="1"/>
          </p:cNvPicPr>
          <p:nvPr userDrawn="1"/>
        </p:nvPicPr>
        <p:blipFill>
          <a:blip r:embed="rId14" cstate="print">
            <a:clrChange>
              <a:clrFrom>
                <a:srgbClr val="013299"/>
              </a:clrFrom>
              <a:clrTo>
                <a:srgbClr val="013299">
                  <a:alpha val="0"/>
                </a:srgbClr>
              </a:clrTo>
            </a:clrChange>
          </a:blip>
          <a:srcRect/>
          <a:stretch>
            <a:fillRect/>
          </a:stretch>
        </p:blipFill>
        <p:spPr bwMode="auto">
          <a:xfrm>
            <a:off x="8734897" y="32628"/>
            <a:ext cx="370741" cy="373856"/>
          </a:xfrm>
          <a:prstGeom prst="rect">
            <a:avLst/>
          </a:prstGeom>
          <a:noFill/>
          <a:ln w="9525">
            <a:noFill/>
            <a:miter lim="800000"/>
            <a:headEnd/>
            <a:tailEnd/>
          </a:ln>
        </p:spPr>
      </p:pic>
      <p:pic>
        <p:nvPicPr>
          <p:cNvPr id="23" name="Picture 18" descr="pnsensor_logo_blue"/>
          <p:cNvPicPr>
            <a:picLocks noChangeAspect="1" noChangeArrowheads="1"/>
          </p:cNvPicPr>
          <p:nvPr userDrawn="1"/>
        </p:nvPicPr>
        <p:blipFill>
          <a:blip r:embed="rId15" cstate="print">
            <a:clrChange>
              <a:clrFrom>
                <a:srgbClr val="290F74"/>
              </a:clrFrom>
              <a:clrTo>
                <a:srgbClr val="290F74">
                  <a:alpha val="0"/>
                </a:srgbClr>
              </a:clrTo>
            </a:clrChange>
          </a:blip>
          <a:srcRect/>
          <a:stretch>
            <a:fillRect/>
          </a:stretch>
        </p:blipFill>
        <p:spPr bwMode="auto">
          <a:xfrm>
            <a:off x="8178433" y="586377"/>
            <a:ext cx="576263" cy="138112"/>
          </a:xfrm>
          <a:prstGeom prst="rect">
            <a:avLst/>
          </a:prstGeom>
          <a:noFill/>
          <a:ln w="9525">
            <a:noFill/>
            <a:miter lim="800000"/>
            <a:headEnd/>
            <a:tailEnd/>
          </a:ln>
        </p:spPr>
      </p:pic>
      <p:pic>
        <p:nvPicPr>
          <p:cNvPr id="24" name="Picture 22" descr="logoPolimi"/>
          <p:cNvPicPr>
            <a:picLocks noChangeAspect="1" noChangeArrowheads="1"/>
          </p:cNvPicPr>
          <p:nvPr userDrawn="1"/>
        </p:nvPicPr>
        <p:blipFill>
          <a:blip r:embed="rId16" cstate="print">
            <a:clrChange>
              <a:clrFrom>
                <a:srgbClr val="01029A"/>
              </a:clrFrom>
              <a:clrTo>
                <a:srgbClr val="01029A">
                  <a:alpha val="0"/>
                </a:srgbClr>
              </a:clrTo>
            </a:clrChange>
          </a:blip>
          <a:srcRect/>
          <a:stretch>
            <a:fillRect/>
          </a:stretch>
        </p:blipFill>
        <p:spPr bwMode="auto">
          <a:xfrm>
            <a:off x="8771165" y="434764"/>
            <a:ext cx="325216" cy="323850"/>
          </a:xfrm>
          <a:prstGeom prst="rect">
            <a:avLst/>
          </a:prstGeom>
          <a:noFill/>
          <a:ln w="9525">
            <a:noFill/>
            <a:miter lim="800000"/>
            <a:headEnd/>
            <a:tailEnd/>
          </a:ln>
        </p:spPr>
      </p:pic>
      <p:pic>
        <p:nvPicPr>
          <p:cNvPr id="25" name="Picture 27" descr="logoUniHeidelberg"/>
          <p:cNvPicPr>
            <a:picLocks noChangeAspect="1" noChangeArrowheads="1"/>
          </p:cNvPicPr>
          <p:nvPr userDrawn="1"/>
        </p:nvPicPr>
        <p:blipFill>
          <a:blip r:embed="rId17" cstate="print">
            <a:clrChange>
              <a:clrFrom>
                <a:srgbClr val="000000"/>
              </a:clrFrom>
              <a:clrTo>
                <a:srgbClr val="000000">
                  <a:alpha val="0"/>
                </a:srgbClr>
              </a:clrTo>
            </a:clrChange>
          </a:blip>
          <a:srcRect/>
          <a:stretch>
            <a:fillRect/>
          </a:stretch>
        </p:blipFill>
        <p:spPr bwMode="auto">
          <a:xfrm>
            <a:off x="7800765" y="415354"/>
            <a:ext cx="318770" cy="317372"/>
          </a:xfrm>
          <a:prstGeom prst="rect">
            <a:avLst/>
          </a:prstGeom>
          <a:noFill/>
          <a:ln w="9525">
            <a:noFill/>
            <a:miter lim="800000"/>
            <a:headEnd/>
            <a:tailEnd/>
          </a:ln>
        </p:spPr>
      </p:pic>
      <p:pic>
        <p:nvPicPr>
          <p:cNvPr id="26"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788700" y="59536"/>
            <a:ext cx="320040" cy="32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4" r:id="rId6"/>
    <p:sldLayoutId id="2147483665" r:id="rId7"/>
    <p:sldLayoutId id="2147483666" r:id="rId8"/>
    <p:sldLayoutId id="2147483667" r:id="rId9"/>
  </p:sldLayoutIdLst>
  <p:timing>
    <p:tnLst>
      <p:par>
        <p:cTn id="1" dur="indefinite" restart="never" nodeType="tmRoot"/>
      </p:par>
    </p:tnLst>
  </p:timing>
  <p:txStyles>
    <p:title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Verdana" pitchFamily="34" charset="0"/>
        </a:defRPr>
      </a:lvl2pPr>
      <a:lvl3pPr algn="l" rtl="0" eaLnBrk="0" fontAlgn="base" hangingPunct="0">
        <a:spcBef>
          <a:spcPct val="0"/>
        </a:spcBef>
        <a:spcAft>
          <a:spcPct val="0"/>
        </a:spcAft>
        <a:defRPr sz="2000">
          <a:solidFill>
            <a:schemeClr val="bg1"/>
          </a:solidFill>
          <a:latin typeface="Verdana" pitchFamily="34" charset="0"/>
        </a:defRPr>
      </a:lvl3pPr>
      <a:lvl4pPr algn="l" rtl="0" eaLnBrk="0" fontAlgn="base" hangingPunct="0">
        <a:spcBef>
          <a:spcPct val="0"/>
        </a:spcBef>
        <a:spcAft>
          <a:spcPct val="0"/>
        </a:spcAft>
        <a:defRPr sz="2000">
          <a:solidFill>
            <a:schemeClr val="bg1"/>
          </a:solidFill>
          <a:latin typeface="Verdana" pitchFamily="34" charset="0"/>
        </a:defRPr>
      </a:lvl4pPr>
      <a:lvl5pPr algn="l" rtl="0" eaLnBrk="0" fontAlgn="base" hangingPunct="0">
        <a:spcBef>
          <a:spcPct val="0"/>
        </a:spcBef>
        <a:spcAft>
          <a:spcPct val="0"/>
        </a:spcAft>
        <a:defRPr sz="2000">
          <a:solidFill>
            <a:schemeClr val="bg1"/>
          </a:solidFill>
          <a:latin typeface="Verdana" pitchFamily="34" charset="0"/>
        </a:defRPr>
      </a:lvl5pPr>
      <a:lvl6pPr marL="457200" algn="l" rtl="0" fontAlgn="base">
        <a:spcBef>
          <a:spcPct val="0"/>
        </a:spcBef>
        <a:spcAft>
          <a:spcPct val="0"/>
        </a:spcAft>
        <a:defRPr sz="2000">
          <a:solidFill>
            <a:schemeClr val="bg1"/>
          </a:solidFill>
          <a:latin typeface="Verdana" pitchFamily="34" charset="0"/>
        </a:defRPr>
      </a:lvl6pPr>
      <a:lvl7pPr marL="914400" algn="l" rtl="0" fontAlgn="base">
        <a:spcBef>
          <a:spcPct val="0"/>
        </a:spcBef>
        <a:spcAft>
          <a:spcPct val="0"/>
        </a:spcAft>
        <a:defRPr sz="2000">
          <a:solidFill>
            <a:schemeClr val="bg1"/>
          </a:solidFill>
          <a:latin typeface="Verdana" pitchFamily="34" charset="0"/>
        </a:defRPr>
      </a:lvl7pPr>
      <a:lvl8pPr marL="1371600" algn="l" rtl="0" fontAlgn="base">
        <a:spcBef>
          <a:spcPct val="0"/>
        </a:spcBef>
        <a:spcAft>
          <a:spcPct val="0"/>
        </a:spcAft>
        <a:defRPr sz="2000">
          <a:solidFill>
            <a:schemeClr val="bg1"/>
          </a:solidFill>
          <a:latin typeface="Verdana" pitchFamily="34" charset="0"/>
        </a:defRPr>
      </a:lvl8pPr>
      <a:lvl9pPr marL="1828800" algn="l" rtl="0" fontAlgn="base">
        <a:spcBef>
          <a:spcPct val="0"/>
        </a:spcBef>
        <a:spcAft>
          <a:spcPct val="0"/>
        </a:spcAft>
        <a:defRPr sz="2000">
          <a:solidFill>
            <a:schemeClr val="bg1"/>
          </a:solidFill>
          <a:latin typeface="Verdana" pitchFamily="34" charset="0"/>
        </a:defRPr>
      </a:lvl9pPr>
    </p:titleStyle>
    <p:bodyStyle>
      <a:lvl1pPr marL="266700" indent="-266700" algn="l" rtl="0" eaLnBrk="0" fontAlgn="base" hangingPunct="0">
        <a:lnSpc>
          <a:spcPts val="2000"/>
        </a:lnSpc>
        <a:spcBef>
          <a:spcPct val="20000"/>
        </a:spcBef>
        <a:spcAft>
          <a:spcPct val="0"/>
        </a:spcAft>
        <a:buBlip>
          <a:blip r:embed="rId19"/>
        </a:buBlip>
        <a:defRPr sz="1600">
          <a:solidFill>
            <a:schemeClr val="tx1"/>
          </a:solidFill>
          <a:latin typeface="+mn-lt"/>
          <a:ea typeface="+mn-ea"/>
          <a:cs typeface="+mn-cs"/>
        </a:defRPr>
      </a:lvl1pPr>
      <a:lvl2pPr marL="533400" indent="-266700" algn="l" rtl="0" eaLnBrk="0" fontAlgn="base" hangingPunct="0">
        <a:lnSpc>
          <a:spcPts val="2000"/>
        </a:lnSpc>
        <a:spcBef>
          <a:spcPct val="20000"/>
        </a:spcBef>
        <a:spcAft>
          <a:spcPct val="0"/>
        </a:spcAft>
        <a:buFont typeface="Verdana" pitchFamily="34" charset="0"/>
        <a:buChar char="●"/>
        <a:defRPr sz="1400">
          <a:solidFill>
            <a:schemeClr val="tx1"/>
          </a:solidFill>
          <a:latin typeface="+mn-lt"/>
        </a:defRPr>
      </a:lvl2pPr>
      <a:lvl3pPr marL="812800" indent="-279400" algn="l" rtl="0" eaLnBrk="0" fontAlgn="base" hangingPunct="0">
        <a:lnSpc>
          <a:spcPts val="2000"/>
        </a:lnSpc>
        <a:spcBef>
          <a:spcPct val="20000"/>
        </a:spcBef>
        <a:spcAft>
          <a:spcPct val="0"/>
        </a:spcAft>
        <a:buFont typeface="Verdana" pitchFamily="34" charset="0"/>
        <a:buChar char="»"/>
        <a:defRPr sz="1200">
          <a:solidFill>
            <a:schemeClr val="tx1"/>
          </a:solidFill>
          <a:latin typeface="+mn-lt"/>
        </a:defRPr>
      </a:lvl3pPr>
      <a:lvl4pPr marL="1600200" indent="-228600" algn="l" rtl="0" eaLnBrk="0" fontAlgn="base" hangingPunct="0">
        <a:spcBef>
          <a:spcPct val="20000"/>
        </a:spcBef>
        <a:spcAft>
          <a:spcPct val="0"/>
        </a:spcAft>
        <a:buChar char="-"/>
        <a:defRPr sz="1000">
          <a:solidFill>
            <a:schemeClr val="tx1"/>
          </a:solidFill>
          <a:latin typeface="+mn-lt"/>
        </a:defRPr>
      </a:lvl4pPr>
      <a:lvl5pPr marL="1976438" indent="-147638" algn="l" rtl="0" eaLnBrk="0" fontAlgn="base" hangingPunct="0">
        <a:spcBef>
          <a:spcPct val="20000"/>
        </a:spcBef>
        <a:spcAft>
          <a:spcPct val="0"/>
        </a:spcAft>
        <a:buFont typeface="Wingdings" pitchFamily="2" charset="2"/>
        <a:buChar char="§"/>
        <a:defRPr sz="900">
          <a:solidFill>
            <a:schemeClr val="tx1"/>
          </a:solidFill>
          <a:latin typeface="+mn-lt"/>
        </a:defRPr>
      </a:lvl5pPr>
      <a:lvl6pPr marL="2433638" indent="-147638" algn="l" rtl="0" fontAlgn="base">
        <a:spcBef>
          <a:spcPct val="20000"/>
        </a:spcBef>
        <a:spcAft>
          <a:spcPct val="0"/>
        </a:spcAft>
        <a:buFont typeface="Wingdings" pitchFamily="2" charset="2"/>
        <a:buChar char="§"/>
        <a:defRPr sz="900">
          <a:solidFill>
            <a:schemeClr val="tx1"/>
          </a:solidFill>
          <a:latin typeface="+mn-lt"/>
        </a:defRPr>
      </a:lvl6pPr>
      <a:lvl7pPr marL="2890838" indent="-147638" algn="l" rtl="0" fontAlgn="base">
        <a:spcBef>
          <a:spcPct val="20000"/>
        </a:spcBef>
        <a:spcAft>
          <a:spcPct val="0"/>
        </a:spcAft>
        <a:buFont typeface="Wingdings" pitchFamily="2" charset="2"/>
        <a:buChar char="§"/>
        <a:defRPr sz="900">
          <a:solidFill>
            <a:schemeClr val="tx1"/>
          </a:solidFill>
          <a:latin typeface="+mn-lt"/>
        </a:defRPr>
      </a:lvl7pPr>
      <a:lvl8pPr marL="3348038" indent="-147638" algn="l" rtl="0" fontAlgn="base">
        <a:spcBef>
          <a:spcPct val="20000"/>
        </a:spcBef>
        <a:spcAft>
          <a:spcPct val="0"/>
        </a:spcAft>
        <a:buFont typeface="Wingdings" pitchFamily="2" charset="2"/>
        <a:buChar char="§"/>
        <a:defRPr sz="900">
          <a:solidFill>
            <a:schemeClr val="tx1"/>
          </a:solidFill>
          <a:latin typeface="+mn-lt"/>
        </a:defRPr>
      </a:lvl8pPr>
      <a:lvl9pPr marL="3805238" indent="-147638" algn="l" rtl="0" fontAlgn="base">
        <a:spcBef>
          <a:spcPct val="20000"/>
        </a:spcBef>
        <a:spcAft>
          <a:spcPct val="0"/>
        </a:spcAft>
        <a:buFont typeface="Wingdings" pitchFamily="2" charset="2"/>
        <a:buChar char="§"/>
        <a:defRPr sz="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jp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emf"/></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p:spPr>
      </p:cxnSp>
      <p:sp>
        <p:nvSpPr>
          <p:cNvPr id="172041" name="Rectangle 9"/>
          <p:cNvSpPr>
            <a:spLocks noGrp="1" noChangeArrowheads="1"/>
          </p:cNvSpPr>
          <p:nvPr>
            <p:ph type="ctrTitle"/>
          </p:nvPr>
        </p:nvSpPr>
        <p:spPr>
          <a:noFill/>
          <a:ln/>
        </p:spPr>
        <p:txBody>
          <a:bodyPr/>
          <a:lstStyle/>
          <a:p>
            <a:r>
              <a:rPr lang="de-DE" dirty="0" smtClean="0"/>
              <a:t>Status of the DSSC Project</a:t>
            </a:r>
            <a:br>
              <a:rPr lang="de-DE" dirty="0" smtClean="0"/>
            </a:br>
            <a:r>
              <a:rPr lang="de-DE" dirty="0"/>
              <a:t/>
            </a:r>
            <a:br>
              <a:rPr lang="de-DE" dirty="0"/>
            </a:br>
            <a:r>
              <a:rPr lang="de-DE" dirty="0" smtClean="0"/>
              <a:t/>
            </a:r>
            <a:br>
              <a:rPr lang="de-DE" dirty="0" smtClean="0"/>
            </a:br>
            <a:r>
              <a:rPr lang="de-DE" dirty="0"/>
              <a:t/>
            </a:r>
            <a:br>
              <a:rPr lang="de-DE" dirty="0"/>
            </a:br>
            <a:endParaRPr lang="de-DE" dirty="0"/>
          </a:p>
        </p:txBody>
      </p:sp>
      <p:sp>
        <p:nvSpPr>
          <p:cNvPr id="4" name="Untertitel 3"/>
          <p:cNvSpPr>
            <a:spLocks noGrp="1"/>
          </p:cNvSpPr>
          <p:nvPr>
            <p:ph type="subTitle" idx="1"/>
          </p:nvPr>
        </p:nvSpPr>
        <p:spPr>
          <a:xfrm>
            <a:off x="785787" y="3886200"/>
            <a:ext cx="7500990" cy="1752600"/>
          </a:xfrm>
        </p:spPr>
        <p:txBody>
          <a:bodyPr/>
          <a:lstStyle/>
          <a:p>
            <a:r>
              <a:rPr lang="en-US" dirty="0" smtClean="0"/>
              <a:t>Matteo Porro</a:t>
            </a:r>
          </a:p>
          <a:p>
            <a:endParaRPr lang="en-US" dirty="0" smtClean="0"/>
          </a:p>
          <a:p>
            <a:r>
              <a:rPr lang="en-US" dirty="0" smtClean="0"/>
              <a:t>For the DSSC Collaboration</a:t>
            </a:r>
            <a:endParaRPr lang="en-US" dirty="0"/>
          </a:p>
        </p:txBody>
      </p:sp>
    </p:spTree>
    <p:extLst>
      <p:ext uri="{BB962C8B-B14F-4D97-AF65-F5344CB8AC3E}">
        <p14:creationId xmlns:p14="http://schemas.microsoft.com/office/powerpoint/2010/main" val="1931220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of the 1 megapixel camera</a:t>
            </a:r>
            <a:endParaRPr lang="de-DE" dirty="0"/>
          </a:p>
        </p:txBody>
      </p:sp>
      <p:pic>
        <p:nvPicPr>
          <p:cNvPr id="6" name="Picture 5" descr="TestCondition.png"/>
          <p:cNvPicPr>
            <a:picLocks noChangeAspect="1"/>
          </p:cNvPicPr>
          <p:nvPr/>
        </p:nvPicPr>
        <p:blipFill rotWithShape="1">
          <a:blip r:embed="rId2">
            <a:extLst>
              <a:ext uri="{28A0092B-C50C-407E-A947-70E740481C1C}">
                <a14:useLocalDpi xmlns:a14="http://schemas.microsoft.com/office/drawing/2010/main" val="0"/>
              </a:ext>
            </a:extLst>
          </a:blip>
          <a:srcRect t="-1" b="45918"/>
          <a:stretch/>
        </p:blipFill>
        <p:spPr>
          <a:xfrm>
            <a:off x="0" y="4581404"/>
            <a:ext cx="6139983" cy="220073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38" y="756715"/>
            <a:ext cx="3828350" cy="2820203"/>
          </a:xfrm>
          <a:prstGeom prst="rect">
            <a:avLst/>
          </a:prstGeom>
        </p:spPr>
      </p:pic>
      <p:sp>
        <p:nvSpPr>
          <p:cNvPr id="23" name="Rechteck 8"/>
          <p:cNvSpPr/>
          <p:nvPr/>
        </p:nvSpPr>
        <p:spPr>
          <a:xfrm>
            <a:off x="4383923" y="764297"/>
            <a:ext cx="3284220" cy="2923877"/>
          </a:xfrm>
          <a:prstGeom prst="rect">
            <a:avLst/>
          </a:prstGeom>
        </p:spPr>
        <p:txBody>
          <a:bodyPr wrap="square">
            <a:spAutoFit/>
          </a:bodyPr>
          <a:lstStyle/>
          <a:p>
            <a:r>
              <a:rPr lang="en-US" sz="1200" u="sng" dirty="0" smtClean="0">
                <a:solidFill>
                  <a:schemeClr val="bg2"/>
                </a:solidFill>
                <a:latin typeface="Arial" panose="020B0604020202020204" pitchFamily="34" charset="0"/>
                <a:cs typeface="Arial" panose="020B0604020202020204" pitchFamily="34" charset="0"/>
              </a:rPr>
              <a:t>FPM Interface</a:t>
            </a:r>
          </a:p>
          <a:p>
            <a:pPr marL="742950" lvl="1" indent="-285750">
              <a:buFont typeface="Arial" panose="020B0604020202020204" pitchFamily="34" charset="0"/>
              <a:buChar char="•"/>
            </a:pPr>
            <a:r>
              <a:rPr lang="en-US" sz="1200" dirty="0" smtClean="0">
                <a:solidFill>
                  <a:schemeClr val="bg2"/>
                </a:solidFill>
                <a:latin typeface="Arial" panose="020B0604020202020204" pitchFamily="34" charset="0"/>
                <a:cs typeface="Arial" panose="020B0604020202020204" pitchFamily="34" charset="0"/>
              </a:rPr>
              <a:t>Four RB Ports</a:t>
            </a:r>
          </a:p>
          <a:p>
            <a:pPr marL="1200150" lvl="2" indent="-285750">
              <a:buFont typeface="Wingdings" panose="05000000000000000000" pitchFamily="2" charset="2"/>
              <a:buChar char="ü"/>
            </a:pPr>
            <a:r>
              <a:rPr lang="en-US" sz="1200" dirty="0" smtClean="0">
                <a:solidFill>
                  <a:schemeClr val="bg2"/>
                </a:solidFill>
                <a:latin typeface="Arial" panose="020B0604020202020204" pitchFamily="34" charset="0"/>
                <a:cs typeface="Arial" panose="020B0604020202020204" pitchFamily="34" charset="0"/>
              </a:rPr>
              <a:t>MB Power</a:t>
            </a:r>
          </a:p>
          <a:p>
            <a:pPr marL="1200150" lvl="2" indent="-285750">
              <a:buFont typeface="Wingdings" panose="05000000000000000000" pitchFamily="2" charset="2"/>
              <a:buChar char="ü"/>
            </a:pPr>
            <a:r>
              <a:rPr lang="en-US" sz="1200" dirty="0" smtClean="0">
                <a:solidFill>
                  <a:schemeClr val="bg2"/>
                </a:solidFill>
                <a:latin typeface="Arial" panose="020B0604020202020204" pitchFamily="34" charset="0"/>
                <a:cs typeface="Arial" panose="020B0604020202020204" pitchFamily="34" charset="0"/>
              </a:rPr>
              <a:t>ASIC Power</a:t>
            </a:r>
          </a:p>
          <a:p>
            <a:pPr marL="742950" lvl="1" indent="-285750">
              <a:buFont typeface="Arial" panose="020B0604020202020204" pitchFamily="34" charset="0"/>
              <a:buChar char="•"/>
            </a:pPr>
            <a:r>
              <a:rPr lang="en-US" sz="1200" dirty="0" smtClean="0">
                <a:solidFill>
                  <a:schemeClr val="bg2"/>
                </a:solidFill>
                <a:latin typeface="Arial" panose="020B0604020202020204" pitchFamily="34" charset="0"/>
                <a:cs typeface="Arial" panose="020B0604020202020204" pitchFamily="34" charset="0"/>
              </a:rPr>
              <a:t>IOB Port</a:t>
            </a:r>
          </a:p>
          <a:p>
            <a:pPr marL="1200150" lvl="2" indent="-285750">
              <a:buFont typeface="Wingdings" panose="05000000000000000000" pitchFamily="2" charset="2"/>
              <a:buChar char="ü"/>
            </a:pPr>
            <a:r>
              <a:rPr lang="en-US" sz="1200" dirty="0" smtClean="0">
                <a:solidFill>
                  <a:schemeClr val="bg2"/>
                </a:solidFill>
                <a:latin typeface="Arial" panose="020B0604020202020204" pitchFamily="34" charset="0"/>
                <a:cs typeface="Arial" panose="020B0604020202020204" pitchFamily="34" charset="0"/>
              </a:rPr>
              <a:t>Clock &amp; Data Channels</a:t>
            </a:r>
          </a:p>
          <a:p>
            <a:pPr marL="742950" lvl="1" indent="-285750">
              <a:buFont typeface="Arial" panose="020B0604020202020204" pitchFamily="34" charset="0"/>
              <a:buChar char="•"/>
            </a:pPr>
            <a:r>
              <a:rPr lang="en-US" sz="1200" dirty="0" smtClean="0">
                <a:solidFill>
                  <a:schemeClr val="bg2"/>
                </a:solidFill>
                <a:latin typeface="Arial" panose="020B0604020202020204" pitchFamily="34" charset="0"/>
                <a:cs typeface="Arial" panose="020B0604020202020204" pitchFamily="34" charset="0"/>
              </a:rPr>
              <a:t>FC Port</a:t>
            </a:r>
          </a:p>
          <a:p>
            <a:pPr marL="1200150" lvl="2" indent="-285750">
              <a:buFont typeface="Wingdings" panose="05000000000000000000" pitchFamily="2" charset="2"/>
              <a:buChar char="ü"/>
            </a:pPr>
            <a:r>
              <a:rPr lang="en-US" sz="1200" dirty="0" smtClean="0">
                <a:solidFill>
                  <a:schemeClr val="bg2"/>
                </a:solidFill>
                <a:latin typeface="Arial" panose="020B0604020202020204" pitchFamily="34" charset="0"/>
                <a:cs typeface="Arial" panose="020B0604020202020204" pitchFamily="34" charset="0"/>
              </a:rPr>
              <a:t>Sensor Power</a:t>
            </a:r>
          </a:p>
          <a:p>
            <a:pPr marL="1200150" lvl="2" indent="-285750">
              <a:buFont typeface="Wingdings" panose="05000000000000000000" pitchFamily="2" charset="2"/>
              <a:buChar char="ü"/>
            </a:pPr>
            <a:r>
              <a:rPr lang="en-US" sz="1200" dirty="0" smtClean="0">
                <a:solidFill>
                  <a:schemeClr val="bg2"/>
                </a:solidFill>
                <a:latin typeface="Arial" panose="020B0604020202020204" pitchFamily="34" charset="0"/>
                <a:cs typeface="Arial" panose="020B0604020202020204" pitchFamily="34" charset="0"/>
              </a:rPr>
              <a:t>JTAG Signals</a:t>
            </a:r>
          </a:p>
          <a:p>
            <a:pPr marL="1200150" lvl="2" indent="-285750">
              <a:buFont typeface="Wingdings" panose="05000000000000000000" pitchFamily="2" charset="2"/>
              <a:buChar char="ü"/>
            </a:pPr>
            <a:endParaRPr lang="en-US" sz="1200" dirty="0">
              <a:solidFill>
                <a:schemeClr val="bg2"/>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200" dirty="0" smtClean="0">
                <a:solidFill>
                  <a:schemeClr val="bg2"/>
                </a:solidFill>
                <a:latin typeface="Arial" panose="020B0604020202020204" pitchFamily="34" charset="0"/>
                <a:cs typeface="Arial" panose="020B0604020202020204" pitchFamily="34" charset="0"/>
              </a:rPr>
              <a:t>3</a:t>
            </a:r>
            <a:r>
              <a:rPr lang="en-US" sz="1200" baseline="30000" dirty="0" smtClean="0">
                <a:solidFill>
                  <a:schemeClr val="bg2"/>
                </a:solidFill>
                <a:latin typeface="Arial" panose="020B0604020202020204" pitchFamily="34" charset="0"/>
                <a:cs typeface="Arial" panose="020B0604020202020204" pitchFamily="34" charset="0"/>
              </a:rPr>
              <a:t>rd</a:t>
            </a:r>
            <a:r>
              <a:rPr lang="en-US" sz="1200" dirty="0" smtClean="0">
                <a:solidFill>
                  <a:schemeClr val="bg2"/>
                </a:solidFill>
                <a:latin typeface="Arial" panose="020B0604020202020204" pitchFamily="34" charset="0"/>
                <a:cs typeface="Arial" panose="020B0604020202020204" pitchFamily="34" charset="0"/>
              </a:rPr>
              <a:t> System-level Test</a:t>
            </a:r>
          </a:p>
          <a:p>
            <a:pPr marL="1200150" lvl="2" indent="-285750">
              <a:buFont typeface="Wingdings" panose="05000000000000000000" pitchFamily="2" charset="2"/>
              <a:buChar char="ü"/>
            </a:pPr>
            <a:r>
              <a:rPr lang="en-US" sz="1200" dirty="0" smtClean="0">
                <a:solidFill>
                  <a:schemeClr val="bg2"/>
                </a:solidFill>
                <a:latin typeface="Arial" panose="020B0604020202020204" pitchFamily="34" charset="0"/>
                <a:cs typeface="Arial" panose="020B0604020202020204" pitchFamily="34" charset="0"/>
              </a:rPr>
              <a:t>ASIC Output</a:t>
            </a:r>
          </a:p>
          <a:p>
            <a:pPr marL="1200150" lvl="2" indent="-285750">
              <a:buFont typeface="Wingdings" panose="05000000000000000000" pitchFamily="2" charset="2"/>
              <a:buChar char="ü"/>
            </a:pPr>
            <a:r>
              <a:rPr lang="en-US" sz="1200" dirty="0" smtClean="0">
                <a:solidFill>
                  <a:schemeClr val="bg2"/>
                </a:solidFill>
                <a:latin typeface="Arial" panose="020B0604020202020204" pitchFamily="34" charset="0"/>
                <a:cs typeface="Arial" panose="020B0604020202020204" pitchFamily="34" charset="0"/>
              </a:rPr>
              <a:t>JTAG Output</a:t>
            </a:r>
          </a:p>
          <a:p>
            <a:pPr marL="1200150" lvl="2" indent="-285750">
              <a:buFont typeface="Wingdings" panose="05000000000000000000" pitchFamily="2" charset="2"/>
              <a:buChar char="ü"/>
            </a:pPr>
            <a:r>
              <a:rPr lang="en-US" sz="1200" dirty="0" smtClean="0">
                <a:solidFill>
                  <a:schemeClr val="bg2"/>
                </a:solidFill>
                <a:latin typeface="Arial" panose="020B0604020202020204" pitchFamily="34" charset="0"/>
                <a:cs typeface="Arial" panose="020B0604020202020204" pitchFamily="34" charset="0"/>
              </a:rPr>
              <a:t>µWire</a:t>
            </a:r>
          </a:p>
          <a:p>
            <a:pPr marL="1200150" lvl="2" indent="-285750">
              <a:buFont typeface="Wingdings" panose="05000000000000000000" pitchFamily="2" charset="2"/>
              <a:buChar char="ü"/>
            </a:pPr>
            <a:r>
              <a:rPr lang="en-US" sz="1200" dirty="0" smtClean="0">
                <a:solidFill>
                  <a:schemeClr val="bg2"/>
                </a:solidFill>
                <a:latin typeface="Arial" panose="020B0604020202020204" pitchFamily="34" charset="0"/>
                <a:cs typeface="Arial" panose="020B0604020202020204" pitchFamily="34" charset="0"/>
              </a:rPr>
              <a:t>Source Voltage</a:t>
            </a:r>
          </a:p>
        </p:txBody>
      </p:sp>
      <p:sp>
        <p:nvSpPr>
          <p:cNvPr id="24" name="Text Box 42"/>
          <p:cNvSpPr txBox="1">
            <a:spLocks noChangeArrowheads="1"/>
          </p:cNvSpPr>
          <p:nvPr/>
        </p:nvSpPr>
        <p:spPr bwMode="auto">
          <a:xfrm>
            <a:off x="774328" y="3688174"/>
            <a:ext cx="6948320" cy="738664"/>
          </a:xfrm>
          <a:prstGeom prst="rect">
            <a:avLst/>
          </a:prstGeom>
          <a:solidFill>
            <a:srgbClr val="002060"/>
          </a:solidFill>
          <a:ln>
            <a:noFill/>
          </a:ln>
          <a:effectLst>
            <a:outerShdw blurRad="50800" dist="38100" dir="2700000" algn="tl" rotWithShape="0">
              <a:prstClr val="black">
                <a:alpha val="40000"/>
              </a:prstClr>
            </a:outerShdw>
          </a:effectLst>
          <a:extLst/>
        </p:spPr>
        <p:txBody>
          <a:bodyPr wrap="square">
            <a:spAutoFit/>
          </a:bodyPr>
          <a:lstStyle/>
          <a:p>
            <a:pPr marL="285750" indent="-285750">
              <a:spcAft>
                <a:spcPts val="0"/>
              </a:spcAft>
              <a:buFont typeface="Arial" panose="020B0604020202020204" pitchFamily="34" charset="0"/>
              <a:buChar char="•"/>
              <a:tabLst>
                <a:tab pos="457200" algn="l"/>
              </a:tabLst>
            </a:pPr>
            <a:r>
              <a:rPr lang="en-US" dirty="0" smtClean="0">
                <a:solidFill>
                  <a:srgbClr val="FFFFFF"/>
                </a:solidFill>
                <a:latin typeface="Arial"/>
                <a:ea typeface="Times New Roman"/>
                <a:cs typeface="Arial"/>
              </a:rPr>
              <a:t>Test Setup, Software Development &amp; Test of Spare Modules completed</a:t>
            </a:r>
          </a:p>
          <a:p>
            <a:pPr marL="285750" indent="-285750">
              <a:spcAft>
                <a:spcPts val="0"/>
              </a:spcAft>
              <a:buFont typeface="Arial" panose="020B0604020202020204" pitchFamily="34" charset="0"/>
              <a:buChar char="•"/>
              <a:tabLst>
                <a:tab pos="457200" algn="l"/>
              </a:tabLst>
            </a:pPr>
            <a:endParaRPr lang="en-US" dirty="0" smtClean="0">
              <a:solidFill>
                <a:srgbClr val="FFFFFF"/>
              </a:solidFill>
              <a:latin typeface="Arial"/>
              <a:ea typeface="Times New Roman"/>
              <a:cs typeface="Arial"/>
            </a:endParaRPr>
          </a:p>
          <a:p>
            <a:pPr marL="285750" indent="-285750">
              <a:spcAft>
                <a:spcPts val="0"/>
              </a:spcAft>
              <a:buFont typeface="Arial" panose="020B0604020202020204" pitchFamily="34" charset="0"/>
              <a:buChar char="•"/>
              <a:tabLst>
                <a:tab pos="457200" algn="l"/>
              </a:tabLst>
            </a:pPr>
            <a:r>
              <a:rPr lang="en-US" dirty="0" smtClean="0">
                <a:solidFill>
                  <a:srgbClr val="FFFFFF"/>
                </a:solidFill>
                <a:latin typeface="Arial"/>
                <a:ea typeface="Times New Roman"/>
                <a:cs typeface="Arial"/>
              </a:rPr>
              <a:t>Test of Quadrants of Mega-Pixel Camera in Hera South Hall running</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3748" y="4581404"/>
            <a:ext cx="2621516" cy="1747678"/>
          </a:xfrm>
          <a:prstGeom prst="rect">
            <a:avLst/>
          </a:prstGeom>
          <a:ln w="127000" cap="sq">
            <a:noFill/>
            <a:miter lim="800000"/>
          </a:ln>
          <a:effectLst/>
        </p:spPr>
      </p:pic>
      <p:sp>
        <p:nvSpPr>
          <p:cNvPr id="26" name="TextBox 25"/>
          <p:cNvSpPr txBox="1"/>
          <p:nvPr/>
        </p:nvSpPr>
        <p:spPr>
          <a:xfrm>
            <a:off x="6223748" y="6329082"/>
            <a:ext cx="2252739" cy="338554"/>
          </a:xfrm>
          <a:prstGeom prst="rect">
            <a:avLst/>
          </a:prstGeom>
          <a:noFill/>
        </p:spPr>
        <p:txBody>
          <a:bodyPr wrap="square" rtlCol="0">
            <a:spAutoFit/>
          </a:bodyPr>
          <a:lstStyle/>
          <a:p>
            <a:pPr algn="ctr"/>
            <a:r>
              <a:rPr lang="en-US" sz="800" dirty="0" smtClean="0">
                <a:solidFill>
                  <a:schemeClr val="bg1">
                    <a:lumMod val="50000"/>
                  </a:schemeClr>
                </a:solidFill>
              </a:rPr>
              <a:t>Patch-Panel Flex Cables connected to Ladder Electronics</a:t>
            </a:r>
            <a:endParaRPr lang="en-US" sz="800" dirty="0">
              <a:solidFill>
                <a:schemeClr val="bg1">
                  <a:lumMod val="50000"/>
                </a:schemeClr>
              </a:solidFill>
            </a:endParaRPr>
          </a:p>
        </p:txBody>
      </p:sp>
    </p:spTree>
    <p:extLst>
      <p:ext uri="{BB962C8B-B14F-4D97-AF65-F5344CB8AC3E}">
        <p14:creationId xmlns:p14="http://schemas.microsoft.com/office/powerpoint/2010/main" val="38727743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853" y="3039997"/>
            <a:ext cx="1501538" cy="1501538"/>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284" y="3039985"/>
            <a:ext cx="1501538" cy="1501538"/>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4715" y="3039984"/>
            <a:ext cx="1501538" cy="1501538"/>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5146" y="3039997"/>
            <a:ext cx="1501538" cy="1501538"/>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853" y="1144617"/>
            <a:ext cx="1436585" cy="1436585"/>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5935" y="1144616"/>
            <a:ext cx="1436585" cy="1436585"/>
          </a:xfrm>
          <a:prstGeom prst="rect">
            <a:avLst/>
          </a:prstGeom>
        </p:spPr>
      </p:pic>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8017" y="1144614"/>
            <a:ext cx="1436585" cy="1436585"/>
          </a:xfrm>
          <a:prstGeom prst="rect">
            <a:avLst/>
          </a:prstGeom>
        </p:spPr>
      </p:pic>
      <p:pic>
        <p:nvPicPr>
          <p:cNvPr id="14" name="Grafik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0099" y="1144613"/>
            <a:ext cx="1436585" cy="1436585"/>
          </a:xfrm>
          <a:prstGeom prst="rect">
            <a:avLst/>
          </a:prstGeom>
        </p:spPr>
      </p:pic>
      <p:sp>
        <p:nvSpPr>
          <p:cNvPr id="15" name="Rechteck 14"/>
          <p:cNvSpPr/>
          <p:nvPr/>
        </p:nvSpPr>
        <p:spPr>
          <a:xfrm>
            <a:off x="66558" y="2658195"/>
            <a:ext cx="7467589" cy="307777"/>
          </a:xfrm>
          <a:prstGeom prst="rect">
            <a:avLst/>
          </a:prstGeom>
        </p:spPr>
        <p:txBody>
          <a:bodyPr wrap="square">
            <a:spAutoFit/>
          </a:bodyPr>
          <a:lstStyle/>
          <a:p>
            <a:r>
              <a:rPr lang="en-US" u="sng" dirty="0" smtClean="0">
                <a:solidFill>
                  <a:schemeClr val="bg2"/>
                </a:solidFill>
                <a:latin typeface="Arial" panose="020B0604020202020204" pitchFamily="34" charset="0"/>
                <a:cs typeface="Arial" panose="020B0604020202020204" pitchFamily="34" charset="0"/>
              </a:rPr>
              <a:t>HLL LF mini-SDD Sample with Cu UBM (inside Storage Container) </a:t>
            </a:r>
            <a:endParaRPr lang="en-US" u="sng" dirty="0">
              <a:solidFill>
                <a:schemeClr val="bg2"/>
              </a:solidFill>
              <a:latin typeface="Arial" panose="020B0604020202020204" pitchFamily="34" charset="0"/>
              <a:cs typeface="Arial" panose="020B0604020202020204" pitchFamily="34" charset="0"/>
            </a:endParaRPr>
          </a:p>
        </p:txBody>
      </p:sp>
      <p:sp>
        <p:nvSpPr>
          <p:cNvPr id="16" name="Rechteck 15"/>
          <p:cNvSpPr/>
          <p:nvPr/>
        </p:nvSpPr>
        <p:spPr>
          <a:xfrm>
            <a:off x="66558" y="836838"/>
            <a:ext cx="4556316" cy="307777"/>
          </a:xfrm>
          <a:prstGeom prst="rect">
            <a:avLst/>
          </a:prstGeom>
        </p:spPr>
        <p:txBody>
          <a:bodyPr wrap="square">
            <a:spAutoFit/>
          </a:bodyPr>
          <a:lstStyle/>
          <a:p>
            <a:r>
              <a:rPr lang="en-US" u="sng" dirty="0" smtClean="0">
                <a:solidFill>
                  <a:schemeClr val="bg2"/>
                </a:solidFill>
                <a:latin typeface="Arial" panose="020B0604020202020204" pitchFamily="34" charset="0"/>
                <a:cs typeface="Arial" panose="020B0604020202020204" pitchFamily="34" charset="0"/>
              </a:rPr>
              <a:t>HLL SF mini-SDD Sample with Cu UBM </a:t>
            </a:r>
            <a:endParaRPr lang="en-US" u="sng" dirty="0">
              <a:solidFill>
                <a:schemeClr val="bg2"/>
              </a:solidFill>
              <a:latin typeface="Arial" panose="020B0604020202020204" pitchFamily="34" charset="0"/>
              <a:cs typeface="Arial" panose="020B0604020202020204" pitchFamily="34" charset="0"/>
            </a:endParaRPr>
          </a:p>
        </p:txBody>
      </p:sp>
      <p:sp>
        <p:nvSpPr>
          <p:cNvPr id="18" name="Text Box 42"/>
          <p:cNvSpPr txBox="1">
            <a:spLocks noChangeArrowheads="1"/>
          </p:cNvSpPr>
          <p:nvPr/>
        </p:nvSpPr>
        <p:spPr bwMode="auto">
          <a:xfrm>
            <a:off x="1818708" y="4957547"/>
            <a:ext cx="5414906" cy="769441"/>
          </a:xfrm>
          <a:prstGeom prst="rect">
            <a:avLst/>
          </a:prstGeom>
          <a:solidFill>
            <a:srgbClr val="002060"/>
          </a:solidFill>
          <a:ln>
            <a:noFill/>
          </a:ln>
          <a:effectLst>
            <a:outerShdw blurRad="50800" dist="38100" dir="2700000" algn="tl" rotWithShape="0">
              <a:prstClr val="black">
                <a:alpha val="40000"/>
              </a:prstClr>
            </a:outerShdw>
          </a:effectLst>
          <a:extLst/>
        </p:spPr>
        <p:txBody>
          <a:bodyPr wrap="square">
            <a:spAutoFit/>
          </a:bodyPr>
          <a:lstStyle/>
          <a:p>
            <a:pPr>
              <a:spcAft>
                <a:spcPts val="0"/>
              </a:spcAft>
              <a:tabLst>
                <a:tab pos="457200" algn="l"/>
              </a:tabLst>
            </a:pPr>
            <a:r>
              <a:rPr lang="en-US" sz="1600" dirty="0" smtClean="0">
                <a:solidFill>
                  <a:srgbClr val="FFFFFF"/>
                </a:solidFill>
                <a:latin typeface="Arial"/>
                <a:ea typeface="Times New Roman"/>
                <a:cs typeface="Arial"/>
              </a:rPr>
              <a:t>Production of </a:t>
            </a:r>
          </a:p>
          <a:p>
            <a:pPr marL="742950" lvl="1" indent="-285750">
              <a:spcAft>
                <a:spcPts val="0"/>
              </a:spcAft>
              <a:buFont typeface="Wingdings" panose="05000000000000000000" pitchFamily="2" charset="2"/>
              <a:buChar char="ü"/>
              <a:tabLst>
                <a:tab pos="457200" algn="l"/>
              </a:tabLst>
            </a:pPr>
            <a:r>
              <a:rPr lang="en-US" dirty="0" smtClean="0">
                <a:solidFill>
                  <a:srgbClr val="FFFFFF"/>
                </a:solidFill>
                <a:latin typeface="Arial"/>
                <a:ea typeface="Times New Roman"/>
                <a:cs typeface="Arial"/>
              </a:rPr>
              <a:t>12 small-format FBK &amp; 10 HLL Bare Modules completed</a:t>
            </a:r>
          </a:p>
          <a:p>
            <a:pPr marL="742950" lvl="1" indent="-285750">
              <a:spcAft>
                <a:spcPts val="0"/>
              </a:spcAft>
              <a:buFont typeface="Wingdings" panose="05000000000000000000" pitchFamily="2" charset="2"/>
              <a:buChar char="ü"/>
              <a:tabLst>
                <a:tab pos="457200" algn="l"/>
              </a:tabLst>
            </a:pPr>
            <a:r>
              <a:rPr lang="en-US" dirty="0" smtClean="0">
                <a:solidFill>
                  <a:srgbClr val="FFFFFF"/>
                </a:solidFill>
                <a:latin typeface="Arial"/>
                <a:ea typeface="Times New Roman"/>
                <a:cs typeface="Arial"/>
              </a:rPr>
              <a:t>large-format </a:t>
            </a:r>
            <a:r>
              <a:rPr lang="en-US" dirty="0">
                <a:solidFill>
                  <a:srgbClr val="FFFFFF"/>
                </a:solidFill>
                <a:latin typeface="Arial"/>
                <a:ea typeface="Times New Roman"/>
                <a:cs typeface="Arial"/>
              </a:rPr>
              <a:t>HLL Bare </a:t>
            </a:r>
            <a:r>
              <a:rPr lang="en-US" dirty="0" smtClean="0">
                <a:solidFill>
                  <a:srgbClr val="FFFFFF"/>
                </a:solidFill>
                <a:latin typeface="Arial"/>
                <a:ea typeface="Times New Roman"/>
                <a:cs typeface="Arial"/>
              </a:rPr>
              <a:t>Modules started  </a:t>
            </a:r>
            <a:endParaRPr lang="en-US" dirty="0">
              <a:solidFill>
                <a:srgbClr val="FFFFFF"/>
              </a:solidFill>
              <a:latin typeface="Arial"/>
              <a:ea typeface="Times New Roman"/>
              <a:cs typeface="Arial"/>
            </a:endParaRPr>
          </a:p>
        </p:txBody>
      </p:sp>
      <p:sp>
        <p:nvSpPr>
          <p:cNvPr id="19" name="Titel 1"/>
          <p:cNvSpPr txBox="1">
            <a:spLocks/>
          </p:cNvSpPr>
          <p:nvPr/>
        </p:nvSpPr>
        <p:spPr>
          <a:xfrm>
            <a:off x="1512888" y="34925"/>
            <a:ext cx="6007264" cy="706438"/>
          </a:xfrm>
          <a:prstGeom prst="rect">
            <a:avLst/>
          </a:prstGeom>
        </p:spPr>
        <p:txBody>
          <a:bodyPr anchor="ctr"/>
          <a:lst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Verdana" pitchFamily="34" charset="0"/>
              </a:defRPr>
            </a:lvl2pPr>
            <a:lvl3pPr algn="l" rtl="0" eaLnBrk="0" fontAlgn="base" hangingPunct="0">
              <a:spcBef>
                <a:spcPct val="0"/>
              </a:spcBef>
              <a:spcAft>
                <a:spcPct val="0"/>
              </a:spcAft>
              <a:defRPr sz="2000">
                <a:solidFill>
                  <a:schemeClr val="bg1"/>
                </a:solidFill>
                <a:latin typeface="Verdana" pitchFamily="34" charset="0"/>
              </a:defRPr>
            </a:lvl3pPr>
            <a:lvl4pPr algn="l" rtl="0" eaLnBrk="0" fontAlgn="base" hangingPunct="0">
              <a:spcBef>
                <a:spcPct val="0"/>
              </a:spcBef>
              <a:spcAft>
                <a:spcPct val="0"/>
              </a:spcAft>
              <a:defRPr sz="2000">
                <a:solidFill>
                  <a:schemeClr val="bg1"/>
                </a:solidFill>
                <a:latin typeface="Verdana" pitchFamily="34" charset="0"/>
              </a:defRPr>
            </a:lvl4pPr>
            <a:lvl5pPr algn="l" rtl="0" eaLnBrk="0" fontAlgn="base" hangingPunct="0">
              <a:spcBef>
                <a:spcPct val="0"/>
              </a:spcBef>
              <a:spcAft>
                <a:spcPct val="0"/>
              </a:spcAft>
              <a:defRPr sz="2000">
                <a:solidFill>
                  <a:schemeClr val="bg1"/>
                </a:solidFill>
                <a:latin typeface="Verdana" pitchFamily="34" charset="0"/>
              </a:defRPr>
            </a:lvl5pPr>
            <a:lvl6pPr marL="457200" algn="l" rtl="0" fontAlgn="base">
              <a:spcBef>
                <a:spcPct val="0"/>
              </a:spcBef>
              <a:spcAft>
                <a:spcPct val="0"/>
              </a:spcAft>
              <a:defRPr sz="2000">
                <a:solidFill>
                  <a:schemeClr val="bg1"/>
                </a:solidFill>
                <a:latin typeface="Verdana" pitchFamily="34" charset="0"/>
              </a:defRPr>
            </a:lvl6pPr>
            <a:lvl7pPr marL="914400" algn="l" rtl="0" fontAlgn="base">
              <a:spcBef>
                <a:spcPct val="0"/>
              </a:spcBef>
              <a:spcAft>
                <a:spcPct val="0"/>
              </a:spcAft>
              <a:defRPr sz="2000">
                <a:solidFill>
                  <a:schemeClr val="bg1"/>
                </a:solidFill>
                <a:latin typeface="Verdana" pitchFamily="34" charset="0"/>
              </a:defRPr>
            </a:lvl7pPr>
            <a:lvl8pPr marL="1371600" algn="l" rtl="0" fontAlgn="base">
              <a:spcBef>
                <a:spcPct val="0"/>
              </a:spcBef>
              <a:spcAft>
                <a:spcPct val="0"/>
              </a:spcAft>
              <a:defRPr sz="2000">
                <a:solidFill>
                  <a:schemeClr val="bg1"/>
                </a:solidFill>
                <a:latin typeface="Verdana" pitchFamily="34" charset="0"/>
              </a:defRPr>
            </a:lvl8pPr>
            <a:lvl9pPr marL="1828800" algn="l" rtl="0" fontAlgn="base">
              <a:spcBef>
                <a:spcPct val="0"/>
              </a:spcBef>
              <a:spcAft>
                <a:spcPct val="0"/>
              </a:spcAft>
              <a:defRPr sz="2000">
                <a:solidFill>
                  <a:schemeClr val="bg1"/>
                </a:solidFill>
                <a:latin typeface="Verdana" pitchFamily="34" charset="0"/>
              </a:defRPr>
            </a:lvl9pPr>
          </a:lstStyle>
          <a:p>
            <a:r>
              <a:rPr lang="en-US" dirty="0" smtClean="0">
                <a:latin typeface="Arial" pitchFamily="34" charset="0"/>
                <a:cs typeface="Arial" pitchFamily="34" charset="0"/>
              </a:rPr>
              <a:t>Mega-Pixel Camera: </a:t>
            </a:r>
            <a:r>
              <a:rPr lang="en-US" i="1" dirty="0" smtClean="0">
                <a:latin typeface="Arial" pitchFamily="34" charset="0"/>
                <a:cs typeface="Arial" pitchFamily="34" charset="0"/>
              </a:rPr>
              <a:t>Bare-Module Production</a:t>
            </a:r>
            <a:endParaRPr lang="de-DE" i="1" dirty="0"/>
          </a:p>
        </p:txBody>
      </p:sp>
    </p:spTree>
    <p:extLst>
      <p:ext uri="{BB962C8B-B14F-4D97-AF65-F5344CB8AC3E}">
        <p14:creationId xmlns:p14="http://schemas.microsoft.com/office/powerpoint/2010/main" val="3283620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5" name="Title 3"/>
          <p:cNvSpPr txBox="1">
            <a:spLocks/>
          </p:cNvSpPr>
          <p:nvPr/>
        </p:nvSpPr>
        <p:spPr bwMode="auto">
          <a:xfrm>
            <a:off x="0" y="2999236"/>
            <a:ext cx="91440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000">
                <a:solidFill>
                  <a:schemeClr val="bg1"/>
                </a:solidFill>
                <a:latin typeface="Verdana" pitchFamily="34" charset="0"/>
              </a:defRPr>
            </a:lvl2pPr>
            <a:lvl3pPr algn="l" rtl="0" eaLnBrk="0" fontAlgn="base" hangingPunct="0">
              <a:spcBef>
                <a:spcPct val="0"/>
              </a:spcBef>
              <a:spcAft>
                <a:spcPct val="0"/>
              </a:spcAft>
              <a:defRPr sz="2000">
                <a:solidFill>
                  <a:schemeClr val="bg1"/>
                </a:solidFill>
                <a:latin typeface="Verdana" pitchFamily="34" charset="0"/>
              </a:defRPr>
            </a:lvl3pPr>
            <a:lvl4pPr algn="l" rtl="0" eaLnBrk="0" fontAlgn="base" hangingPunct="0">
              <a:spcBef>
                <a:spcPct val="0"/>
              </a:spcBef>
              <a:spcAft>
                <a:spcPct val="0"/>
              </a:spcAft>
              <a:defRPr sz="2000">
                <a:solidFill>
                  <a:schemeClr val="bg1"/>
                </a:solidFill>
                <a:latin typeface="Verdana" pitchFamily="34" charset="0"/>
              </a:defRPr>
            </a:lvl4pPr>
            <a:lvl5pPr algn="l" rtl="0" eaLnBrk="0" fontAlgn="base" hangingPunct="0">
              <a:spcBef>
                <a:spcPct val="0"/>
              </a:spcBef>
              <a:spcAft>
                <a:spcPct val="0"/>
              </a:spcAft>
              <a:defRPr sz="2000">
                <a:solidFill>
                  <a:schemeClr val="bg1"/>
                </a:solidFill>
                <a:latin typeface="Verdana" pitchFamily="34" charset="0"/>
              </a:defRPr>
            </a:lvl5pPr>
            <a:lvl6pPr marL="457200" algn="l" rtl="0" fontAlgn="base">
              <a:spcBef>
                <a:spcPct val="0"/>
              </a:spcBef>
              <a:spcAft>
                <a:spcPct val="0"/>
              </a:spcAft>
              <a:defRPr sz="2000">
                <a:solidFill>
                  <a:schemeClr val="bg1"/>
                </a:solidFill>
                <a:latin typeface="Verdana" pitchFamily="34" charset="0"/>
              </a:defRPr>
            </a:lvl6pPr>
            <a:lvl7pPr marL="914400" algn="l" rtl="0" fontAlgn="base">
              <a:spcBef>
                <a:spcPct val="0"/>
              </a:spcBef>
              <a:spcAft>
                <a:spcPct val="0"/>
              </a:spcAft>
              <a:defRPr sz="2000">
                <a:solidFill>
                  <a:schemeClr val="bg1"/>
                </a:solidFill>
                <a:latin typeface="Verdana" pitchFamily="34" charset="0"/>
              </a:defRPr>
            </a:lvl7pPr>
            <a:lvl8pPr marL="1371600" algn="l" rtl="0" fontAlgn="base">
              <a:spcBef>
                <a:spcPct val="0"/>
              </a:spcBef>
              <a:spcAft>
                <a:spcPct val="0"/>
              </a:spcAft>
              <a:defRPr sz="2000">
                <a:solidFill>
                  <a:schemeClr val="bg1"/>
                </a:solidFill>
                <a:latin typeface="Verdana" pitchFamily="34" charset="0"/>
              </a:defRPr>
            </a:lvl8pPr>
            <a:lvl9pPr marL="1828800" algn="l" rtl="0" fontAlgn="base">
              <a:spcBef>
                <a:spcPct val="0"/>
              </a:spcBef>
              <a:spcAft>
                <a:spcPct val="0"/>
              </a:spcAft>
              <a:defRPr sz="2000">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0" cap="none" spc="0" normalizeH="0" noProof="0" dirty="0" smtClean="0">
                <a:ln>
                  <a:noFill/>
                </a:ln>
                <a:solidFill>
                  <a:srgbClr val="000000"/>
                </a:solidFill>
                <a:effectLst/>
                <a:uLnTx/>
                <a:uFillTx/>
                <a:latin typeface="Verdana"/>
                <a:ea typeface="+mj-ea"/>
                <a:cs typeface="+mj-cs"/>
              </a:rPr>
              <a:t>Mechanics and Integration</a:t>
            </a:r>
            <a:endParaRPr kumimoji="0" lang="en-US" sz="4000" b="0" i="1" u="none" strike="noStrike" kern="0" cap="none" spc="0" normalizeH="0" baseline="0" noProof="0" dirty="0">
              <a:ln>
                <a:noFill/>
              </a:ln>
              <a:solidFill>
                <a:srgbClr val="000000"/>
              </a:solidFill>
              <a:effectLst/>
              <a:uLnTx/>
              <a:uFillTx/>
              <a:latin typeface="Verdana"/>
              <a:ea typeface="+mj-ea"/>
              <a:cs typeface="+mj-cs"/>
            </a:endParaRPr>
          </a:p>
        </p:txBody>
      </p:sp>
    </p:spTree>
    <p:extLst>
      <p:ext uri="{BB962C8B-B14F-4D97-AF65-F5344CB8AC3E}">
        <p14:creationId xmlns:p14="http://schemas.microsoft.com/office/powerpoint/2010/main" val="400689578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detector assembly</a:t>
            </a:r>
            <a:endParaRPr lang="en-US" dirty="0"/>
          </a:p>
        </p:txBody>
      </p:sp>
      <p:sp>
        <p:nvSpPr>
          <p:cNvPr id="3" name="Text Placeholder 2"/>
          <p:cNvSpPr>
            <a:spLocks noGrp="1"/>
          </p:cNvSpPr>
          <p:nvPr>
            <p:ph type="body" sz="quarter" idx="10"/>
          </p:nvPr>
        </p:nvSpPr>
        <p:spPr>
          <a:xfrm>
            <a:off x="0" y="825500"/>
            <a:ext cx="9067800" cy="682625"/>
          </a:xfrm>
        </p:spPr>
        <p:txBody>
          <a:bodyPr/>
          <a:lstStyle/>
          <a:p>
            <a:pPr>
              <a:lnSpc>
                <a:spcPct val="100000"/>
              </a:lnSpc>
              <a:buFont typeface="Wingdings" panose="05000000000000000000" pitchFamily="2" charset="2"/>
              <a:buChar char="§"/>
            </a:pPr>
            <a:r>
              <a:rPr lang="en-US" b="1" dirty="0" smtClean="0"/>
              <a:t>Flange mounting tool completed and ready for use</a:t>
            </a:r>
          </a:p>
          <a:p>
            <a:pPr>
              <a:lnSpc>
                <a:spcPct val="100000"/>
              </a:lnSpc>
              <a:buFont typeface="Wingdings" panose="05000000000000000000" pitchFamily="2" charset="2"/>
              <a:buChar char="§"/>
            </a:pPr>
            <a:r>
              <a:rPr lang="en-US" b="1" dirty="0" smtClean="0"/>
              <a:t>Quadrant mounting tool being purchased</a:t>
            </a:r>
          </a:p>
          <a:p>
            <a:pPr marL="265113" indent="0">
              <a:buNone/>
            </a:pPr>
            <a:endParaRPr lang="en-US" dirty="0"/>
          </a:p>
          <a:p>
            <a:pPr marL="0" indent="0">
              <a:buNone/>
            </a:pPr>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2" y="1635125"/>
            <a:ext cx="4029646" cy="41935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0214" y="1666874"/>
            <a:ext cx="4841904" cy="3596789"/>
          </a:xfrm>
          <a:prstGeom prst="rect">
            <a:avLst/>
          </a:prstGeom>
        </p:spPr>
      </p:pic>
      <p:sp>
        <p:nvSpPr>
          <p:cNvPr id="6" name="TextBox 5"/>
          <p:cNvSpPr txBox="1"/>
          <p:nvPr/>
        </p:nvSpPr>
        <p:spPr>
          <a:xfrm>
            <a:off x="650875" y="5921375"/>
            <a:ext cx="2097850" cy="307777"/>
          </a:xfrm>
          <a:prstGeom prst="rect">
            <a:avLst/>
          </a:prstGeom>
          <a:noFill/>
        </p:spPr>
        <p:txBody>
          <a:bodyPr wrap="none" rtlCol="0">
            <a:spAutoFit/>
          </a:bodyPr>
          <a:lstStyle/>
          <a:p>
            <a:r>
              <a:rPr lang="en-US" dirty="0" smtClean="0"/>
              <a:t>Flange mounting tool</a:t>
            </a:r>
            <a:endParaRPr lang="en-US" dirty="0"/>
          </a:p>
        </p:txBody>
      </p:sp>
      <p:sp>
        <p:nvSpPr>
          <p:cNvPr id="7" name="TextBox 6"/>
          <p:cNvSpPr txBox="1"/>
          <p:nvPr/>
        </p:nvSpPr>
        <p:spPr>
          <a:xfrm>
            <a:off x="5613400" y="5391150"/>
            <a:ext cx="2345414" cy="307777"/>
          </a:xfrm>
          <a:prstGeom prst="rect">
            <a:avLst/>
          </a:prstGeom>
          <a:noFill/>
        </p:spPr>
        <p:txBody>
          <a:bodyPr wrap="none" rtlCol="0">
            <a:spAutoFit/>
          </a:bodyPr>
          <a:lstStyle/>
          <a:p>
            <a:r>
              <a:rPr lang="en-US" dirty="0" smtClean="0"/>
              <a:t>Quadrant mounting tool</a:t>
            </a:r>
            <a:endParaRPr lang="en-US" dirty="0"/>
          </a:p>
        </p:txBody>
      </p:sp>
    </p:spTree>
    <p:extLst>
      <p:ext uri="{BB962C8B-B14F-4D97-AF65-F5344CB8AC3E}">
        <p14:creationId xmlns:p14="http://schemas.microsoft.com/office/powerpoint/2010/main" val="1731026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267" y="34925"/>
            <a:ext cx="6417349" cy="706438"/>
          </a:xfrm>
        </p:spPr>
        <p:txBody>
          <a:bodyPr/>
          <a:lstStyle/>
          <a:p>
            <a:r>
              <a:rPr lang="en-US" dirty="0" smtClean="0"/>
              <a:t>Detector vacuum and cooling systems</a:t>
            </a:r>
            <a:endParaRPr lang="de-DE" dirty="0"/>
          </a:p>
        </p:txBody>
      </p:sp>
      <p:pic>
        <p:nvPicPr>
          <p:cNvPr id="6" name="Picture 5" descr="DSSC with pumps.png"/>
          <p:cNvPicPr>
            <a:picLocks noChangeAspect="1"/>
          </p:cNvPicPr>
          <p:nvPr/>
        </p:nvPicPr>
        <p:blipFill rotWithShape="1">
          <a:blip r:embed="rId3">
            <a:extLst>
              <a:ext uri="{28A0092B-C50C-407E-A947-70E740481C1C}">
                <a14:useLocalDpi xmlns:a14="http://schemas.microsoft.com/office/drawing/2010/main" val="0"/>
              </a:ext>
            </a:extLst>
          </a:blip>
          <a:srcRect l="9211" t="5263" r="7242" b="3899"/>
          <a:stretch/>
        </p:blipFill>
        <p:spPr>
          <a:xfrm>
            <a:off x="350086" y="1444624"/>
            <a:ext cx="3973850" cy="4688139"/>
          </a:xfrm>
          <a:prstGeom prst="rect">
            <a:avLst/>
          </a:prstGeom>
        </p:spPr>
      </p:pic>
      <p:sp>
        <p:nvSpPr>
          <p:cNvPr id="7" name="Text Placeholder 2"/>
          <p:cNvSpPr>
            <a:spLocks noGrp="1"/>
          </p:cNvSpPr>
          <p:nvPr>
            <p:ph type="body" sz="quarter" idx="10"/>
          </p:nvPr>
        </p:nvSpPr>
        <p:spPr>
          <a:xfrm>
            <a:off x="0" y="825500"/>
            <a:ext cx="9067800" cy="682625"/>
          </a:xfrm>
        </p:spPr>
        <p:txBody>
          <a:bodyPr/>
          <a:lstStyle/>
          <a:p>
            <a:pPr>
              <a:lnSpc>
                <a:spcPct val="100000"/>
              </a:lnSpc>
              <a:buFont typeface="Wingdings" panose="05000000000000000000" pitchFamily="2" charset="2"/>
              <a:buChar char="§"/>
            </a:pPr>
            <a:r>
              <a:rPr lang="en-US" b="1" dirty="0" smtClean="0"/>
              <a:t>Design has been done and components have been purchased. Ready for vessel arrival.</a:t>
            </a:r>
          </a:p>
          <a:p>
            <a:pPr marL="265113" indent="0">
              <a:buNone/>
            </a:pPr>
            <a:endParaRPr lang="en-US" dirty="0"/>
          </a:p>
          <a:p>
            <a:pPr marL="0" indent="0">
              <a:buNone/>
            </a:pPr>
            <a:endParaRPr lang="en-US" dirty="0" smtClean="0"/>
          </a:p>
          <a:p>
            <a:endParaRPr lang="en-US" dirty="0"/>
          </a:p>
        </p:txBody>
      </p:sp>
      <p:pic>
        <p:nvPicPr>
          <p:cNvPr id="9" name="Picture 8" descr="DSSC_cool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95" y="1412875"/>
            <a:ext cx="4317473" cy="4537752"/>
          </a:xfrm>
          <a:prstGeom prst="rect">
            <a:avLst/>
          </a:prstGeom>
        </p:spPr>
      </p:pic>
      <p:sp>
        <p:nvSpPr>
          <p:cNvPr id="10" name="TextBox 9"/>
          <p:cNvSpPr txBox="1"/>
          <p:nvPr/>
        </p:nvSpPr>
        <p:spPr>
          <a:xfrm>
            <a:off x="174625" y="6207125"/>
            <a:ext cx="3809844" cy="523220"/>
          </a:xfrm>
          <a:prstGeom prst="rect">
            <a:avLst/>
          </a:prstGeom>
          <a:noFill/>
        </p:spPr>
        <p:txBody>
          <a:bodyPr wrap="none" rtlCol="0">
            <a:spAutoFit/>
          </a:bodyPr>
          <a:lstStyle/>
          <a:p>
            <a:r>
              <a:rPr lang="en-US" dirty="0" smtClean="0"/>
              <a:t>DSSC with turbo pumps attached. Up to </a:t>
            </a:r>
          </a:p>
          <a:p>
            <a:r>
              <a:rPr lang="en-US" dirty="0" smtClean="0"/>
              <a:t>5 TPs can be used for running at SCS.</a:t>
            </a:r>
            <a:endParaRPr lang="en-US" dirty="0"/>
          </a:p>
        </p:txBody>
      </p:sp>
      <p:sp>
        <p:nvSpPr>
          <p:cNvPr id="11" name="TextBox 10"/>
          <p:cNvSpPr txBox="1"/>
          <p:nvPr/>
        </p:nvSpPr>
        <p:spPr>
          <a:xfrm>
            <a:off x="4803775" y="5883275"/>
            <a:ext cx="4443745" cy="738664"/>
          </a:xfrm>
          <a:prstGeom prst="rect">
            <a:avLst/>
          </a:prstGeom>
          <a:noFill/>
        </p:spPr>
        <p:txBody>
          <a:bodyPr wrap="none" rtlCol="0">
            <a:spAutoFit/>
          </a:bodyPr>
          <a:lstStyle/>
          <a:p>
            <a:r>
              <a:rPr lang="en-US" dirty="0" smtClean="0"/>
              <a:t>DSSC with cooling pipes and support for power </a:t>
            </a:r>
          </a:p>
          <a:p>
            <a:r>
              <a:rPr lang="en-US" dirty="0" smtClean="0"/>
              <a:t>cables at the back. Double-wall pipes pressure</a:t>
            </a:r>
          </a:p>
          <a:p>
            <a:r>
              <a:rPr lang="en-US" dirty="0"/>
              <a:t>m</a:t>
            </a:r>
            <a:r>
              <a:rPr lang="en-US" dirty="0" smtClean="0"/>
              <a:t>onitoring in place.</a:t>
            </a:r>
          </a:p>
        </p:txBody>
      </p:sp>
    </p:spTree>
    <p:extLst>
      <p:ext uri="{BB962C8B-B14F-4D97-AF65-F5344CB8AC3E}">
        <p14:creationId xmlns:p14="http://schemas.microsoft.com/office/powerpoint/2010/main" val="1595119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infrastructure</a:t>
            </a:r>
            <a:endParaRPr lang="en-US" dirty="0"/>
          </a:p>
        </p:txBody>
      </p:sp>
      <p:pic>
        <p:nvPicPr>
          <p:cNvPr id="4" name="Picture 3" descr="IMG_011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5625" y="777874"/>
            <a:ext cx="3492500" cy="3130583"/>
          </a:xfrm>
          <a:prstGeom prst="rect">
            <a:avLst/>
          </a:prstGeom>
        </p:spPr>
      </p:pic>
      <p:sp>
        <p:nvSpPr>
          <p:cNvPr id="5" name="TextBox 4"/>
          <p:cNvSpPr txBox="1"/>
          <p:nvPr/>
        </p:nvSpPr>
        <p:spPr>
          <a:xfrm>
            <a:off x="3825875" y="2111375"/>
            <a:ext cx="957514" cy="523220"/>
          </a:xfrm>
          <a:prstGeom prst="rect">
            <a:avLst/>
          </a:prstGeom>
          <a:solidFill>
            <a:srgbClr val="F39200"/>
          </a:solidFill>
        </p:spPr>
        <p:txBody>
          <a:bodyPr wrap="none" rtlCol="0">
            <a:spAutoFit/>
          </a:bodyPr>
          <a:lstStyle/>
          <a:p>
            <a:pPr algn="ctr"/>
            <a:r>
              <a:rPr lang="en-US" dirty="0" smtClean="0"/>
              <a:t>Detector</a:t>
            </a:r>
          </a:p>
          <a:p>
            <a:pPr algn="ctr"/>
            <a:r>
              <a:rPr lang="en-US" dirty="0" smtClean="0"/>
              <a:t>support</a:t>
            </a:r>
            <a:endParaRPr lang="en-US" dirty="0"/>
          </a:p>
        </p:txBody>
      </p:sp>
      <p:grpSp>
        <p:nvGrpSpPr>
          <p:cNvPr id="9" name="Group 8"/>
          <p:cNvGrpSpPr/>
          <p:nvPr/>
        </p:nvGrpSpPr>
        <p:grpSpPr>
          <a:xfrm>
            <a:off x="5588000" y="1016000"/>
            <a:ext cx="3299340" cy="5794375"/>
            <a:chOff x="5572124" y="1095375"/>
            <a:chExt cx="3315216" cy="5715000"/>
          </a:xfrm>
        </p:grpSpPr>
        <p:pic>
          <p:nvPicPr>
            <p:cNvPr id="8" name="Picture 7" descr="IMG_010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72124" y="3736258"/>
              <a:ext cx="3286125" cy="3074117"/>
            </a:xfrm>
            <a:prstGeom prst="rect">
              <a:avLst/>
            </a:prstGeom>
          </p:spPr>
        </p:pic>
        <p:pic>
          <p:nvPicPr>
            <p:cNvPr id="6" name="Picture 5" descr="IMG_010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72125" y="1095375"/>
              <a:ext cx="3302000" cy="3015462"/>
            </a:xfrm>
            <a:prstGeom prst="rect">
              <a:avLst/>
            </a:prstGeom>
          </p:spPr>
        </p:pic>
        <p:sp>
          <p:nvSpPr>
            <p:cNvPr id="7" name="TextBox 6"/>
            <p:cNvSpPr txBox="1"/>
            <p:nvPr/>
          </p:nvSpPr>
          <p:spPr>
            <a:xfrm>
              <a:off x="6789490" y="3835400"/>
              <a:ext cx="2097850" cy="307777"/>
            </a:xfrm>
            <a:prstGeom prst="rect">
              <a:avLst/>
            </a:prstGeom>
            <a:solidFill>
              <a:srgbClr val="F39200"/>
            </a:solidFill>
          </p:spPr>
          <p:txBody>
            <a:bodyPr wrap="none" rtlCol="0">
              <a:spAutoFit/>
            </a:bodyPr>
            <a:lstStyle/>
            <a:p>
              <a:pPr algn="ctr"/>
              <a:r>
                <a:rPr lang="en-US" dirty="0" smtClean="0"/>
                <a:t>Flange mounting tool</a:t>
              </a:r>
              <a:endParaRPr lang="en-US" dirty="0"/>
            </a:p>
          </p:txBody>
        </p:sp>
      </p:grpSp>
      <p:grpSp>
        <p:nvGrpSpPr>
          <p:cNvPr id="12" name="Group 11"/>
          <p:cNvGrpSpPr/>
          <p:nvPr/>
        </p:nvGrpSpPr>
        <p:grpSpPr>
          <a:xfrm>
            <a:off x="135863" y="4032250"/>
            <a:ext cx="2705762" cy="2628702"/>
            <a:chOff x="516863" y="3841750"/>
            <a:chExt cx="2705762" cy="2628702"/>
          </a:xfrm>
        </p:grpSpPr>
        <p:pic>
          <p:nvPicPr>
            <p:cNvPr id="10" name="Picture 9" descr="IMG_0108.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750" y="3841750"/>
              <a:ext cx="2682875" cy="2317750"/>
            </a:xfrm>
            <a:prstGeom prst="rect">
              <a:avLst/>
            </a:prstGeom>
          </p:spPr>
        </p:pic>
        <p:sp>
          <p:nvSpPr>
            <p:cNvPr id="11" name="TextBox 10"/>
            <p:cNvSpPr txBox="1"/>
            <p:nvPr/>
          </p:nvSpPr>
          <p:spPr>
            <a:xfrm>
              <a:off x="516863" y="6162675"/>
              <a:ext cx="2660654" cy="307777"/>
            </a:xfrm>
            <a:prstGeom prst="rect">
              <a:avLst/>
            </a:prstGeom>
            <a:solidFill>
              <a:srgbClr val="F39200"/>
            </a:solidFill>
          </p:spPr>
          <p:txBody>
            <a:bodyPr wrap="none" rtlCol="0">
              <a:spAutoFit/>
            </a:bodyPr>
            <a:lstStyle/>
            <a:p>
              <a:pPr algn="ctr"/>
              <a:r>
                <a:rPr lang="en-US" dirty="0" smtClean="0"/>
                <a:t>Coolant distribution system</a:t>
              </a:r>
              <a:endParaRPr lang="en-US" dirty="0"/>
            </a:p>
          </p:txBody>
        </p:sp>
      </p:grpSp>
      <p:grpSp>
        <p:nvGrpSpPr>
          <p:cNvPr id="15" name="Group 14"/>
          <p:cNvGrpSpPr/>
          <p:nvPr/>
        </p:nvGrpSpPr>
        <p:grpSpPr>
          <a:xfrm>
            <a:off x="2936875" y="3559175"/>
            <a:ext cx="2555874" cy="3253520"/>
            <a:chOff x="2936875" y="3559175"/>
            <a:chExt cx="2555874" cy="3253520"/>
          </a:xfrm>
        </p:grpSpPr>
        <p:pic>
          <p:nvPicPr>
            <p:cNvPr id="13" name="Picture 12" descr="IMG_0107.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36875" y="4000501"/>
              <a:ext cx="2555874" cy="2812194"/>
            </a:xfrm>
            <a:prstGeom prst="rect">
              <a:avLst/>
            </a:prstGeom>
          </p:spPr>
        </p:pic>
        <p:sp>
          <p:nvSpPr>
            <p:cNvPr id="14" name="TextBox 13"/>
            <p:cNvSpPr txBox="1"/>
            <p:nvPr/>
          </p:nvSpPr>
          <p:spPr>
            <a:xfrm>
              <a:off x="2937681" y="3559175"/>
              <a:ext cx="2454518" cy="523220"/>
            </a:xfrm>
            <a:prstGeom prst="rect">
              <a:avLst/>
            </a:prstGeom>
            <a:solidFill>
              <a:srgbClr val="F39200"/>
            </a:solidFill>
          </p:spPr>
          <p:txBody>
            <a:bodyPr wrap="none" rtlCol="0">
              <a:spAutoFit/>
            </a:bodyPr>
            <a:lstStyle/>
            <a:p>
              <a:pPr algn="ctr"/>
              <a:r>
                <a:rPr lang="en-US" dirty="0" smtClean="0"/>
                <a:t>Support for power cables </a:t>
              </a:r>
            </a:p>
            <a:p>
              <a:pPr algn="ctr"/>
              <a:r>
                <a:rPr lang="en-US" dirty="0" smtClean="0"/>
                <a:t>at detector back</a:t>
              </a:r>
              <a:endParaRPr lang="en-US" dirty="0"/>
            </a:p>
          </p:txBody>
        </p:sp>
      </p:grpSp>
    </p:spTree>
    <p:extLst>
      <p:ext uri="{BB962C8B-B14F-4D97-AF65-F5344CB8AC3E}">
        <p14:creationId xmlns:p14="http://schemas.microsoft.com/office/powerpoint/2010/main" val="4024317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987" y="945095"/>
            <a:ext cx="1593059"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1280" y="945095"/>
            <a:ext cx="1344432"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dirty="0" smtClean="0"/>
              <a:t>Vacuum Chamber &amp; Cooling Blocks</a:t>
            </a:r>
            <a:endParaRPr lang="en-US" dirty="0"/>
          </a:p>
        </p:txBody>
      </p:sp>
      <p:sp>
        <p:nvSpPr>
          <p:cNvPr id="3" name="Textplatzhalter 2"/>
          <p:cNvSpPr>
            <a:spLocks noGrp="1"/>
          </p:cNvSpPr>
          <p:nvPr>
            <p:ph type="body" sz="quarter" idx="10"/>
          </p:nvPr>
        </p:nvSpPr>
        <p:spPr>
          <a:xfrm>
            <a:off x="144778" y="2520276"/>
            <a:ext cx="5265421" cy="2994560"/>
          </a:xfrm>
        </p:spPr>
        <p:txBody>
          <a:bodyPr/>
          <a:lstStyle/>
          <a:p>
            <a:pPr>
              <a:lnSpc>
                <a:spcPct val="100000"/>
              </a:lnSpc>
              <a:buFont typeface="Wingdings" panose="05000000000000000000" pitchFamily="2" charset="2"/>
              <a:buChar char="§"/>
            </a:pPr>
            <a:r>
              <a:rPr lang="en-US" dirty="0" smtClean="0"/>
              <a:t>Core chamber at DESY</a:t>
            </a:r>
          </a:p>
          <a:p>
            <a:pPr>
              <a:lnSpc>
                <a:spcPct val="100000"/>
              </a:lnSpc>
              <a:buFont typeface="Wingdings" panose="05000000000000000000" pitchFamily="2" charset="2"/>
              <a:buChar char="§"/>
            </a:pPr>
            <a:r>
              <a:rPr lang="en-US" dirty="0" smtClean="0"/>
              <a:t>Next step: weld in tubes with flanges</a:t>
            </a:r>
            <a:br>
              <a:rPr lang="en-US" dirty="0" smtClean="0"/>
            </a:br>
            <a:r>
              <a:rPr lang="en-US" dirty="0" smtClean="0"/>
              <a:t>(this will unfortunately run into January)</a:t>
            </a:r>
          </a:p>
          <a:p>
            <a:pPr>
              <a:lnSpc>
                <a:spcPct val="100000"/>
              </a:lnSpc>
              <a:buFont typeface="Wingdings" panose="05000000000000000000" pitchFamily="2" charset="2"/>
              <a:buChar char="§"/>
            </a:pPr>
            <a:r>
              <a:rPr lang="en-US" dirty="0" smtClean="0"/>
              <a:t>Followed by 2</a:t>
            </a:r>
            <a:r>
              <a:rPr lang="en-US" baseline="30000" dirty="0" smtClean="0"/>
              <a:t>nd</a:t>
            </a:r>
            <a:r>
              <a:rPr lang="en-US" dirty="0" smtClean="0"/>
              <a:t> milling at company</a:t>
            </a:r>
          </a:p>
          <a:p>
            <a:pPr>
              <a:lnSpc>
                <a:spcPct val="100000"/>
              </a:lnSpc>
              <a:buFont typeface="Wingdings" panose="05000000000000000000" pitchFamily="2" charset="2"/>
              <a:buChar char="§"/>
            </a:pPr>
            <a:r>
              <a:rPr lang="en-US" dirty="0" smtClean="0"/>
              <a:t>Final step: milling of XY stage mount surfaces on inner surfaces, at DESY</a:t>
            </a:r>
          </a:p>
          <a:p>
            <a:pPr>
              <a:lnSpc>
                <a:spcPct val="100000"/>
              </a:lnSpc>
              <a:buFont typeface="Wingdings" panose="05000000000000000000" pitchFamily="2" charset="2"/>
              <a:buChar char="§"/>
            </a:pPr>
            <a:r>
              <a:rPr lang="en-US" dirty="0" smtClean="0"/>
              <a:t>Expect finished chamber end of February</a:t>
            </a:r>
          </a:p>
          <a:p>
            <a:endParaRPr lang="en-US" dirty="0"/>
          </a:p>
        </p:txBody>
      </p:sp>
      <p:pic>
        <p:nvPicPr>
          <p:cNvPr id="5" name="Picture 2" descr="C:\Users\okrent\AppData\Local\Microsoft\Windows\Temporary Internet Files\Content.Outlook\LNB6LX0I\IMG_4179.JPG" title="@DESY, 07.11.20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014" t="6830" r="18318" b="10682"/>
          <a:stretch/>
        </p:blipFill>
        <p:spPr bwMode="auto">
          <a:xfrm rot="10800000">
            <a:off x="5319715" y="1066798"/>
            <a:ext cx="3454169" cy="32541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2198" y="5019308"/>
            <a:ext cx="4876800" cy="1569660"/>
          </a:xfrm>
          <a:prstGeom prst="rect">
            <a:avLst/>
          </a:prstGeom>
        </p:spPr>
        <p:txBody>
          <a:bodyPr wrap="square">
            <a:spAutoFit/>
          </a:bodyPr>
          <a:lstStyle/>
          <a:p>
            <a:pPr marL="285750" indent="-285750">
              <a:buFont typeface="Wingdings" panose="05000000000000000000" pitchFamily="2" charset="2"/>
              <a:buChar char="§"/>
            </a:pPr>
            <a:r>
              <a:rPr lang="en-US" sz="1600" dirty="0"/>
              <a:t>Two Cu blocks in hand at DESY (Q1-3 &amp; </a:t>
            </a:r>
            <a:r>
              <a:rPr lang="en-US" sz="1600" dirty="0" smtClean="0"/>
              <a:t>Q2-4) both </a:t>
            </a:r>
            <a:r>
              <a:rPr lang="en-US" sz="1600" dirty="0"/>
              <a:t>quality checked, accepted </a:t>
            </a:r>
            <a:endParaRPr lang="en-US" sz="1600" dirty="0" smtClean="0"/>
          </a:p>
          <a:p>
            <a:pPr marL="539750" indent="-271463">
              <a:buFont typeface="Wingdings" panose="05000000000000000000" pitchFamily="2" charset="2"/>
              <a:buChar char="Ø"/>
            </a:pPr>
            <a:r>
              <a:rPr lang="en-US" sz="1600" dirty="0" smtClean="0"/>
              <a:t>Measurements</a:t>
            </a:r>
          </a:p>
          <a:p>
            <a:pPr marL="539750" indent="-271463">
              <a:buFont typeface="Wingdings" panose="05000000000000000000" pitchFamily="2" charset="2"/>
              <a:buChar char="Ø"/>
            </a:pPr>
            <a:r>
              <a:rPr lang="en-US" sz="1600" dirty="0" smtClean="0"/>
              <a:t>Pressure check</a:t>
            </a:r>
          </a:p>
          <a:p>
            <a:pPr marL="539750" indent="-361950">
              <a:buFont typeface="Wingdings" panose="05000000000000000000" pitchFamily="2" charset="2"/>
              <a:buChar char="Ø"/>
            </a:pPr>
            <a:endParaRPr lang="en-US" sz="1600" dirty="0"/>
          </a:p>
          <a:p>
            <a:pPr marL="285750" indent="-285750">
              <a:buFont typeface="Wingdings" panose="05000000000000000000" pitchFamily="2" charset="2"/>
              <a:buChar char="§"/>
            </a:pPr>
            <a:r>
              <a:rPr lang="en-US" sz="1600" dirty="0"/>
              <a:t>Delivery foreseen in early January</a:t>
            </a:r>
            <a:endParaRPr lang="en-US" sz="1600" b="1" dirty="0"/>
          </a:p>
        </p:txBody>
      </p:sp>
      <p:pic>
        <p:nvPicPr>
          <p:cNvPr id="14" name="Picture 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34" t="16666" r="11932" b="12122"/>
          <a:stretch/>
        </p:blipFill>
        <p:spPr bwMode="auto">
          <a:xfrm rot="10800000">
            <a:off x="4642354" y="4867834"/>
            <a:ext cx="2106611" cy="199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8966" y="5084956"/>
            <a:ext cx="2364059" cy="177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026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5" name="Title 3"/>
          <p:cNvSpPr txBox="1">
            <a:spLocks/>
          </p:cNvSpPr>
          <p:nvPr/>
        </p:nvSpPr>
        <p:spPr bwMode="auto">
          <a:xfrm>
            <a:off x="0" y="2999236"/>
            <a:ext cx="91440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000">
                <a:solidFill>
                  <a:schemeClr val="bg1"/>
                </a:solidFill>
                <a:latin typeface="Verdana" pitchFamily="34" charset="0"/>
              </a:defRPr>
            </a:lvl2pPr>
            <a:lvl3pPr algn="l" rtl="0" eaLnBrk="0" fontAlgn="base" hangingPunct="0">
              <a:spcBef>
                <a:spcPct val="0"/>
              </a:spcBef>
              <a:spcAft>
                <a:spcPct val="0"/>
              </a:spcAft>
              <a:defRPr sz="2000">
                <a:solidFill>
                  <a:schemeClr val="bg1"/>
                </a:solidFill>
                <a:latin typeface="Verdana" pitchFamily="34" charset="0"/>
              </a:defRPr>
            </a:lvl3pPr>
            <a:lvl4pPr algn="l" rtl="0" eaLnBrk="0" fontAlgn="base" hangingPunct="0">
              <a:spcBef>
                <a:spcPct val="0"/>
              </a:spcBef>
              <a:spcAft>
                <a:spcPct val="0"/>
              </a:spcAft>
              <a:defRPr sz="2000">
                <a:solidFill>
                  <a:schemeClr val="bg1"/>
                </a:solidFill>
                <a:latin typeface="Verdana" pitchFamily="34" charset="0"/>
              </a:defRPr>
            </a:lvl4pPr>
            <a:lvl5pPr algn="l" rtl="0" eaLnBrk="0" fontAlgn="base" hangingPunct="0">
              <a:spcBef>
                <a:spcPct val="0"/>
              </a:spcBef>
              <a:spcAft>
                <a:spcPct val="0"/>
              </a:spcAft>
              <a:defRPr sz="2000">
                <a:solidFill>
                  <a:schemeClr val="bg1"/>
                </a:solidFill>
                <a:latin typeface="Verdana" pitchFamily="34" charset="0"/>
              </a:defRPr>
            </a:lvl5pPr>
            <a:lvl6pPr marL="457200" algn="l" rtl="0" fontAlgn="base">
              <a:spcBef>
                <a:spcPct val="0"/>
              </a:spcBef>
              <a:spcAft>
                <a:spcPct val="0"/>
              </a:spcAft>
              <a:defRPr sz="2000">
                <a:solidFill>
                  <a:schemeClr val="bg1"/>
                </a:solidFill>
                <a:latin typeface="Verdana" pitchFamily="34" charset="0"/>
              </a:defRPr>
            </a:lvl6pPr>
            <a:lvl7pPr marL="914400" algn="l" rtl="0" fontAlgn="base">
              <a:spcBef>
                <a:spcPct val="0"/>
              </a:spcBef>
              <a:spcAft>
                <a:spcPct val="0"/>
              </a:spcAft>
              <a:defRPr sz="2000">
                <a:solidFill>
                  <a:schemeClr val="bg1"/>
                </a:solidFill>
                <a:latin typeface="Verdana" pitchFamily="34" charset="0"/>
              </a:defRPr>
            </a:lvl7pPr>
            <a:lvl8pPr marL="1371600" algn="l" rtl="0" fontAlgn="base">
              <a:spcBef>
                <a:spcPct val="0"/>
              </a:spcBef>
              <a:spcAft>
                <a:spcPct val="0"/>
              </a:spcAft>
              <a:defRPr sz="2000">
                <a:solidFill>
                  <a:schemeClr val="bg1"/>
                </a:solidFill>
                <a:latin typeface="Verdana" pitchFamily="34" charset="0"/>
              </a:defRPr>
            </a:lvl8pPr>
            <a:lvl9pPr marL="1828800" algn="l" rtl="0" fontAlgn="base">
              <a:spcBef>
                <a:spcPct val="0"/>
              </a:spcBef>
              <a:spcAft>
                <a:spcPct val="0"/>
              </a:spcAft>
              <a:defRPr sz="2000">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0" cap="none" spc="0" normalizeH="0" noProof="0" dirty="0" smtClean="0">
                <a:ln>
                  <a:noFill/>
                </a:ln>
                <a:solidFill>
                  <a:srgbClr val="000000"/>
                </a:solidFill>
                <a:effectLst/>
                <a:uLnTx/>
                <a:uFillTx/>
                <a:latin typeface="Verdana"/>
                <a:ea typeface="+mj-ea"/>
                <a:cs typeface="+mj-cs"/>
              </a:rPr>
              <a:t>Calibration</a:t>
            </a:r>
            <a:endParaRPr kumimoji="0" lang="en-US" sz="4000" b="0" i="1" u="none" strike="noStrike" kern="0" cap="none" spc="0" normalizeH="0" baseline="0" noProof="0" dirty="0">
              <a:ln>
                <a:noFill/>
              </a:ln>
              <a:solidFill>
                <a:srgbClr val="000000"/>
              </a:solidFill>
              <a:effectLst/>
              <a:uLnTx/>
              <a:uFillTx/>
              <a:latin typeface="Verdana"/>
              <a:ea typeface="+mj-ea"/>
              <a:cs typeface="+mj-cs"/>
            </a:endParaRPr>
          </a:p>
        </p:txBody>
      </p:sp>
    </p:spTree>
    <p:extLst>
      <p:ext uri="{BB962C8B-B14F-4D97-AF65-F5344CB8AC3E}">
        <p14:creationId xmlns:p14="http://schemas.microsoft.com/office/powerpoint/2010/main" val="366715168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524000" y="44624"/>
            <a:ext cx="6096000" cy="707886"/>
          </a:xfrm>
          <a:prstGeom prst="rect">
            <a:avLst/>
          </a:prstGeom>
          <a:noFill/>
        </p:spPr>
        <p:txBody>
          <a:bodyPr wrap="square" rtlCol="0">
            <a:spAutoFit/>
          </a:bodyPr>
          <a:lstStyle/>
          <a:p>
            <a:r>
              <a:rPr lang="en-GB" sz="2000" b="1" cap="small" dirty="0" smtClean="0">
                <a:solidFill>
                  <a:schemeClr val="bg1"/>
                </a:solidFill>
                <a:latin typeface="Verdana" pitchFamily="34" charset="0"/>
                <a:ea typeface="Verdana" pitchFamily="34" charset="0"/>
                <a:cs typeface="Verdana" pitchFamily="34" charset="0"/>
              </a:rPr>
              <a:t>Analysis of </a:t>
            </a:r>
            <a:r>
              <a:rPr lang="en-GB" sz="2000" b="1" cap="small" dirty="0" err="1" smtClean="0">
                <a:solidFill>
                  <a:schemeClr val="bg1"/>
                </a:solidFill>
                <a:latin typeface="Verdana" pitchFamily="34" charset="0"/>
                <a:ea typeface="Verdana" pitchFamily="34" charset="0"/>
                <a:cs typeface="Verdana" pitchFamily="34" charset="0"/>
              </a:rPr>
              <a:t>Beamtime</a:t>
            </a:r>
            <a:r>
              <a:rPr lang="en-GB" sz="2000" b="1" cap="small" dirty="0" smtClean="0">
                <a:solidFill>
                  <a:schemeClr val="bg1"/>
                </a:solidFill>
                <a:latin typeface="Verdana" pitchFamily="34" charset="0"/>
                <a:ea typeface="Verdana" pitchFamily="34" charset="0"/>
                <a:cs typeface="Verdana" pitchFamily="34" charset="0"/>
              </a:rPr>
              <a:t> Data: </a:t>
            </a:r>
          </a:p>
          <a:p>
            <a:r>
              <a:rPr lang="en-GB" sz="2000" b="1" cap="small" dirty="0" smtClean="0">
                <a:solidFill>
                  <a:schemeClr val="bg1"/>
                </a:solidFill>
                <a:latin typeface="Verdana" pitchFamily="34" charset="0"/>
                <a:ea typeface="Verdana" pitchFamily="34" charset="0"/>
                <a:cs typeface="Verdana" pitchFamily="34" charset="0"/>
              </a:rPr>
              <a:t>PETRA III / P65   I</a:t>
            </a:r>
          </a:p>
        </p:txBody>
      </p:sp>
      <p:sp>
        <p:nvSpPr>
          <p:cNvPr id="4" name="Textfeld 3"/>
          <p:cNvSpPr txBox="1"/>
          <p:nvPr/>
        </p:nvSpPr>
        <p:spPr>
          <a:xfrm>
            <a:off x="-46396" y="953232"/>
            <a:ext cx="5976664" cy="2646878"/>
          </a:xfrm>
          <a:prstGeom prst="rect">
            <a:avLst/>
          </a:prstGeom>
          <a:noFill/>
        </p:spPr>
        <p:txBody>
          <a:bodyPr wrap="square" rtlCol="0">
            <a:spAutoFit/>
          </a:bodyPr>
          <a:lstStyle/>
          <a:p>
            <a:pPr marL="342900" indent="-342900">
              <a:buFont typeface="Wingdings" charset="2"/>
              <a:buChar char="§"/>
            </a:pPr>
            <a:r>
              <a:rPr lang="en-GB" b="1" dirty="0" smtClean="0"/>
              <a:t>PETRA III / P65 (May 2017):</a:t>
            </a:r>
          </a:p>
          <a:p>
            <a:pPr marL="800100" lvl="1" indent="-342900">
              <a:buFont typeface="Wingdings" panose="05000000000000000000" pitchFamily="2" charset="2"/>
              <a:buChar char="Ø"/>
            </a:pPr>
            <a:r>
              <a:rPr lang="en-GB" sz="1600" dirty="0" smtClean="0"/>
              <a:t>Hard X rays (4-44 </a:t>
            </a:r>
            <a:r>
              <a:rPr lang="en-GB" sz="1600" dirty="0" err="1" smtClean="0"/>
              <a:t>keV</a:t>
            </a:r>
            <a:r>
              <a:rPr lang="en-GB" sz="1600" dirty="0" smtClean="0"/>
              <a:t>)</a:t>
            </a:r>
          </a:p>
          <a:p>
            <a:pPr marL="800100" lvl="1" indent="-342900">
              <a:buFont typeface="Wingdings" panose="05000000000000000000" pitchFamily="2" charset="2"/>
              <a:buChar char="Ø"/>
            </a:pPr>
            <a:r>
              <a:rPr lang="en-GB" sz="1600" dirty="0" smtClean="0"/>
              <a:t>40 bunch mode, 5.2 MHz</a:t>
            </a:r>
          </a:p>
          <a:p>
            <a:pPr lvl="1"/>
            <a:endParaRPr lang="en-GB" sz="1600" dirty="0" smtClean="0"/>
          </a:p>
          <a:p>
            <a:pPr marL="342900" indent="-342900">
              <a:buFont typeface="Wingdings" charset="2"/>
              <a:buChar char="§"/>
            </a:pPr>
            <a:r>
              <a:rPr lang="en-GB" b="1" dirty="0" smtClean="0"/>
              <a:t>miniSDD-F1 ladder system</a:t>
            </a:r>
          </a:p>
          <a:p>
            <a:endParaRPr lang="en-GB" dirty="0" smtClean="0"/>
          </a:p>
          <a:p>
            <a:pPr marL="342900" indent="-342900">
              <a:buFont typeface="Wingdings" charset="2"/>
              <a:buChar char="§"/>
            </a:pPr>
            <a:r>
              <a:rPr lang="en-GB" b="1" dirty="0" smtClean="0">
                <a:cs typeface="Arial"/>
              </a:rPr>
              <a:t>Goal: study fluorescence line generation </a:t>
            </a:r>
          </a:p>
          <a:p>
            <a:r>
              <a:rPr lang="en-GB" b="1" dirty="0">
                <a:cs typeface="Arial"/>
              </a:rPr>
              <a:t> </a:t>
            </a:r>
            <a:r>
              <a:rPr lang="en-GB" b="1" dirty="0" smtClean="0">
                <a:cs typeface="Arial"/>
              </a:rPr>
              <a:t>            (flux, homogeneity)</a:t>
            </a:r>
          </a:p>
          <a:p>
            <a:pPr marL="742950" lvl="1" indent="-285750">
              <a:buFont typeface="Wingdings" panose="05000000000000000000" pitchFamily="2" charset="2"/>
              <a:buChar char="Ø"/>
            </a:pPr>
            <a:r>
              <a:rPr lang="en-GB" sz="1600" dirty="0" smtClean="0">
                <a:cs typeface="Arial"/>
              </a:rPr>
              <a:t>33 </a:t>
            </a:r>
            <a:r>
              <a:rPr lang="en-GB" sz="1600" dirty="0" err="1" smtClean="0">
                <a:cs typeface="Arial"/>
              </a:rPr>
              <a:t>keV</a:t>
            </a:r>
            <a:r>
              <a:rPr lang="en-GB" sz="1600" dirty="0" smtClean="0">
                <a:cs typeface="Arial"/>
              </a:rPr>
              <a:t> photons</a:t>
            </a:r>
          </a:p>
          <a:p>
            <a:pPr marL="742950" lvl="1" indent="-285750">
              <a:buFont typeface="Wingdings" panose="05000000000000000000" pitchFamily="2" charset="2"/>
              <a:buChar char="Ø"/>
            </a:pPr>
            <a:r>
              <a:rPr lang="en-GB" sz="1600" dirty="0" smtClean="0">
                <a:cs typeface="Arial"/>
              </a:rPr>
              <a:t>Ag target (K shell lines at 22 and 25 </a:t>
            </a:r>
            <a:r>
              <a:rPr lang="en-GB" sz="1600" dirty="0" err="1" smtClean="0">
                <a:cs typeface="Arial"/>
              </a:rPr>
              <a:t>keV</a:t>
            </a:r>
            <a:r>
              <a:rPr lang="en-GB" sz="1600" dirty="0" smtClean="0">
                <a:cs typeface="Arial"/>
              </a:rPr>
              <a:t>)</a:t>
            </a:r>
          </a:p>
          <a:p>
            <a:pPr marL="742950" lvl="1" indent="-285750">
              <a:buFont typeface="Wingdings" panose="05000000000000000000" pitchFamily="2" charset="2"/>
              <a:buChar char="Ø"/>
            </a:pPr>
            <a:r>
              <a:rPr lang="en-GB" sz="1600" dirty="0" smtClean="0">
                <a:cs typeface="Arial"/>
              </a:rPr>
              <a:t>Distance target to detector about 16 cm </a:t>
            </a:r>
            <a:r>
              <a:rPr lang="en-US" sz="1600" dirty="0" smtClean="0">
                <a:cs typeface="Arial"/>
              </a:rPr>
              <a:t> </a:t>
            </a:r>
          </a:p>
        </p:txBody>
      </p:sp>
      <p:pic>
        <p:nvPicPr>
          <p:cNvPr id="21" name="Bild 20" descr="SAM_4918_reduc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67544" y="2614193"/>
            <a:ext cx="3779452" cy="2834589"/>
          </a:xfrm>
          <a:prstGeom prst="rect">
            <a:avLst/>
          </a:prstGeom>
        </p:spPr>
      </p:pic>
      <p:grpSp>
        <p:nvGrpSpPr>
          <p:cNvPr id="7" name="Gruppierung 6"/>
          <p:cNvGrpSpPr/>
          <p:nvPr/>
        </p:nvGrpSpPr>
        <p:grpSpPr>
          <a:xfrm>
            <a:off x="635621" y="3914078"/>
            <a:ext cx="4080396" cy="2827290"/>
            <a:chOff x="4491765" y="4293096"/>
            <a:chExt cx="3615027" cy="2448272"/>
          </a:xfrm>
        </p:grpSpPr>
        <p:pic>
          <p:nvPicPr>
            <p:cNvPr id="2" name="Bild 1" descr="hist_odd_eve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765" y="4293096"/>
              <a:ext cx="3615027" cy="2448272"/>
            </a:xfrm>
            <a:prstGeom prst="rect">
              <a:avLst/>
            </a:prstGeom>
          </p:spPr>
        </p:pic>
        <p:sp>
          <p:nvSpPr>
            <p:cNvPr id="5" name="Textfeld 4"/>
            <p:cNvSpPr txBox="1"/>
            <p:nvPr/>
          </p:nvSpPr>
          <p:spPr>
            <a:xfrm rot="20227080">
              <a:off x="6521168" y="4803647"/>
              <a:ext cx="1206831" cy="307777"/>
            </a:xfrm>
            <a:prstGeom prst="rect">
              <a:avLst/>
            </a:prstGeom>
            <a:solidFill>
              <a:schemeClr val="bg1"/>
            </a:solidFill>
            <a:ln>
              <a:solidFill>
                <a:schemeClr val="tx1"/>
              </a:solidFill>
            </a:ln>
          </p:spPr>
          <p:txBody>
            <a:bodyPr wrap="none" rtlCol="0">
              <a:spAutoFit/>
            </a:bodyPr>
            <a:lstStyle/>
            <a:p>
              <a:r>
                <a:rPr lang="en-US" sz="1400" dirty="0" smtClean="0"/>
                <a:t>preliminary</a:t>
              </a:r>
              <a:endParaRPr lang="en-US" sz="1400" dirty="0"/>
            </a:p>
          </p:txBody>
        </p:sp>
        <p:sp>
          <p:nvSpPr>
            <p:cNvPr id="6" name="Textfeld 5"/>
            <p:cNvSpPr txBox="1"/>
            <p:nvPr/>
          </p:nvSpPr>
          <p:spPr>
            <a:xfrm>
              <a:off x="7236296" y="5877272"/>
              <a:ext cx="415498" cy="307777"/>
            </a:xfrm>
            <a:prstGeom prst="rect">
              <a:avLst/>
            </a:prstGeom>
            <a:noFill/>
          </p:spPr>
          <p:txBody>
            <a:bodyPr wrap="none" rtlCol="0">
              <a:spAutoFit/>
            </a:bodyPr>
            <a:lstStyle/>
            <a:p>
              <a:r>
                <a:rPr lang="en-US" sz="1400" dirty="0" smtClean="0">
                  <a:solidFill>
                    <a:srgbClr val="FF0000"/>
                  </a:solidFill>
                </a:rPr>
                <a:t>Fit</a:t>
              </a:r>
              <a:endParaRPr lang="en-US" sz="1400" dirty="0">
                <a:solidFill>
                  <a:srgbClr val="FF0000"/>
                </a:solidFill>
              </a:endParaRPr>
            </a:p>
          </p:txBody>
        </p:sp>
        <p:sp>
          <p:nvSpPr>
            <p:cNvPr id="8" name="Textfeld 7"/>
            <p:cNvSpPr txBox="1"/>
            <p:nvPr/>
          </p:nvSpPr>
          <p:spPr>
            <a:xfrm>
              <a:off x="5813132" y="5426060"/>
              <a:ext cx="1069524" cy="461665"/>
            </a:xfrm>
            <a:prstGeom prst="rect">
              <a:avLst/>
            </a:prstGeom>
            <a:noFill/>
          </p:spPr>
          <p:txBody>
            <a:bodyPr wrap="none" rtlCol="0">
              <a:spAutoFit/>
            </a:bodyPr>
            <a:lstStyle/>
            <a:p>
              <a:pPr algn="ctr"/>
              <a:r>
                <a:rPr lang="en-US" sz="1200" dirty="0" smtClean="0">
                  <a:solidFill>
                    <a:srgbClr val="01E103"/>
                  </a:solidFill>
                </a:rPr>
                <a:t>Initial fit</a:t>
              </a:r>
            </a:p>
            <a:p>
              <a:pPr algn="ctr"/>
              <a:r>
                <a:rPr lang="en-US" sz="1200" dirty="0" smtClean="0">
                  <a:solidFill>
                    <a:srgbClr val="01E103"/>
                  </a:solidFill>
                </a:rPr>
                <a:t>parameters</a:t>
              </a:r>
            </a:p>
          </p:txBody>
        </p:sp>
      </p:grpSp>
      <p:sp>
        <p:nvSpPr>
          <p:cNvPr id="9" name="Textfeld 8"/>
          <p:cNvSpPr txBox="1"/>
          <p:nvPr/>
        </p:nvSpPr>
        <p:spPr>
          <a:xfrm>
            <a:off x="4716017" y="5908239"/>
            <a:ext cx="3357810" cy="830997"/>
          </a:xfrm>
          <a:prstGeom prst="rect">
            <a:avLst/>
          </a:prstGeom>
          <a:noFill/>
        </p:spPr>
        <p:txBody>
          <a:bodyPr wrap="none" rtlCol="0">
            <a:spAutoFit/>
          </a:bodyPr>
          <a:lstStyle/>
          <a:p>
            <a:r>
              <a:rPr lang="en-US" sz="1600" dirty="0" smtClean="0"/>
              <a:t>Example: </a:t>
            </a:r>
          </a:p>
          <a:p>
            <a:r>
              <a:rPr lang="en-US" sz="1600" dirty="0" smtClean="0"/>
              <a:t>Ag fluorescence line spectrum,</a:t>
            </a:r>
          </a:p>
          <a:p>
            <a:r>
              <a:rPr lang="en-US" sz="1600" dirty="0"/>
              <a:t>n</a:t>
            </a:r>
            <a:r>
              <a:rPr lang="en-US" sz="1600" dirty="0" smtClean="0"/>
              <a:t>o binning correction</a:t>
            </a:r>
            <a:endParaRPr lang="en-US" sz="1600" dirty="0"/>
          </a:p>
        </p:txBody>
      </p:sp>
      <p:pic>
        <p:nvPicPr>
          <p:cNvPr id="11" name="Picture 10" descr="synch.png"/>
          <p:cNvPicPr>
            <a:picLocks noChangeAspect="1"/>
          </p:cNvPicPr>
          <p:nvPr/>
        </p:nvPicPr>
        <p:blipFill rotWithShape="1">
          <a:blip r:embed="rId4" cstate="screen">
            <a:extLst>
              <a:ext uri="{28A0092B-C50C-407E-A947-70E740481C1C}">
                <a14:useLocalDpi xmlns:a14="http://schemas.microsoft.com/office/drawing/2010/main"/>
              </a:ext>
            </a:extLst>
          </a:blip>
          <a:srcRect r="29014"/>
          <a:stretch/>
        </p:blipFill>
        <p:spPr>
          <a:xfrm>
            <a:off x="4716017" y="841120"/>
            <a:ext cx="4185866" cy="984494"/>
          </a:xfrm>
          <a:prstGeom prst="rect">
            <a:avLst/>
          </a:prstGeom>
        </p:spPr>
      </p:pic>
    </p:spTree>
    <p:extLst>
      <p:ext uri="{BB962C8B-B14F-4D97-AF65-F5344CB8AC3E}">
        <p14:creationId xmlns:p14="http://schemas.microsoft.com/office/powerpoint/2010/main" val="1887001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524000" y="44624"/>
            <a:ext cx="6096000" cy="707886"/>
          </a:xfrm>
          <a:prstGeom prst="rect">
            <a:avLst/>
          </a:prstGeom>
          <a:noFill/>
        </p:spPr>
        <p:txBody>
          <a:bodyPr wrap="square" rtlCol="0">
            <a:spAutoFit/>
          </a:bodyPr>
          <a:lstStyle/>
          <a:p>
            <a:r>
              <a:rPr lang="en-GB" sz="2000" b="1" cap="small" dirty="0" smtClean="0">
                <a:solidFill>
                  <a:schemeClr val="bg1"/>
                </a:solidFill>
                <a:latin typeface="Verdana" pitchFamily="34" charset="0"/>
                <a:ea typeface="Verdana" pitchFamily="34" charset="0"/>
                <a:cs typeface="Verdana" pitchFamily="34" charset="0"/>
              </a:rPr>
              <a:t>Analysis of </a:t>
            </a:r>
            <a:r>
              <a:rPr lang="en-GB" sz="2000" b="1" cap="small" dirty="0" err="1" smtClean="0">
                <a:solidFill>
                  <a:schemeClr val="bg1"/>
                </a:solidFill>
                <a:latin typeface="Verdana" pitchFamily="34" charset="0"/>
                <a:ea typeface="Verdana" pitchFamily="34" charset="0"/>
                <a:cs typeface="Verdana" pitchFamily="34" charset="0"/>
              </a:rPr>
              <a:t>Beamtime</a:t>
            </a:r>
            <a:r>
              <a:rPr lang="en-GB" sz="2000" b="1" cap="small" dirty="0" smtClean="0">
                <a:solidFill>
                  <a:schemeClr val="bg1"/>
                </a:solidFill>
                <a:latin typeface="Verdana" pitchFamily="34" charset="0"/>
                <a:ea typeface="Verdana" pitchFamily="34" charset="0"/>
                <a:cs typeface="Verdana" pitchFamily="34" charset="0"/>
              </a:rPr>
              <a:t> Data: </a:t>
            </a:r>
          </a:p>
          <a:p>
            <a:r>
              <a:rPr lang="en-GB" sz="2000" b="1" cap="small" dirty="0" smtClean="0">
                <a:solidFill>
                  <a:schemeClr val="bg1"/>
                </a:solidFill>
                <a:latin typeface="Verdana" pitchFamily="34" charset="0"/>
                <a:ea typeface="Verdana" pitchFamily="34" charset="0"/>
                <a:cs typeface="Verdana" pitchFamily="34" charset="0"/>
              </a:rPr>
              <a:t>PETRA III / P65   II</a:t>
            </a:r>
          </a:p>
        </p:txBody>
      </p:sp>
      <p:sp>
        <p:nvSpPr>
          <p:cNvPr id="4" name="Textfeld 3"/>
          <p:cNvSpPr txBox="1"/>
          <p:nvPr/>
        </p:nvSpPr>
        <p:spPr>
          <a:xfrm>
            <a:off x="107504" y="908720"/>
            <a:ext cx="4587159" cy="5909311"/>
          </a:xfrm>
          <a:prstGeom prst="rect">
            <a:avLst/>
          </a:prstGeom>
          <a:noFill/>
        </p:spPr>
        <p:txBody>
          <a:bodyPr wrap="square" rtlCol="0">
            <a:spAutoFit/>
          </a:bodyPr>
          <a:lstStyle/>
          <a:p>
            <a:r>
              <a:rPr lang="en-GB" b="1" dirty="0" smtClean="0"/>
              <a:t>Results:</a:t>
            </a:r>
          </a:p>
          <a:p>
            <a:endParaRPr lang="en-GB" sz="1000" dirty="0" smtClean="0"/>
          </a:p>
          <a:p>
            <a:pPr marL="285750" indent="-285750">
              <a:buFont typeface="Wingdings" charset="2"/>
              <a:buChar char="§"/>
            </a:pPr>
            <a:r>
              <a:rPr lang="en-GB" sz="1600" dirty="0" err="1" smtClean="0"/>
              <a:t>Karabo</a:t>
            </a:r>
            <a:r>
              <a:rPr lang="en-GB" sz="1600" dirty="0" smtClean="0"/>
              <a:t> based control and DAQ stable</a:t>
            </a:r>
          </a:p>
          <a:p>
            <a:endParaRPr lang="en-GB" sz="1000" dirty="0" smtClean="0"/>
          </a:p>
          <a:p>
            <a:pPr marL="285750" indent="-285750">
              <a:buFont typeface="Wingdings" charset="2"/>
              <a:buChar char="§"/>
            </a:pPr>
            <a:r>
              <a:rPr lang="en-GB" sz="1600" dirty="0" smtClean="0"/>
              <a:t>Homogeneity of Ag photon events:</a:t>
            </a:r>
          </a:p>
          <a:p>
            <a:pPr marL="742950" lvl="1" indent="-285750">
              <a:buFont typeface="Wingdings" panose="05000000000000000000" pitchFamily="2" charset="2"/>
              <a:buChar char="Ø"/>
            </a:pPr>
            <a:r>
              <a:rPr lang="en-GB" sz="1600" dirty="0" smtClean="0"/>
              <a:t>As expected sufficient for ladder and quadrant</a:t>
            </a:r>
          </a:p>
          <a:p>
            <a:pPr marL="742950" lvl="1" indent="-285750">
              <a:buFont typeface="Wingdings" panose="05000000000000000000" pitchFamily="2" charset="2"/>
              <a:buChar char="Ø"/>
            </a:pPr>
            <a:r>
              <a:rPr lang="en-GB" sz="1600" dirty="0" smtClean="0"/>
              <a:t>Variation in x direction, </a:t>
            </a:r>
            <a:r>
              <a:rPr lang="en-GB" sz="1600" dirty="0" err="1" smtClean="0"/>
              <a:t>center</a:t>
            </a:r>
            <a:r>
              <a:rPr lang="en-GB" sz="1600" dirty="0" smtClean="0"/>
              <a:t> to edge: ~ 1.5</a:t>
            </a:r>
          </a:p>
          <a:p>
            <a:pPr marL="742950" lvl="1" indent="-285750">
              <a:buFont typeface="Wingdings" panose="05000000000000000000" pitchFamily="2" charset="2"/>
              <a:buChar char="Ø"/>
            </a:pPr>
            <a:r>
              <a:rPr lang="en-GB" sz="1600" dirty="0" smtClean="0"/>
              <a:t>Expected for quadrant: </a:t>
            </a:r>
            <a:r>
              <a:rPr lang="en-GB" sz="1600" dirty="0" err="1" smtClean="0"/>
              <a:t>center</a:t>
            </a:r>
            <a:r>
              <a:rPr lang="en-GB" sz="1600" dirty="0" smtClean="0"/>
              <a:t> to corner: ~ 2</a:t>
            </a:r>
          </a:p>
          <a:p>
            <a:endParaRPr lang="en-GB" sz="1000" dirty="0"/>
          </a:p>
          <a:p>
            <a:pPr marL="285750" indent="-285750">
              <a:buFont typeface="Wingdings" charset="2"/>
              <a:buChar char="§"/>
            </a:pPr>
            <a:r>
              <a:rPr lang="en-GB" sz="1600" dirty="0" smtClean="0"/>
              <a:t>Level of incident Ag photon flux</a:t>
            </a:r>
          </a:p>
          <a:p>
            <a:pPr marL="742950" lvl="1" indent="-285750">
              <a:buFont typeface="Wingdings" panose="05000000000000000000" pitchFamily="2" charset="2"/>
              <a:buChar char="Ø"/>
            </a:pPr>
            <a:r>
              <a:rPr lang="en-GB" sz="1600" dirty="0" smtClean="0"/>
              <a:t>About 2.4×10</a:t>
            </a:r>
            <a:r>
              <a:rPr lang="en-GB" sz="1600" baseline="30000" dirty="0" smtClean="0"/>
              <a:t>-5 </a:t>
            </a:r>
            <a:r>
              <a:rPr lang="en-GB" sz="1600" dirty="0" err="1" smtClean="0"/>
              <a:t>evts</a:t>
            </a:r>
            <a:r>
              <a:rPr lang="en-GB" sz="1600" dirty="0" smtClean="0"/>
              <a:t>/</a:t>
            </a:r>
            <a:r>
              <a:rPr lang="en-GB" sz="1600" dirty="0" err="1" smtClean="0"/>
              <a:t>pix</a:t>
            </a:r>
            <a:r>
              <a:rPr lang="en-GB" sz="1600" dirty="0" smtClean="0"/>
              <a:t>/pulse</a:t>
            </a:r>
          </a:p>
          <a:p>
            <a:pPr marL="742950" lvl="1" indent="-285750">
              <a:buFont typeface="Wingdings" panose="05000000000000000000" pitchFamily="2" charset="2"/>
              <a:buChar char="Ø"/>
            </a:pPr>
            <a:r>
              <a:rPr lang="en-GB" sz="1600" dirty="0" smtClean="0"/>
              <a:t>Time for 10</a:t>
            </a:r>
            <a:r>
              <a:rPr lang="en-GB" sz="1600" baseline="30000" dirty="0" smtClean="0"/>
              <a:t>4</a:t>
            </a:r>
            <a:r>
              <a:rPr lang="en-GB" sz="1600" dirty="0" smtClean="0"/>
              <a:t> events about 6 days</a:t>
            </a:r>
          </a:p>
          <a:p>
            <a:pPr lvl="1"/>
            <a:r>
              <a:rPr lang="en-GB" sz="1600" dirty="0"/>
              <a:t> </a:t>
            </a:r>
            <a:r>
              <a:rPr lang="en-GB" sz="1600" dirty="0" smtClean="0"/>
              <a:t>   </a:t>
            </a:r>
            <a:r>
              <a:rPr lang="en-US" sz="1600" dirty="0" smtClean="0"/>
              <a:t>⇒ too low for calibration</a:t>
            </a:r>
          </a:p>
          <a:p>
            <a:endParaRPr lang="en-US" sz="1000" dirty="0"/>
          </a:p>
          <a:p>
            <a:pPr marL="285750" indent="-285750">
              <a:buFont typeface="Wingdings" charset="2"/>
              <a:buChar char="§"/>
            </a:pPr>
            <a:r>
              <a:rPr lang="en-US" sz="1600" dirty="0" smtClean="0"/>
              <a:t>For calibration: trade-off between </a:t>
            </a:r>
          </a:p>
          <a:p>
            <a:r>
              <a:rPr lang="en-US" sz="1600" dirty="0"/>
              <a:t> </a:t>
            </a:r>
            <a:r>
              <a:rPr lang="en-US" sz="1600" dirty="0" smtClean="0"/>
              <a:t>   photon energy and beam flux</a:t>
            </a:r>
          </a:p>
          <a:p>
            <a:endParaRPr lang="en-US" sz="1000" dirty="0" smtClean="0"/>
          </a:p>
          <a:p>
            <a:pPr marL="285750" indent="-285750">
              <a:buFont typeface="Wingdings" charset="2"/>
              <a:buChar char="§"/>
            </a:pPr>
            <a:r>
              <a:rPr lang="en-GB" sz="1600" dirty="0" smtClean="0"/>
              <a:t>P64 proposal:</a:t>
            </a:r>
          </a:p>
          <a:p>
            <a:pPr marL="742950" lvl="1" indent="-285750">
              <a:buFont typeface="Wingdings" panose="05000000000000000000" pitchFamily="2" charset="2"/>
              <a:buChar char="Ø"/>
            </a:pPr>
            <a:r>
              <a:rPr lang="en-GB" sz="1600" dirty="0"/>
              <a:t>Time for 10</a:t>
            </a:r>
            <a:r>
              <a:rPr lang="en-GB" sz="1600" baseline="30000" dirty="0"/>
              <a:t>4</a:t>
            </a:r>
            <a:r>
              <a:rPr lang="en-GB" sz="1600" dirty="0"/>
              <a:t> </a:t>
            </a:r>
            <a:r>
              <a:rPr lang="en-GB" sz="1600" dirty="0" smtClean="0"/>
              <a:t>events:</a:t>
            </a:r>
          </a:p>
          <a:p>
            <a:pPr marL="1200150" lvl="2" indent="-285750">
              <a:buFont typeface="Symbol" charset="2"/>
              <a:buChar char="-"/>
            </a:pPr>
            <a:r>
              <a:rPr lang="en-GB" sz="1600" dirty="0" smtClean="0"/>
              <a:t>Ag (22, 25 </a:t>
            </a:r>
            <a:r>
              <a:rPr lang="en-GB" sz="1600" dirty="0" err="1" smtClean="0"/>
              <a:t>keV</a:t>
            </a:r>
            <a:r>
              <a:rPr lang="en-GB" sz="1600" dirty="0" smtClean="0"/>
              <a:t>): ~ 300 s</a:t>
            </a:r>
          </a:p>
          <a:p>
            <a:pPr marL="1200150" lvl="2" indent="-285750">
              <a:buFont typeface="Symbol" charset="2"/>
              <a:buChar char="-"/>
            </a:pPr>
            <a:r>
              <a:rPr lang="en-GB" sz="1600" dirty="0" smtClean="0"/>
              <a:t>Mo (17, 19 </a:t>
            </a:r>
            <a:r>
              <a:rPr lang="en-GB" sz="1600" dirty="0" err="1" smtClean="0"/>
              <a:t>keV</a:t>
            </a:r>
            <a:r>
              <a:rPr lang="en-GB" sz="1600" dirty="0" smtClean="0"/>
              <a:t>): ~ 100 s</a:t>
            </a:r>
          </a:p>
          <a:p>
            <a:pPr marL="1200150" lvl="2" indent="-285750">
              <a:buFont typeface="Symbol" charset="2"/>
              <a:buChar char="-"/>
            </a:pPr>
            <a:r>
              <a:rPr lang="en-GB" sz="1600" dirty="0" smtClean="0"/>
              <a:t>Cu (8, 9 </a:t>
            </a:r>
            <a:r>
              <a:rPr lang="en-GB" sz="1600" dirty="0" err="1" smtClean="0"/>
              <a:t>keV</a:t>
            </a:r>
            <a:r>
              <a:rPr lang="en-GB" sz="1600" dirty="0" smtClean="0"/>
              <a:t>): ~ 10 s</a:t>
            </a:r>
          </a:p>
        </p:txBody>
      </p:sp>
      <p:pic>
        <p:nvPicPr>
          <p:cNvPr id="2" name="Bild 1"/>
          <p:cNvPicPr>
            <a:picLocks noChangeAspect="1"/>
          </p:cNvPicPr>
          <p:nvPr/>
        </p:nvPicPr>
        <p:blipFill>
          <a:blip r:embed="rId2"/>
          <a:stretch>
            <a:fillRect/>
          </a:stretch>
        </p:blipFill>
        <p:spPr>
          <a:xfrm>
            <a:off x="4572000" y="1599084"/>
            <a:ext cx="4176464" cy="2333972"/>
          </a:xfrm>
          <a:prstGeom prst="rect">
            <a:avLst/>
          </a:prstGeom>
        </p:spPr>
      </p:pic>
      <p:sp>
        <p:nvSpPr>
          <p:cNvPr id="5" name="Textfeld 4"/>
          <p:cNvSpPr txBox="1"/>
          <p:nvPr/>
        </p:nvSpPr>
        <p:spPr>
          <a:xfrm>
            <a:off x="5724128" y="1321023"/>
            <a:ext cx="2625701" cy="307777"/>
          </a:xfrm>
          <a:prstGeom prst="rect">
            <a:avLst/>
          </a:prstGeom>
          <a:noFill/>
        </p:spPr>
        <p:txBody>
          <a:bodyPr wrap="none" rtlCol="0">
            <a:spAutoFit/>
          </a:bodyPr>
          <a:lstStyle/>
          <a:p>
            <a:r>
              <a:rPr lang="en-US" sz="1400" dirty="0" smtClean="0"/>
              <a:t>Ag photon events per pixel</a:t>
            </a:r>
            <a:endParaRPr lang="en-US" sz="1400" dirty="0"/>
          </a:p>
        </p:txBody>
      </p:sp>
      <p:sp>
        <p:nvSpPr>
          <p:cNvPr id="7" name="Textfeld 6"/>
          <p:cNvSpPr txBox="1"/>
          <p:nvPr/>
        </p:nvSpPr>
        <p:spPr>
          <a:xfrm rot="20227080">
            <a:off x="6377152" y="2427383"/>
            <a:ext cx="1206831" cy="307777"/>
          </a:xfrm>
          <a:prstGeom prst="rect">
            <a:avLst/>
          </a:prstGeom>
          <a:solidFill>
            <a:schemeClr val="bg1"/>
          </a:solidFill>
          <a:ln>
            <a:solidFill>
              <a:schemeClr val="tx1"/>
            </a:solidFill>
          </a:ln>
        </p:spPr>
        <p:txBody>
          <a:bodyPr wrap="none" rtlCol="0">
            <a:spAutoFit/>
          </a:bodyPr>
          <a:lstStyle/>
          <a:p>
            <a:r>
              <a:rPr lang="en-US" sz="1400" dirty="0" smtClean="0"/>
              <a:t>preliminary</a:t>
            </a:r>
            <a:endParaRPr lang="en-US" sz="1400" dirty="0"/>
          </a:p>
        </p:txBody>
      </p:sp>
      <p:grpSp>
        <p:nvGrpSpPr>
          <p:cNvPr id="8" name="Gruppierung 7"/>
          <p:cNvGrpSpPr/>
          <p:nvPr/>
        </p:nvGrpSpPr>
        <p:grpSpPr>
          <a:xfrm>
            <a:off x="5076056" y="4293096"/>
            <a:ext cx="3600400" cy="2482414"/>
            <a:chOff x="1147477" y="1152208"/>
            <a:chExt cx="6709153" cy="4687198"/>
          </a:xfrm>
        </p:grpSpPr>
        <p:pic>
          <p:nvPicPr>
            <p:cNvPr id="9" name="Bild 8" descr="P64_Monochromatic_Flux_estimat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988" y="1152208"/>
              <a:ext cx="6388642" cy="4687198"/>
            </a:xfrm>
            <a:prstGeom prst="rect">
              <a:avLst/>
            </a:prstGeom>
          </p:spPr>
        </p:pic>
        <p:cxnSp>
          <p:nvCxnSpPr>
            <p:cNvPr id="10" name="Gerade Verbindung 9"/>
            <p:cNvCxnSpPr/>
            <p:nvPr/>
          </p:nvCxnSpPr>
          <p:spPr>
            <a:xfrm>
              <a:off x="2904312" y="3278370"/>
              <a:ext cx="1069726"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a:off x="3974038" y="3278370"/>
              <a:ext cx="118858" cy="901962"/>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p:nvCxnSpPr>
          <p:spPr>
            <a:xfrm>
              <a:off x="4092897" y="4180332"/>
              <a:ext cx="2808031" cy="1542064"/>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3" name="Textfeld 12"/>
            <p:cNvSpPr txBox="1"/>
            <p:nvPr/>
          </p:nvSpPr>
          <p:spPr>
            <a:xfrm>
              <a:off x="3965321" y="4523565"/>
              <a:ext cx="1065012" cy="581133"/>
            </a:xfrm>
            <a:prstGeom prst="rect">
              <a:avLst/>
            </a:prstGeom>
            <a:noFill/>
          </p:spPr>
          <p:txBody>
            <a:bodyPr wrap="none" rtlCol="0">
              <a:spAutoFit/>
            </a:bodyPr>
            <a:lstStyle/>
            <a:p>
              <a:r>
                <a:rPr lang="en-US" sz="1400" b="1" dirty="0" smtClean="0"/>
                <a:t>P65</a:t>
              </a:r>
              <a:endParaRPr lang="en-US" sz="1400" b="1" dirty="0"/>
            </a:p>
          </p:txBody>
        </p:sp>
        <p:sp>
          <p:nvSpPr>
            <p:cNvPr id="14" name="Textfeld 13"/>
            <p:cNvSpPr txBox="1"/>
            <p:nvPr/>
          </p:nvSpPr>
          <p:spPr>
            <a:xfrm>
              <a:off x="1147477" y="1383372"/>
              <a:ext cx="971245" cy="581133"/>
            </a:xfrm>
            <a:prstGeom prst="rect">
              <a:avLst/>
            </a:prstGeom>
            <a:noFill/>
          </p:spPr>
          <p:txBody>
            <a:bodyPr wrap="none" rtlCol="0">
              <a:spAutoFit/>
            </a:bodyPr>
            <a:lstStyle/>
            <a:p>
              <a:r>
                <a:rPr lang="en-US" sz="1400" dirty="0" smtClean="0">
                  <a:solidFill>
                    <a:srgbClr val="FF0000"/>
                  </a:solidFill>
                </a:rPr>
                <a:t>P</a:t>
              </a:r>
              <a:r>
                <a:rPr lang="en-US" sz="1400" dirty="0" smtClean="0">
                  <a:solidFill>
                    <a:srgbClr val="008000"/>
                  </a:solidFill>
                </a:rPr>
                <a:t>6</a:t>
              </a:r>
              <a:r>
                <a:rPr lang="en-US" sz="1400" dirty="0" smtClean="0">
                  <a:solidFill>
                    <a:srgbClr val="3366FF"/>
                  </a:solidFill>
                </a:rPr>
                <a:t>4</a:t>
              </a:r>
              <a:endParaRPr lang="en-US" sz="1400" dirty="0">
                <a:solidFill>
                  <a:srgbClr val="3366FF"/>
                </a:solidFill>
              </a:endParaRPr>
            </a:p>
          </p:txBody>
        </p:sp>
        <p:cxnSp>
          <p:nvCxnSpPr>
            <p:cNvPr id="15" name="Gerade Verbindung 14"/>
            <p:cNvCxnSpPr/>
            <p:nvPr/>
          </p:nvCxnSpPr>
          <p:spPr>
            <a:xfrm>
              <a:off x="4012688" y="3291738"/>
              <a:ext cx="718981" cy="150630"/>
            </a:xfrm>
            <a:prstGeom prst="line">
              <a:avLst/>
            </a:prstGeom>
            <a:ln w="254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4801444" y="3442368"/>
              <a:ext cx="0" cy="1081197"/>
            </a:xfrm>
            <a:prstGeom prst="line">
              <a:avLst/>
            </a:prstGeom>
            <a:ln w="254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6" name="Textfeld 5"/>
          <p:cNvSpPr txBox="1"/>
          <p:nvPr/>
        </p:nvSpPr>
        <p:spPr>
          <a:xfrm>
            <a:off x="6012160" y="4057327"/>
            <a:ext cx="2335332" cy="307777"/>
          </a:xfrm>
          <a:prstGeom prst="rect">
            <a:avLst/>
          </a:prstGeom>
          <a:noFill/>
        </p:spPr>
        <p:txBody>
          <a:bodyPr wrap="none" rtlCol="0">
            <a:spAutoFit/>
          </a:bodyPr>
          <a:lstStyle/>
          <a:p>
            <a:r>
              <a:rPr lang="en-US" sz="1400" dirty="0" smtClean="0"/>
              <a:t>P64 vs. P65 photon flux</a:t>
            </a:r>
            <a:endParaRPr lang="en-US" sz="1400" dirty="0"/>
          </a:p>
        </p:txBody>
      </p:sp>
      <p:sp>
        <p:nvSpPr>
          <p:cNvPr id="18" name="Raute 17"/>
          <p:cNvSpPr/>
          <p:nvPr/>
        </p:nvSpPr>
        <p:spPr>
          <a:xfrm>
            <a:off x="7596336" y="6309320"/>
            <a:ext cx="144016" cy="144016"/>
          </a:xfrm>
          <a:prstGeom prst="diamond">
            <a:avLst/>
          </a:prstGeom>
          <a:noFill/>
          <a:ln w="25400">
            <a:solidFill>
              <a:srgbClr val="FF66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Textfeld 18"/>
          <p:cNvSpPr txBox="1"/>
          <p:nvPr/>
        </p:nvSpPr>
        <p:spPr>
          <a:xfrm>
            <a:off x="7407027" y="5909210"/>
            <a:ext cx="549349" cy="400110"/>
          </a:xfrm>
          <a:prstGeom prst="rect">
            <a:avLst/>
          </a:prstGeom>
          <a:noFill/>
        </p:spPr>
        <p:txBody>
          <a:bodyPr wrap="none" rtlCol="0">
            <a:spAutoFit/>
          </a:bodyPr>
          <a:lstStyle/>
          <a:p>
            <a:pPr algn="ctr"/>
            <a:r>
              <a:rPr lang="en-US" sz="1000" b="1" dirty="0" smtClean="0">
                <a:solidFill>
                  <a:srgbClr val="FF6600"/>
                </a:solidFill>
              </a:rPr>
              <a:t>May</a:t>
            </a:r>
          </a:p>
          <a:p>
            <a:pPr algn="ctr"/>
            <a:r>
              <a:rPr lang="en-US" sz="1000" b="1" dirty="0" smtClean="0">
                <a:solidFill>
                  <a:srgbClr val="FF6600"/>
                </a:solidFill>
              </a:rPr>
              <a:t>2017</a:t>
            </a:r>
            <a:endParaRPr lang="en-US" sz="1000" b="1" dirty="0">
              <a:solidFill>
                <a:srgbClr val="FF6600"/>
              </a:solidFill>
            </a:endParaRPr>
          </a:p>
        </p:txBody>
      </p:sp>
    </p:spTree>
    <p:extLst>
      <p:ext uri="{BB962C8B-B14F-4D97-AF65-F5344CB8AC3E}">
        <p14:creationId xmlns:p14="http://schemas.microsoft.com/office/powerpoint/2010/main" val="63244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 Outline</a:t>
            </a:r>
            <a:endParaRPr lang="de-DE" dirty="0"/>
          </a:p>
        </p:txBody>
      </p:sp>
      <p:sp>
        <p:nvSpPr>
          <p:cNvPr id="4" name="TextBox 3"/>
          <p:cNvSpPr txBox="1"/>
          <p:nvPr/>
        </p:nvSpPr>
        <p:spPr>
          <a:xfrm>
            <a:off x="65442" y="1004047"/>
            <a:ext cx="6909264" cy="4339650"/>
          </a:xfrm>
          <a:prstGeom prst="rect">
            <a:avLst/>
          </a:prstGeom>
          <a:noFill/>
        </p:spPr>
        <p:txBody>
          <a:bodyPr wrap="none" rtlCol="0">
            <a:spAutoFit/>
          </a:bodyPr>
          <a:lstStyle/>
          <a:p>
            <a:pPr marL="285750" indent="-285750">
              <a:buFont typeface="Wingdings" panose="05000000000000000000" pitchFamily="2" charset="2"/>
              <a:buChar char="§"/>
            </a:pPr>
            <a:r>
              <a:rPr lang="en-US" sz="1800" b="1" dirty="0" err="1" smtClean="0"/>
              <a:t>MiniSDD</a:t>
            </a:r>
            <a:r>
              <a:rPr lang="en-US" sz="1800" b="1" dirty="0" smtClean="0"/>
              <a:t> 1-Mpixel Camera Components and Specs</a:t>
            </a:r>
          </a:p>
          <a:p>
            <a:pPr marL="285750" indent="-285750">
              <a:buFont typeface="Wingdings" panose="05000000000000000000" pitchFamily="2" charset="2"/>
              <a:buChar char="§"/>
            </a:pPr>
            <a:endParaRPr lang="en-US" sz="1800" dirty="0" smtClean="0"/>
          </a:p>
          <a:p>
            <a:pPr marL="285750" indent="-285750">
              <a:buFont typeface="Wingdings" panose="05000000000000000000" pitchFamily="2" charset="2"/>
              <a:buChar char="§"/>
            </a:pPr>
            <a:endParaRPr lang="en-US" sz="1800" dirty="0"/>
          </a:p>
          <a:p>
            <a:pPr marL="285750" indent="-285750">
              <a:buFont typeface="Wingdings" panose="05000000000000000000" pitchFamily="2" charset="2"/>
              <a:buChar char="§"/>
            </a:pPr>
            <a:r>
              <a:rPr lang="en-US" sz="1800" b="1" dirty="0" smtClean="0"/>
              <a:t>Towards the </a:t>
            </a:r>
            <a:r>
              <a:rPr lang="en-US" sz="1800" b="1" dirty="0" err="1" smtClean="0"/>
              <a:t>MiniSDD</a:t>
            </a:r>
            <a:r>
              <a:rPr lang="en-US" sz="1800" b="1" dirty="0" smtClean="0"/>
              <a:t> megapixel camera</a:t>
            </a:r>
          </a:p>
          <a:p>
            <a:pPr marL="552450" indent="-285750">
              <a:buFont typeface="Wingdings" panose="05000000000000000000" pitchFamily="2" charset="2"/>
              <a:buChar char="Ø"/>
            </a:pPr>
            <a:r>
              <a:rPr lang="en-US" sz="1800" dirty="0" smtClean="0"/>
              <a:t>F2 ASIC</a:t>
            </a:r>
          </a:p>
          <a:p>
            <a:pPr marL="552450" indent="-285750">
              <a:buFont typeface="Wingdings" panose="05000000000000000000" pitchFamily="2" charset="2"/>
              <a:buChar char="Ø"/>
            </a:pPr>
            <a:r>
              <a:rPr lang="en-US" sz="1800" dirty="0" smtClean="0"/>
              <a:t>Module and Camera Electronics</a:t>
            </a:r>
          </a:p>
          <a:p>
            <a:pPr marL="552450" indent="-285750">
              <a:buFont typeface="Wingdings" panose="05000000000000000000" pitchFamily="2" charset="2"/>
              <a:buChar char="Ø"/>
            </a:pPr>
            <a:r>
              <a:rPr lang="en-US" sz="1800" dirty="0" smtClean="0"/>
              <a:t>Mechanics and Integration</a:t>
            </a:r>
          </a:p>
          <a:p>
            <a:pPr marL="552450" indent="-285750">
              <a:buFont typeface="Wingdings" panose="05000000000000000000" pitchFamily="2" charset="2"/>
              <a:buChar char="Ø"/>
            </a:pPr>
            <a:r>
              <a:rPr lang="en-US" sz="1800" dirty="0" smtClean="0"/>
              <a:t>Calibration</a:t>
            </a:r>
          </a:p>
          <a:p>
            <a:pPr marL="552450" indent="-285750">
              <a:buFont typeface="Wingdings" panose="05000000000000000000" pitchFamily="2" charset="2"/>
              <a:buChar char="Ø"/>
            </a:pPr>
            <a:endParaRPr lang="en-US" sz="1800" dirty="0" smtClean="0"/>
          </a:p>
          <a:p>
            <a:pPr marL="285750" indent="-285750">
              <a:buFont typeface="Wingdings" panose="05000000000000000000" pitchFamily="2" charset="2"/>
              <a:buChar char="§"/>
            </a:pPr>
            <a:endParaRPr lang="en-US" sz="1800" dirty="0"/>
          </a:p>
          <a:p>
            <a:pPr marL="285750" indent="-285750">
              <a:buFont typeface="Wingdings" panose="05000000000000000000" pitchFamily="2" charset="2"/>
              <a:buChar char="§"/>
            </a:pPr>
            <a:r>
              <a:rPr lang="en-US" sz="1800" b="1" dirty="0" smtClean="0"/>
              <a:t>Outlook on Future Cameras</a:t>
            </a:r>
          </a:p>
          <a:p>
            <a:pPr marL="541338" indent="-274638">
              <a:buFont typeface="Wingdings" panose="05000000000000000000" pitchFamily="2" charset="2"/>
              <a:buChar char="Ø"/>
            </a:pPr>
            <a:r>
              <a:rPr lang="en-US" sz="1800" dirty="0" smtClean="0"/>
              <a:t>Measurements with existing DEPFETs</a:t>
            </a:r>
          </a:p>
          <a:p>
            <a:pPr marL="541338" indent="-274638">
              <a:buFont typeface="Wingdings" panose="05000000000000000000" pitchFamily="2" charset="2"/>
              <a:buChar char="Ø"/>
            </a:pPr>
            <a:r>
              <a:rPr lang="en-US" sz="1800" dirty="0" smtClean="0"/>
              <a:t>Updates on new CMOS DEPFET production</a:t>
            </a:r>
          </a:p>
          <a:p>
            <a:endParaRPr lang="en-US" dirty="0"/>
          </a:p>
          <a:p>
            <a:endParaRPr lang="en-US" dirty="0" smtClean="0"/>
          </a:p>
          <a:p>
            <a:endParaRPr lang="de-DE" dirty="0"/>
          </a:p>
        </p:txBody>
      </p:sp>
    </p:spTree>
    <p:extLst>
      <p:ext uri="{BB962C8B-B14F-4D97-AF65-F5344CB8AC3E}">
        <p14:creationId xmlns:p14="http://schemas.microsoft.com/office/powerpoint/2010/main" val="18263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4" name="Rectangle 3"/>
          <p:cNvSpPr/>
          <p:nvPr/>
        </p:nvSpPr>
        <p:spPr>
          <a:xfrm>
            <a:off x="0" y="1768982"/>
            <a:ext cx="9144000" cy="3046988"/>
          </a:xfrm>
          <a:prstGeom prst="rect">
            <a:avLst/>
          </a:prstGeom>
        </p:spPr>
        <p:txBody>
          <a:bodyPr wrap="square">
            <a:spAutoFit/>
          </a:bodyPr>
          <a:lstStyle/>
          <a:p>
            <a:pPr algn="ctr"/>
            <a:r>
              <a:rPr lang="en-US" sz="4800" i="1" dirty="0" smtClean="0"/>
              <a:t>Outlook:</a:t>
            </a:r>
          </a:p>
          <a:p>
            <a:pPr algn="ctr"/>
            <a:endParaRPr lang="en-US" sz="4800" i="1" dirty="0" smtClean="0"/>
          </a:p>
          <a:p>
            <a:pPr algn="ctr"/>
            <a:r>
              <a:rPr lang="en-US" sz="3200" i="1" dirty="0" smtClean="0"/>
              <a:t>DEPFET results and </a:t>
            </a:r>
          </a:p>
          <a:p>
            <a:pPr algn="ctr"/>
            <a:r>
              <a:rPr lang="en-US" sz="3200" i="1" dirty="0" smtClean="0"/>
              <a:t>Industrial CMOS process based DEPFET for Second 1-Mpixel Camera</a:t>
            </a:r>
            <a:endParaRPr lang="en-US" sz="3200" i="1" dirty="0"/>
          </a:p>
        </p:txBody>
      </p:sp>
    </p:spTree>
    <p:extLst>
      <p:ext uri="{BB962C8B-B14F-4D97-AF65-F5344CB8AC3E}">
        <p14:creationId xmlns:p14="http://schemas.microsoft.com/office/powerpoint/2010/main" val="3411883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2" cstate="print">
            <a:extLst>
              <a:ext uri="{28A0092B-C50C-407E-A947-70E740481C1C}">
                <a14:useLocalDpi xmlns:a14="http://schemas.microsoft.com/office/drawing/2010/main" val="0"/>
              </a:ext>
            </a:extLst>
          </a:blip>
          <a:srcRect l="11372" t="6653" r="10835" b="10151"/>
          <a:stretch/>
        </p:blipFill>
        <p:spPr>
          <a:xfrm>
            <a:off x="322095" y="4105984"/>
            <a:ext cx="2816028" cy="2141613"/>
          </a:xfrm>
          <a:prstGeom prst="rect">
            <a:avLst/>
          </a:prstGeom>
        </p:spPr>
      </p:pic>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40619" t="6000" r="15133" b="47000"/>
          <a:stretch/>
        </p:blipFill>
        <p:spPr>
          <a:xfrm>
            <a:off x="322095" y="1140976"/>
            <a:ext cx="3595481" cy="2386949"/>
          </a:xfrm>
          <a:prstGeom prst="rect">
            <a:avLst/>
          </a:prstGeom>
        </p:spPr>
      </p:pic>
      <p:sp>
        <p:nvSpPr>
          <p:cNvPr id="6" name="Titel 1"/>
          <p:cNvSpPr txBox="1">
            <a:spLocks/>
          </p:cNvSpPr>
          <p:nvPr/>
        </p:nvSpPr>
        <p:spPr>
          <a:xfrm>
            <a:off x="1165412" y="34925"/>
            <a:ext cx="6732494" cy="706438"/>
          </a:xfrm>
          <a:prstGeom prst="rect">
            <a:avLst/>
          </a:prstGeom>
        </p:spPr>
        <p:txBody>
          <a:bodyPr anchor="ctr"/>
          <a:lst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Verdana" pitchFamily="34" charset="0"/>
              </a:defRPr>
            </a:lvl2pPr>
            <a:lvl3pPr algn="l" rtl="0" eaLnBrk="0" fontAlgn="base" hangingPunct="0">
              <a:spcBef>
                <a:spcPct val="0"/>
              </a:spcBef>
              <a:spcAft>
                <a:spcPct val="0"/>
              </a:spcAft>
              <a:defRPr sz="2000">
                <a:solidFill>
                  <a:schemeClr val="bg1"/>
                </a:solidFill>
                <a:latin typeface="Verdana" pitchFamily="34" charset="0"/>
              </a:defRPr>
            </a:lvl3pPr>
            <a:lvl4pPr algn="l" rtl="0" eaLnBrk="0" fontAlgn="base" hangingPunct="0">
              <a:spcBef>
                <a:spcPct val="0"/>
              </a:spcBef>
              <a:spcAft>
                <a:spcPct val="0"/>
              </a:spcAft>
              <a:defRPr sz="2000">
                <a:solidFill>
                  <a:schemeClr val="bg1"/>
                </a:solidFill>
                <a:latin typeface="Verdana" pitchFamily="34" charset="0"/>
              </a:defRPr>
            </a:lvl4pPr>
            <a:lvl5pPr algn="l" rtl="0" eaLnBrk="0" fontAlgn="base" hangingPunct="0">
              <a:spcBef>
                <a:spcPct val="0"/>
              </a:spcBef>
              <a:spcAft>
                <a:spcPct val="0"/>
              </a:spcAft>
              <a:defRPr sz="2000">
                <a:solidFill>
                  <a:schemeClr val="bg1"/>
                </a:solidFill>
                <a:latin typeface="Verdana" pitchFamily="34" charset="0"/>
              </a:defRPr>
            </a:lvl5pPr>
            <a:lvl6pPr marL="457200" algn="l" rtl="0" fontAlgn="base">
              <a:spcBef>
                <a:spcPct val="0"/>
              </a:spcBef>
              <a:spcAft>
                <a:spcPct val="0"/>
              </a:spcAft>
              <a:defRPr sz="2000">
                <a:solidFill>
                  <a:schemeClr val="bg1"/>
                </a:solidFill>
                <a:latin typeface="Verdana" pitchFamily="34" charset="0"/>
              </a:defRPr>
            </a:lvl6pPr>
            <a:lvl7pPr marL="914400" algn="l" rtl="0" fontAlgn="base">
              <a:spcBef>
                <a:spcPct val="0"/>
              </a:spcBef>
              <a:spcAft>
                <a:spcPct val="0"/>
              </a:spcAft>
              <a:defRPr sz="2000">
                <a:solidFill>
                  <a:schemeClr val="bg1"/>
                </a:solidFill>
                <a:latin typeface="Verdana" pitchFamily="34" charset="0"/>
              </a:defRPr>
            </a:lvl7pPr>
            <a:lvl8pPr marL="1371600" algn="l" rtl="0" fontAlgn="base">
              <a:spcBef>
                <a:spcPct val="0"/>
              </a:spcBef>
              <a:spcAft>
                <a:spcPct val="0"/>
              </a:spcAft>
              <a:defRPr sz="2000">
                <a:solidFill>
                  <a:schemeClr val="bg1"/>
                </a:solidFill>
                <a:latin typeface="Verdana" pitchFamily="34" charset="0"/>
              </a:defRPr>
            </a:lvl8pPr>
            <a:lvl9pPr marL="1828800" algn="l" rtl="0" fontAlgn="base">
              <a:spcBef>
                <a:spcPct val="0"/>
              </a:spcBef>
              <a:spcAft>
                <a:spcPct val="0"/>
              </a:spcAft>
              <a:defRPr sz="2000">
                <a:solidFill>
                  <a:schemeClr val="bg1"/>
                </a:solidFill>
                <a:latin typeface="Verdana" pitchFamily="34" charset="0"/>
              </a:defRPr>
            </a:lvl9pPr>
          </a:lstStyle>
          <a:p>
            <a:r>
              <a:rPr lang="en-US" dirty="0" smtClean="0">
                <a:latin typeface="Arial" pitchFamily="34" charset="0"/>
                <a:cs typeface="Arial" pitchFamily="34" charset="0"/>
              </a:rPr>
              <a:t>DEPFET Operation with </a:t>
            </a:r>
            <a:r>
              <a:rPr lang="en-US" dirty="0" smtClean="0">
                <a:latin typeface="Arial" pitchFamily="34" charset="0"/>
                <a:cs typeface="Arial" pitchFamily="34" charset="0"/>
              </a:rPr>
              <a:t>F1 ASIC and Ladder electronics</a:t>
            </a:r>
            <a:endParaRPr lang="de-DE" dirty="0"/>
          </a:p>
        </p:txBody>
      </p:sp>
      <p:sp>
        <p:nvSpPr>
          <p:cNvPr id="8" name="Text Box 42"/>
          <p:cNvSpPr txBox="1">
            <a:spLocks noChangeArrowheads="1"/>
          </p:cNvSpPr>
          <p:nvPr/>
        </p:nvSpPr>
        <p:spPr bwMode="auto">
          <a:xfrm>
            <a:off x="172354" y="6285182"/>
            <a:ext cx="3115511" cy="584775"/>
          </a:xfrm>
          <a:prstGeom prst="rect">
            <a:avLst/>
          </a:prstGeom>
          <a:solidFill>
            <a:srgbClr val="002060"/>
          </a:solidFill>
          <a:ln>
            <a:noFill/>
          </a:ln>
          <a:effectLst>
            <a:outerShdw blurRad="50800" dist="38100" dir="2700000" algn="tl" rotWithShape="0">
              <a:prstClr val="black">
                <a:alpha val="40000"/>
              </a:prstClr>
            </a:outerShdw>
          </a:effectLst>
          <a:extLst/>
        </p:spPr>
        <p:txBody>
          <a:bodyPr wrap="square">
            <a:spAutoFit/>
          </a:bodyPr>
          <a:lstStyle/>
          <a:p>
            <a:pPr>
              <a:spcAft>
                <a:spcPts val="0"/>
              </a:spcAft>
              <a:tabLst>
                <a:tab pos="457200" algn="l"/>
              </a:tabLst>
            </a:pPr>
            <a:r>
              <a:rPr lang="en-US" sz="1600" dirty="0" smtClean="0">
                <a:solidFill>
                  <a:srgbClr val="FFFFFF"/>
                </a:solidFill>
                <a:latin typeface="Arial"/>
                <a:ea typeface="Times New Roman"/>
                <a:cs typeface="Arial"/>
              </a:rPr>
              <a:t>DEPFETs successfully operated with Ladder Electronics</a:t>
            </a:r>
          </a:p>
        </p:txBody>
      </p:sp>
      <p:sp>
        <p:nvSpPr>
          <p:cNvPr id="10" name="Textfeld 9"/>
          <p:cNvSpPr txBox="1"/>
          <p:nvPr/>
        </p:nvSpPr>
        <p:spPr>
          <a:xfrm>
            <a:off x="96826" y="833199"/>
            <a:ext cx="4046018" cy="307777"/>
          </a:xfrm>
          <a:prstGeom prst="rect">
            <a:avLst/>
          </a:prstGeom>
          <a:noFill/>
        </p:spPr>
        <p:txBody>
          <a:bodyPr wrap="square" rtlCol="0">
            <a:spAutoFit/>
          </a:bodyPr>
          <a:lstStyle/>
          <a:p>
            <a:pPr algn="ctr"/>
            <a:r>
              <a:rPr lang="en-US" baseline="30000" dirty="0" smtClean="0">
                <a:solidFill>
                  <a:schemeClr val="bg2"/>
                </a:solidFill>
                <a:latin typeface="Arial" panose="020B0604020202020204" pitchFamily="34" charset="0"/>
                <a:cs typeface="Arial" panose="020B0604020202020204" pitchFamily="34" charset="0"/>
              </a:rPr>
              <a:t>55</a:t>
            </a:r>
            <a:r>
              <a:rPr lang="en-US" dirty="0" smtClean="0">
                <a:solidFill>
                  <a:schemeClr val="bg2"/>
                </a:solidFill>
                <a:latin typeface="Arial" panose="020B0604020202020204" pitchFamily="34" charset="0"/>
                <a:cs typeface="Arial" panose="020B0604020202020204" pitchFamily="34" charset="0"/>
              </a:rPr>
              <a:t>Fe Spectra</a:t>
            </a:r>
            <a:endParaRPr lang="en-US" dirty="0">
              <a:solidFill>
                <a:schemeClr val="bg2"/>
              </a:solidFill>
              <a:latin typeface="Arial" panose="020B0604020202020204" pitchFamily="34" charset="0"/>
              <a:cs typeface="Arial" panose="020B0604020202020204" pitchFamily="34" charset="0"/>
            </a:endParaRPr>
          </a:p>
        </p:txBody>
      </p:sp>
      <p:sp>
        <p:nvSpPr>
          <p:cNvPr id="13" name="Textfeld 12"/>
          <p:cNvSpPr txBox="1"/>
          <p:nvPr/>
        </p:nvSpPr>
        <p:spPr>
          <a:xfrm>
            <a:off x="344967" y="3810164"/>
            <a:ext cx="2606040" cy="307777"/>
          </a:xfrm>
          <a:prstGeom prst="rect">
            <a:avLst/>
          </a:prstGeom>
          <a:noFill/>
        </p:spPr>
        <p:txBody>
          <a:bodyPr wrap="square" rtlCol="0">
            <a:spAutoFit/>
          </a:bodyPr>
          <a:lstStyle/>
          <a:p>
            <a:pPr algn="ctr"/>
            <a:r>
              <a:rPr lang="en-US" dirty="0" smtClean="0">
                <a:solidFill>
                  <a:schemeClr val="bg2"/>
                </a:solidFill>
                <a:latin typeface="Arial" panose="020B0604020202020204" pitchFamily="34" charset="0"/>
                <a:cs typeface="Arial" panose="020B0604020202020204" pitchFamily="34" charset="0"/>
              </a:rPr>
              <a:t>Count-Rate Map (64-by-64 </a:t>
            </a:r>
            <a:r>
              <a:rPr lang="en-US" dirty="0" err="1" smtClean="0">
                <a:solidFill>
                  <a:schemeClr val="bg2"/>
                </a:solidFill>
                <a:latin typeface="Arial" panose="020B0604020202020204" pitchFamily="34" charset="0"/>
                <a:cs typeface="Arial" panose="020B0604020202020204" pitchFamily="34" charset="0"/>
              </a:rPr>
              <a:t>Px</a:t>
            </a:r>
            <a:r>
              <a:rPr lang="en-US" dirty="0" smtClean="0">
                <a:solidFill>
                  <a:schemeClr val="bg2"/>
                </a:solidFill>
                <a:latin typeface="Arial" panose="020B0604020202020204" pitchFamily="34" charset="0"/>
                <a:cs typeface="Arial" panose="020B0604020202020204" pitchFamily="34" charset="0"/>
              </a:rPr>
              <a:t>)</a:t>
            </a:r>
            <a:endParaRPr lang="en-US" dirty="0">
              <a:solidFill>
                <a:schemeClr val="bg2"/>
              </a:solidFill>
              <a:latin typeface="Arial" panose="020B0604020202020204" pitchFamily="34" charset="0"/>
              <a:cs typeface="Arial" panose="020B0604020202020204" pitchFamily="34" charset="0"/>
            </a:endParaRPr>
          </a:p>
        </p:txBody>
      </p:sp>
      <p:sp>
        <p:nvSpPr>
          <p:cNvPr id="14" name="Textfeld 13"/>
          <p:cNvSpPr txBox="1"/>
          <p:nvPr/>
        </p:nvSpPr>
        <p:spPr>
          <a:xfrm>
            <a:off x="3016744" y="3947868"/>
            <a:ext cx="1236090" cy="307777"/>
          </a:xfrm>
          <a:prstGeom prst="rect">
            <a:avLst/>
          </a:prstGeom>
          <a:noFill/>
        </p:spPr>
        <p:txBody>
          <a:bodyPr wrap="square" rtlCol="0">
            <a:spAutoFit/>
          </a:bodyPr>
          <a:lstStyle/>
          <a:p>
            <a:r>
              <a:rPr lang="en-US" dirty="0" smtClean="0">
                <a:solidFill>
                  <a:schemeClr val="bg2"/>
                </a:solidFill>
                <a:latin typeface="Arial" panose="020B0604020202020204" pitchFamily="34" charset="0"/>
                <a:cs typeface="Arial" panose="020B0604020202020204" pitchFamily="34" charset="0"/>
              </a:rPr>
              <a:t>←  ~500 cps</a:t>
            </a:r>
            <a:endParaRPr lang="en-US" dirty="0">
              <a:solidFill>
                <a:schemeClr val="bg2"/>
              </a:solidFill>
              <a:latin typeface="Arial" panose="020B0604020202020204" pitchFamily="34" charset="0"/>
              <a:cs typeface="Arial" panose="020B0604020202020204" pitchFamily="34" charset="0"/>
            </a:endParaRPr>
          </a:p>
        </p:txBody>
      </p:sp>
      <p:pic>
        <p:nvPicPr>
          <p:cNvPr id="12" name="Bild 3"/>
          <p:cNvPicPr>
            <a:picLocks noChangeAspect="1"/>
          </p:cNvPicPr>
          <p:nvPr/>
        </p:nvPicPr>
        <p:blipFill>
          <a:blip r:embed="rId4"/>
          <a:stretch>
            <a:fillRect/>
          </a:stretch>
        </p:blipFill>
        <p:spPr>
          <a:xfrm>
            <a:off x="5481966" y="727060"/>
            <a:ext cx="3001981" cy="2133107"/>
          </a:xfrm>
          <a:prstGeom prst="rect">
            <a:avLst/>
          </a:prstGeom>
        </p:spPr>
      </p:pic>
      <p:pic>
        <p:nvPicPr>
          <p:cNvPr id="15" name="Grafik 1"/>
          <p:cNvPicPr>
            <a:picLocks noChangeAspect="1"/>
          </p:cNvPicPr>
          <p:nvPr/>
        </p:nvPicPr>
        <p:blipFill rotWithShape="1">
          <a:blip r:embed="rId5">
            <a:extLst>
              <a:ext uri="{28A0092B-C50C-407E-A947-70E740481C1C}">
                <a14:useLocalDpi xmlns:a14="http://schemas.microsoft.com/office/drawing/2010/main" val="0"/>
              </a:ext>
            </a:extLst>
          </a:blip>
          <a:srcRect l="47214"/>
          <a:stretch/>
        </p:blipFill>
        <p:spPr>
          <a:xfrm>
            <a:off x="5131552" y="4031563"/>
            <a:ext cx="3702810" cy="2838394"/>
          </a:xfrm>
          <a:prstGeom prst="rect">
            <a:avLst/>
          </a:prstGeom>
        </p:spPr>
      </p:pic>
      <p:sp>
        <p:nvSpPr>
          <p:cNvPr id="16" name="Text Box 42"/>
          <p:cNvSpPr txBox="1">
            <a:spLocks noChangeArrowheads="1"/>
          </p:cNvSpPr>
          <p:nvPr/>
        </p:nvSpPr>
        <p:spPr bwMode="auto">
          <a:xfrm>
            <a:off x="4821914" y="2932415"/>
            <a:ext cx="4322086" cy="900246"/>
          </a:xfrm>
          <a:prstGeom prst="rect">
            <a:avLst/>
          </a:prstGeom>
          <a:solidFill>
            <a:srgbClr val="002060"/>
          </a:solidFill>
          <a:ln>
            <a:noFill/>
          </a:ln>
          <a:effectLst>
            <a:outerShdw blurRad="50800" dist="38100" dir="2700000" algn="tl" rotWithShape="0">
              <a:prstClr val="black">
                <a:alpha val="40000"/>
              </a:prstClr>
            </a:outerShdw>
          </a:effectLst>
          <a:extLst/>
        </p:spPr>
        <p:txBody>
          <a:bodyPr wrap="square">
            <a:spAutoFit/>
          </a:bodyPr>
          <a:lstStyle/>
          <a:p>
            <a:pPr marL="285750" indent="-285750">
              <a:spcAft>
                <a:spcPts val="0"/>
              </a:spcAft>
              <a:buFont typeface="Arial" panose="020B0604020202020204" pitchFamily="34" charset="0"/>
              <a:buChar char="•"/>
              <a:tabLst>
                <a:tab pos="457200" algn="l"/>
              </a:tabLst>
            </a:pPr>
            <a:r>
              <a:rPr lang="en-US" sz="1050" dirty="0" smtClean="0">
                <a:solidFill>
                  <a:srgbClr val="FFFFFF"/>
                </a:solidFill>
                <a:latin typeface="Arial"/>
                <a:ea typeface="Times New Roman"/>
                <a:cs typeface="Arial"/>
              </a:rPr>
              <a:t>4.5-MHz Sequence, 2.6-MHz Readout, 1000 x 800 Frames</a:t>
            </a:r>
          </a:p>
          <a:p>
            <a:pPr marL="285750" indent="-285750">
              <a:spcAft>
                <a:spcPts val="0"/>
              </a:spcAft>
              <a:buFont typeface="Arial" panose="020B0604020202020204" pitchFamily="34" charset="0"/>
              <a:buChar char="•"/>
              <a:tabLst>
                <a:tab pos="457200" algn="l"/>
              </a:tabLst>
            </a:pPr>
            <a:r>
              <a:rPr lang="en-US" sz="1050" dirty="0" smtClean="0">
                <a:solidFill>
                  <a:srgbClr val="FFFFFF"/>
                </a:solidFill>
                <a:latin typeface="Arial"/>
                <a:ea typeface="Times New Roman"/>
                <a:cs typeface="Arial"/>
              </a:rPr>
              <a:t>Mean Gain (not trimmed):   ~0.9 </a:t>
            </a:r>
            <a:r>
              <a:rPr lang="en-US" sz="1050" dirty="0" err="1" smtClean="0">
                <a:solidFill>
                  <a:srgbClr val="FFFFFF"/>
                </a:solidFill>
                <a:latin typeface="Arial"/>
                <a:ea typeface="Times New Roman"/>
                <a:cs typeface="Arial"/>
              </a:rPr>
              <a:t>keV</a:t>
            </a:r>
            <a:r>
              <a:rPr lang="en-US" sz="1050" dirty="0" smtClean="0">
                <a:solidFill>
                  <a:srgbClr val="FFFFFF"/>
                </a:solidFill>
                <a:latin typeface="Arial"/>
                <a:ea typeface="Times New Roman"/>
                <a:cs typeface="Arial"/>
              </a:rPr>
              <a:t> / Bin </a:t>
            </a:r>
          </a:p>
          <a:p>
            <a:pPr marL="285750" indent="-285750">
              <a:spcAft>
                <a:spcPts val="0"/>
              </a:spcAft>
              <a:buFont typeface="Arial" panose="020B0604020202020204" pitchFamily="34" charset="0"/>
              <a:buChar char="•"/>
              <a:tabLst>
                <a:tab pos="457200" algn="l"/>
              </a:tabLst>
            </a:pPr>
            <a:r>
              <a:rPr lang="en-US" sz="1050" dirty="0" smtClean="0">
                <a:solidFill>
                  <a:srgbClr val="FFFFFF"/>
                </a:solidFill>
                <a:latin typeface="Arial"/>
                <a:ea typeface="Times New Roman"/>
                <a:cs typeface="Arial"/>
              </a:rPr>
              <a:t>Count Rate per Pixel: </a:t>
            </a:r>
          </a:p>
          <a:p>
            <a:pPr lvl="5" indent="-1747838">
              <a:tabLst>
                <a:tab pos="457200" algn="l"/>
              </a:tabLst>
            </a:pPr>
            <a:r>
              <a:rPr lang="en-US" sz="1050" dirty="0" smtClean="0">
                <a:solidFill>
                  <a:srgbClr val="FFFFFF"/>
                </a:solidFill>
                <a:latin typeface="Arial"/>
                <a:ea typeface="Times New Roman"/>
                <a:cs typeface="Arial"/>
              </a:rPr>
              <a:t>Mean = 72 </a:t>
            </a:r>
            <a:r>
              <a:rPr lang="en-US" sz="1050" dirty="0" err="1" smtClean="0">
                <a:solidFill>
                  <a:srgbClr val="FFFFFF"/>
                </a:solidFill>
                <a:latin typeface="Arial"/>
                <a:ea typeface="Times New Roman"/>
                <a:cs typeface="Arial"/>
              </a:rPr>
              <a:t>kcts</a:t>
            </a:r>
            <a:r>
              <a:rPr lang="en-US" sz="1050" dirty="0" smtClean="0">
                <a:solidFill>
                  <a:srgbClr val="FFFFFF"/>
                </a:solidFill>
                <a:latin typeface="Arial"/>
                <a:ea typeface="Times New Roman"/>
                <a:cs typeface="Arial"/>
              </a:rPr>
              <a:t>/s    &amp;   Peak = 124 </a:t>
            </a:r>
            <a:r>
              <a:rPr lang="en-US" sz="1050" dirty="0" err="1" smtClean="0">
                <a:solidFill>
                  <a:srgbClr val="FFFFFF"/>
                </a:solidFill>
                <a:latin typeface="Arial"/>
                <a:ea typeface="Times New Roman"/>
                <a:cs typeface="Arial"/>
              </a:rPr>
              <a:t>kcts</a:t>
            </a:r>
            <a:r>
              <a:rPr lang="en-US" sz="1050" dirty="0" smtClean="0">
                <a:solidFill>
                  <a:srgbClr val="FFFFFF"/>
                </a:solidFill>
                <a:latin typeface="Arial"/>
                <a:ea typeface="Times New Roman"/>
                <a:cs typeface="Arial"/>
              </a:rPr>
              <a:t>/s   (1-Photon Peak)</a:t>
            </a:r>
          </a:p>
          <a:p>
            <a:pPr marL="538163" lvl="5">
              <a:tabLst>
                <a:tab pos="457200" algn="l"/>
              </a:tabLst>
            </a:pPr>
            <a:r>
              <a:rPr lang="en-US" sz="1050" dirty="0" smtClean="0">
                <a:solidFill>
                  <a:srgbClr val="FFFFFF"/>
                </a:solidFill>
                <a:latin typeface="Arial"/>
                <a:ea typeface="Times New Roman"/>
                <a:cs typeface="Arial"/>
              </a:rPr>
              <a:t>Mean </a:t>
            </a:r>
            <a:r>
              <a:rPr lang="en-US" sz="1050" dirty="0">
                <a:solidFill>
                  <a:srgbClr val="FFFFFF"/>
                </a:solidFill>
                <a:latin typeface="Arial"/>
                <a:ea typeface="Times New Roman"/>
                <a:cs typeface="Arial"/>
              </a:rPr>
              <a:t>= </a:t>
            </a:r>
            <a:r>
              <a:rPr lang="en-US" sz="1050" dirty="0" smtClean="0">
                <a:solidFill>
                  <a:srgbClr val="FFFFFF"/>
                </a:solidFill>
                <a:latin typeface="Arial"/>
                <a:ea typeface="Times New Roman"/>
                <a:cs typeface="Arial"/>
              </a:rPr>
              <a:t>326 </a:t>
            </a:r>
            <a:r>
              <a:rPr lang="en-US" sz="1050" dirty="0" err="1">
                <a:solidFill>
                  <a:srgbClr val="FFFFFF"/>
                </a:solidFill>
                <a:latin typeface="Arial"/>
                <a:ea typeface="Times New Roman"/>
                <a:cs typeface="Arial"/>
              </a:rPr>
              <a:t>kcts</a:t>
            </a:r>
            <a:r>
              <a:rPr lang="en-US" sz="1050" dirty="0">
                <a:solidFill>
                  <a:srgbClr val="FFFFFF"/>
                </a:solidFill>
                <a:latin typeface="Arial"/>
                <a:ea typeface="Times New Roman"/>
                <a:cs typeface="Arial"/>
              </a:rPr>
              <a:t>/s  </a:t>
            </a:r>
            <a:r>
              <a:rPr lang="en-US" sz="1050" dirty="0" smtClean="0">
                <a:solidFill>
                  <a:srgbClr val="FFFFFF"/>
                </a:solidFill>
                <a:latin typeface="Arial"/>
                <a:ea typeface="Times New Roman"/>
                <a:cs typeface="Arial"/>
              </a:rPr>
              <a:t>&amp;   </a:t>
            </a:r>
            <a:r>
              <a:rPr lang="en-US" sz="1050" dirty="0">
                <a:solidFill>
                  <a:srgbClr val="FFFFFF"/>
                </a:solidFill>
                <a:latin typeface="Arial"/>
                <a:ea typeface="Times New Roman"/>
                <a:cs typeface="Arial"/>
              </a:rPr>
              <a:t>Peak = </a:t>
            </a:r>
            <a:r>
              <a:rPr lang="en-US" sz="1050" dirty="0" smtClean="0">
                <a:solidFill>
                  <a:srgbClr val="FFFFFF"/>
                </a:solidFill>
                <a:latin typeface="Arial"/>
                <a:ea typeface="Times New Roman"/>
                <a:cs typeface="Arial"/>
              </a:rPr>
              <a:t>915 </a:t>
            </a:r>
            <a:r>
              <a:rPr lang="en-US" sz="1050" dirty="0" err="1" smtClean="0">
                <a:solidFill>
                  <a:srgbClr val="FFFFFF"/>
                </a:solidFill>
                <a:latin typeface="Arial"/>
                <a:ea typeface="Times New Roman"/>
                <a:cs typeface="Arial"/>
              </a:rPr>
              <a:t>kcts</a:t>
            </a:r>
            <a:r>
              <a:rPr lang="en-US" sz="1050" dirty="0" smtClean="0">
                <a:solidFill>
                  <a:srgbClr val="FFFFFF"/>
                </a:solidFill>
                <a:latin typeface="Arial"/>
                <a:ea typeface="Times New Roman"/>
                <a:cs typeface="Arial"/>
              </a:rPr>
              <a:t>/s  (whole Spectra)</a:t>
            </a:r>
          </a:p>
        </p:txBody>
      </p:sp>
      <p:sp>
        <p:nvSpPr>
          <p:cNvPr id="2" name="Rectangle 1"/>
          <p:cNvSpPr/>
          <p:nvPr/>
        </p:nvSpPr>
        <p:spPr>
          <a:xfrm>
            <a:off x="5282362" y="3823884"/>
            <a:ext cx="3653308" cy="307777"/>
          </a:xfrm>
          <a:prstGeom prst="rect">
            <a:avLst/>
          </a:prstGeom>
        </p:spPr>
        <p:txBody>
          <a:bodyPr wrap="none">
            <a:spAutoFit/>
          </a:bodyPr>
          <a:lstStyle/>
          <a:p>
            <a:pPr algn="ctr"/>
            <a:r>
              <a:rPr lang="en-US" dirty="0">
                <a:solidFill>
                  <a:schemeClr val="bg2"/>
                </a:solidFill>
                <a:latin typeface="Arial" panose="020B0604020202020204" pitchFamily="34" charset="0"/>
                <a:cs typeface="Arial" panose="020B0604020202020204" pitchFamily="34" charset="0"/>
              </a:rPr>
              <a:t>Cu-Fluorescence </a:t>
            </a:r>
            <a:r>
              <a:rPr lang="en-US" dirty="0" smtClean="0">
                <a:solidFill>
                  <a:schemeClr val="bg2"/>
                </a:solidFill>
                <a:latin typeface="Arial" panose="020B0604020202020204" pitchFamily="34" charset="0"/>
                <a:cs typeface="Arial" panose="020B0604020202020204" pitchFamily="34" charset="0"/>
              </a:rPr>
              <a:t>Spectra @ PETRA III P65</a:t>
            </a:r>
            <a:endParaRPr lang="en-US"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71936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F1 + DEFPET @ Fast Speed</a:t>
            </a:r>
            <a:endParaRPr lang="en-US" dirty="0"/>
          </a:p>
        </p:txBody>
      </p:sp>
      <p:pic>
        <p:nvPicPr>
          <p:cNvPr id="4" name="Inhaltsplatzhalt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33350" y="2838450"/>
            <a:ext cx="4554141" cy="3238500"/>
          </a:xfrm>
          <a:prstGeom prst="rect">
            <a:avLst/>
          </a:prstGeom>
        </p:spPr>
      </p:pic>
      <p:sp>
        <p:nvSpPr>
          <p:cNvPr id="5" name="Inhaltsplatzhalter 2"/>
          <p:cNvSpPr txBox="1">
            <a:spLocks/>
          </p:cNvSpPr>
          <p:nvPr/>
        </p:nvSpPr>
        <p:spPr>
          <a:xfrm>
            <a:off x="462613" y="903796"/>
            <a:ext cx="8167036" cy="2563304"/>
          </a:xfrm>
          <a:prstGeom prst="rect">
            <a:avLst/>
          </a:prstGeom>
        </p:spPr>
        <p:txBody>
          <a:bodyPr/>
          <a:lstStyle>
            <a:lvl1pPr marL="266700" indent="-266700" algn="l" rtl="0" eaLnBrk="1" fontAlgn="base" hangingPunct="1">
              <a:lnSpc>
                <a:spcPts val="2300"/>
              </a:lnSpc>
              <a:spcBef>
                <a:spcPct val="20000"/>
              </a:spcBef>
              <a:spcAft>
                <a:spcPct val="0"/>
              </a:spcAft>
              <a:buFont typeface="Verdana" panose="020B0604030504040204" pitchFamily="34" charset="0"/>
              <a:buChar char="●"/>
              <a:defRPr sz="1800">
                <a:solidFill>
                  <a:schemeClr val="tx1"/>
                </a:solidFill>
                <a:latin typeface="+mn-lt"/>
                <a:ea typeface="+mn-ea"/>
                <a:cs typeface="+mn-cs"/>
              </a:defRPr>
            </a:lvl1pPr>
            <a:lvl2pPr marL="444500" indent="-177800" algn="l" rtl="0" eaLnBrk="1" fontAlgn="base" hangingPunct="1">
              <a:lnSpc>
                <a:spcPts val="2300"/>
              </a:lnSpc>
              <a:spcBef>
                <a:spcPct val="20000"/>
              </a:spcBef>
              <a:spcAft>
                <a:spcPct val="0"/>
              </a:spcAft>
              <a:buFont typeface="Verdana" pitchFamily="34" charset="0"/>
              <a:buChar char="●"/>
              <a:defRPr sz="1600">
                <a:solidFill>
                  <a:schemeClr val="tx1"/>
                </a:solidFill>
                <a:latin typeface="+mn-lt"/>
              </a:defRPr>
            </a:lvl2pPr>
            <a:lvl3pPr marL="625475" indent="-180975" algn="l" rtl="0" eaLnBrk="1" fontAlgn="base" hangingPunct="1">
              <a:lnSpc>
                <a:spcPts val="2300"/>
              </a:lnSpc>
              <a:spcBef>
                <a:spcPct val="20000"/>
              </a:spcBef>
              <a:spcAft>
                <a:spcPct val="0"/>
              </a:spcAft>
              <a:buFont typeface="Verdana" pitchFamily="34" charset="0"/>
              <a:buChar char="»"/>
              <a:defRPr sz="140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1976438" indent="-147638" algn="l" rtl="0" eaLnBrk="1" fontAlgn="base" hangingPunct="1">
              <a:spcBef>
                <a:spcPct val="20000"/>
              </a:spcBef>
              <a:spcAft>
                <a:spcPct val="0"/>
              </a:spcAft>
              <a:buFont typeface="Wingdings" pitchFamily="2" charset="2"/>
              <a:buChar char="§"/>
              <a:defRPr sz="900">
                <a:solidFill>
                  <a:schemeClr val="tx1"/>
                </a:solidFill>
                <a:latin typeface="+mn-lt"/>
              </a:defRPr>
            </a:lvl5pPr>
            <a:lvl6pPr marL="2433638" indent="-147638" algn="l" rtl="0" eaLnBrk="1" fontAlgn="base" hangingPunct="1">
              <a:spcBef>
                <a:spcPct val="20000"/>
              </a:spcBef>
              <a:spcAft>
                <a:spcPct val="0"/>
              </a:spcAft>
              <a:buFont typeface="Wingdings" pitchFamily="2" charset="2"/>
              <a:buChar char="§"/>
              <a:defRPr sz="900">
                <a:solidFill>
                  <a:schemeClr val="tx1"/>
                </a:solidFill>
                <a:latin typeface="+mn-lt"/>
              </a:defRPr>
            </a:lvl6pPr>
            <a:lvl7pPr marL="2890838" indent="-147638" algn="l" rtl="0" eaLnBrk="1" fontAlgn="base" hangingPunct="1">
              <a:spcBef>
                <a:spcPct val="20000"/>
              </a:spcBef>
              <a:spcAft>
                <a:spcPct val="0"/>
              </a:spcAft>
              <a:buFont typeface="Wingdings" pitchFamily="2" charset="2"/>
              <a:buChar char="§"/>
              <a:defRPr sz="900">
                <a:solidFill>
                  <a:schemeClr val="tx1"/>
                </a:solidFill>
                <a:latin typeface="+mn-lt"/>
              </a:defRPr>
            </a:lvl7pPr>
            <a:lvl8pPr marL="3348038" indent="-147638" algn="l" rtl="0" eaLnBrk="1" fontAlgn="base" hangingPunct="1">
              <a:spcBef>
                <a:spcPct val="20000"/>
              </a:spcBef>
              <a:spcAft>
                <a:spcPct val="0"/>
              </a:spcAft>
              <a:buFont typeface="Wingdings" pitchFamily="2" charset="2"/>
              <a:buChar char="§"/>
              <a:defRPr sz="900">
                <a:solidFill>
                  <a:schemeClr val="tx1"/>
                </a:solidFill>
                <a:latin typeface="+mn-lt"/>
              </a:defRPr>
            </a:lvl8pPr>
            <a:lvl9pPr marL="3805238" indent="-147638" algn="l" rtl="0" eaLnBrk="1" fontAlgn="base" hangingPunct="1">
              <a:spcBef>
                <a:spcPct val="20000"/>
              </a:spcBef>
              <a:spcAft>
                <a:spcPct val="0"/>
              </a:spcAft>
              <a:buFont typeface="Wingdings" pitchFamily="2" charset="2"/>
              <a:buChar char="§"/>
              <a:defRPr sz="900">
                <a:solidFill>
                  <a:schemeClr val="tx1"/>
                </a:solidFill>
                <a:latin typeface="+mn-lt"/>
              </a:defRPr>
            </a:lvl9pPr>
          </a:lstStyle>
          <a:p>
            <a:pPr>
              <a:buFont typeface="Wingdings" panose="05000000000000000000" pitchFamily="2" charset="2"/>
              <a:buChar char="§"/>
            </a:pPr>
            <a:r>
              <a:rPr lang="en-US" sz="1600" kern="0" dirty="0" smtClean="0">
                <a:sym typeface="Wingdings" panose="05000000000000000000" pitchFamily="2" charset="2"/>
              </a:rPr>
              <a:t>A 64 x 64 DEPFET matrix with full ladder electronics has been operated @ PETRA III to determine the noise @ fast operation without artificial flattop </a:t>
            </a:r>
            <a:br>
              <a:rPr lang="en-US" sz="1600" kern="0" dirty="0" smtClean="0">
                <a:sym typeface="Wingdings" panose="05000000000000000000" pitchFamily="2" charset="2"/>
              </a:rPr>
            </a:br>
            <a:r>
              <a:rPr lang="en-US" sz="1600" kern="0" dirty="0" smtClean="0">
                <a:sym typeface="Wingdings" panose="05000000000000000000" pitchFamily="2" charset="2"/>
              </a:rPr>
              <a:t>(stretch needed with </a:t>
            </a:r>
            <a:r>
              <a:rPr lang="en-US" sz="1600" kern="0" dirty="0" err="1" smtClean="0">
                <a:sym typeface="Wingdings" panose="05000000000000000000" pitchFamily="2" charset="2"/>
              </a:rPr>
              <a:t>async</a:t>
            </a:r>
            <a:r>
              <a:rPr lang="en-US" sz="1600" kern="0" dirty="0" smtClean="0">
                <a:sym typeface="Wingdings" panose="05000000000000000000" pitchFamily="2" charset="2"/>
              </a:rPr>
              <a:t>. sources)</a:t>
            </a:r>
          </a:p>
          <a:p>
            <a:pPr>
              <a:buFont typeface="Wingdings" panose="05000000000000000000" pitchFamily="2" charset="2"/>
              <a:buChar char="§"/>
            </a:pPr>
            <a:r>
              <a:rPr lang="en-US" sz="1600" kern="0" dirty="0" smtClean="0">
                <a:sym typeface="Wingdings" panose="05000000000000000000" pitchFamily="2" charset="2"/>
              </a:rPr>
              <a:t>Frame rate = 2.6 MHz, settings eq. to XFEL 4.5 MHz</a:t>
            </a:r>
          </a:p>
          <a:p>
            <a:pPr>
              <a:buFont typeface="Wingdings" panose="05000000000000000000" pitchFamily="2" charset="2"/>
              <a:buChar char="§"/>
            </a:pPr>
            <a:r>
              <a:rPr lang="en-US" sz="1600" kern="0" dirty="0" smtClean="0">
                <a:sym typeface="Wingdings" panose="05000000000000000000" pitchFamily="2" charset="2"/>
              </a:rPr>
              <a:t>mean gain across the matrix: 0.87 </a:t>
            </a:r>
            <a:r>
              <a:rPr lang="en-US" sz="1600" kern="0" dirty="0" err="1" smtClean="0">
                <a:sym typeface="Wingdings" panose="05000000000000000000" pitchFamily="2" charset="2"/>
              </a:rPr>
              <a:t>keV</a:t>
            </a:r>
            <a:r>
              <a:rPr lang="en-US" sz="1600" kern="0" dirty="0" smtClean="0">
                <a:sym typeface="Wingdings" panose="05000000000000000000" pitchFamily="2" charset="2"/>
              </a:rPr>
              <a:t>/bin</a:t>
            </a:r>
          </a:p>
          <a:p>
            <a:endParaRPr lang="en-US" sz="1600" kern="0" dirty="0">
              <a:sym typeface="Wingdings" panose="05000000000000000000" pitchFamily="2" charset="2"/>
            </a:endParaRPr>
          </a:p>
          <a:p>
            <a:endParaRPr lang="en-US" sz="1600" kern="0" dirty="0" smtClean="0">
              <a:sym typeface="Wingdings" panose="05000000000000000000" pitchFamily="2" charset="2"/>
            </a:endParaRPr>
          </a:p>
          <a:p>
            <a:endParaRPr lang="en-US" sz="1600" kern="0" dirty="0">
              <a:sym typeface="Wingdings" panose="05000000000000000000" pitchFamily="2" charset="2"/>
            </a:endParaRPr>
          </a:p>
          <a:p>
            <a:endParaRPr lang="en-US" sz="1600" kern="0" dirty="0" smtClean="0">
              <a:sym typeface="Wingdings" panose="05000000000000000000" pitchFamily="2" charset="2"/>
            </a:endParaRPr>
          </a:p>
          <a:p>
            <a:endParaRPr lang="en-US" sz="1600" kern="0" dirty="0">
              <a:sym typeface="Wingdings" panose="05000000000000000000" pitchFamily="2" charset="2"/>
            </a:endParaRPr>
          </a:p>
          <a:p>
            <a:endParaRPr lang="en-US" sz="1600" kern="0" dirty="0" smtClean="0">
              <a:sym typeface="Wingdings" panose="05000000000000000000" pitchFamily="2" charset="2"/>
            </a:endParaRPr>
          </a:p>
          <a:p>
            <a:endParaRPr lang="en-US" sz="1600" kern="0" dirty="0">
              <a:sym typeface="Wingdings" panose="05000000000000000000" pitchFamily="2" charset="2"/>
            </a:endParaRPr>
          </a:p>
          <a:p>
            <a:endParaRPr lang="en-US" sz="1600" kern="0" dirty="0" smtClean="0">
              <a:sym typeface="Wingdings" panose="05000000000000000000" pitchFamily="2" charset="2"/>
            </a:endParaRPr>
          </a:p>
          <a:p>
            <a:endParaRPr lang="en-US" sz="1600" kern="0" dirty="0">
              <a:sym typeface="Wingdings" panose="05000000000000000000" pitchFamily="2" charset="2"/>
            </a:endParaRPr>
          </a:p>
          <a:p>
            <a:endParaRPr lang="en-US" sz="1600" kern="0" dirty="0" smtClean="0">
              <a:sym typeface="Wingdings" panose="05000000000000000000" pitchFamily="2" charset="2"/>
            </a:endParaRPr>
          </a:p>
          <a:p>
            <a:pPr>
              <a:buFont typeface="Wingdings" panose="05000000000000000000" pitchFamily="2" charset="2"/>
              <a:buChar char="§"/>
            </a:pPr>
            <a:r>
              <a:rPr lang="en-US" sz="1600" kern="0" dirty="0" smtClean="0">
                <a:sym typeface="Wingdings" panose="05000000000000000000" pitchFamily="2" charset="2"/>
              </a:rPr>
              <a:t>The revised DEPFET FE on MM9 aims to improve the performance @ fast operation</a:t>
            </a:r>
          </a:p>
        </p:txBody>
      </p:sp>
      <p:sp>
        <p:nvSpPr>
          <p:cNvPr id="6" name="Rechteck 5"/>
          <p:cNvSpPr/>
          <p:nvPr/>
        </p:nvSpPr>
        <p:spPr bwMode="auto">
          <a:xfrm>
            <a:off x="1169818" y="2811299"/>
            <a:ext cx="2324099" cy="25575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Verdana" pitchFamily="34" charset="0"/>
              </a:rPr>
              <a:t>64 x 64 ENC [e</a:t>
            </a:r>
            <a:r>
              <a:rPr kumimoji="0" lang="en-US" sz="1400" b="0" i="0" u="none" strike="noStrike" cap="none" normalizeH="0" baseline="30000" dirty="0" smtClean="0">
                <a:ln>
                  <a:noFill/>
                </a:ln>
                <a:solidFill>
                  <a:schemeClr val="tx1"/>
                </a:solidFill>
                <a:effectLst/>
                <a:latin typeface="Verdana" pitchFamily="34" charset="0"/>
              </a:rPr>
              <a:t>-</a:t>
            </a:r>
            <a:r>
              <a:rPr kumimoji="0" lang="en-US" sz="1400" b="0" i="0" u="none" strike="noStrike" cap="none" normalizeH="0" baseline="0" dirty="0" smtClean="0">
                <a:ln>
                  <a:noFill/>
                </a:ln>
                <a:solidFill>
                  <a:schemeClr val="tx1"/>
                </a:solidFill>
                <a:effectLst/>
                <a:latin typeface="Verdana" pitchFamily="34" charset="0"/>
              </a:rPr>
              <a:t>] Map</a:t>
            </a:r>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336" y="3175875"/>
            <a:ext cx="3795117" cy="2698750"/>
          </a:xfrm>
          <a:prstGeom prst="rect">
            <a:avLst/>
          </a:prstGeom>
        </p:spPr>
      </p:pic>
      <p:sp>
        <p:nvSpPr>
          <p:cNvPr id="8" name="Rechteck 7"/>
          <p:cNvSpPr/>
          <p:nvPr/>
        </p:nvSpPr>
        <p:spPr bwMode="auto">
          <a:xfrm>
            <a:off x="5016754" y="2811299"/>
            <a:ext cx="3022345" cy="25575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Verdana" pitchFamily="34" charset="0"/>
              </a:rPr>
              <a:t>64 x 64 ENC [e</a:t>
            </a:r>
            <a:r>
              <a:rPr kumimoji="0" lang="en-US" sz="1400" b="0" i="0" u="none" strike="noStrike" cap="none" normalizeH="0" baseline="30000" dirty="0" smtClean="0">
                <a:ln>
                  <a:noFill/>
                </a:ln>
                <a:solidFill>
                  <a:schemeClr val="tx1"/>
                </a:solidFill>
                <a:effectLst/>
                <a:latin typeface="Verdana" pitchFamily="34" charset="0"/>
              </a:rPr>
              <a:t>-</a:t>
            </a:r>
            <a:r>
              <a:rPr kumimoji="0" lang="en-US" sz="1400" b="0" i="0" u="none" strike="noStrike" cap="none" normalizeH="0" baseline="0" dirty="0" smtClean="0">
                <a:ln>
                  <a:noFill/>
                </a:ln>
                <a:solidFill>
                  <a:schemeClr val="tx1"/>
                </a:solidFill>
                <a:effectLst/>
                <a:latin typeface="Verdana" pitchFamily="34" charset="0"/>
              </a:rPr>
              <a:t>] Histogram</a:t>
            </a:r>
          </a:p>
        </p:txBody>
      </p:sp>
      <p:sp>
        <p:nvSpPr>
          <p:cNvPr id="9" name="Rechteck 8"/>
          <p:cNvSpPr/>
          <p:nvPr/>
        </p:nvSpPr>
        <p:spPr bwMode="auto">
          <a:xfrm>
            <a:off x="6859844" y="3542045"/>
            <a:ext cx="2141312" cy="1120390"/>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r>
              <a:rPr lang="en-US" sz="1600" b="1" kern="0" dirty="0" smtClean="0"/>
              <a:t>no DNL correction</a:t>
            </a:r>
          </a:p>
          <a:p>
            <a:pPr algn="ctr"/>
            <a:r>
              <a:rPr lang="en-US" sz="1600" b="1" kern="0" dirty="0" smtClean="0">
                <a:solidFill>
                  <a:srgbClr val="C00000"/>
                </a:solidFill>
              </a:rPr>
              <a:t>mean ENC ~ 90e</a:t>
            </a:r>
            <a:r>
              <a:rPr lang="en-US" sz="1600" b="1" kern="0" baseline="30000" dirty="0" smtClean="0">
                <a:solidFill>
                  <a:srgbClr val="C00000"/>
                </a:solidFill>
              </a:rPr>
              <a:t>-</a:t>
            </a:r>
            <a:endParaRPr lang="en-US" sz="1600" b="1" kern="0" baseline="30000" dirty="0">
              <a:solidFill>
                <a:srgbClr val="C00000"/>
              </a:solidFill>
            </a:endParaRPr>
          </a:p>
        </p:txBody>
      </p:sp>
    </p:spTree>
    <p:extLst>
      <p:ext uri="{BB962C8B-B14F-4D97-AF65-F5344CB8AC3E}">
        <p14:creationId xmlns:p14="http://schemas.microsoft.com/office/powerpoint/2010/main" val="108248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a:xfrm>
            <a:off x="5471398" y="1067823"/>
            <a:ext cx="3367802" cy="4853136"/>
          </a:xfrm>
          <a:prstGeom prst="rect">
            <a:avLst/>
          </a:prstGeom>
        </p:spPr>
        <p:txBody>
          <a:bodyPr>
            <a:normAutofit/>
          </a:bodyPr>
          <a:lstStyle>
            <a:lvl1pPr marL="812800" indent="-812800" algn="l" rtl="0" eaLnBrk="1" fontAlgn="base" hangingPunct="1">
              <a:spcBef>
                <a:spcPct val="20000"/>
              </a:spcBef>
              <a:spcAft>
                <a:spcPct val="0"/>
              </a:spcAft>
              <a:buClr>
                <a:srgbClr val="C9DBD8"/>
              </a:buClr>
              <a:buFont typeface="Wingdings" charset="0"/>
              <a:buChar char="t"/>
              <a:defRPr sz="3200">
                <a:solidFill>
                  <a:schemeClr val="tx1"/>
                </a:solidFill>
                <a:latin typeface="+mn-lt"/>
                <a:ea typeface="ＭＳ Ｐゴシック" charset="-128"/>
                <a:cs typeface="ＭＳ Ｐゴシック" charset="-128"/>
              </a:defRPr>
            </a:lvl1pPr>
            <a:lvl2pPr marL="1168400" indent="-711200" algn="l" rtl="0" eaLnBrk="1" fontAlgn="base" hangingPunct="1">
              <a:spcBef>
                <a:spcPct val="20000"/>
              </a:spcBef>
              <a:spcAft>
                <a:spcPct val="0"/>
              </a:spcAft>
              <a:buClr>
                <a:srgbClr val="C9DBD8"/>
              </a:buClr>
              <a:buFont typeface="Times New Roman" charset="0"/>
              <a:buChar char="●"/>
              <a:defRPr sz="2800">
                <a:solidFill>
                  <a:schemeClr val="tx1"/>
                </a:solidFill>
                <a:latin typeface="+mn-lt"/>
                <a:ea typeface="ＭＳ Ｐゴシック" pitchFamily="-108" charset="-128"/>
              </a:defRPr>
            </a:lvl2pPr>
            <a:lvl3pPr marL="1524000" indent="-609600" algn="l" rtl="0" eaLnBrk="1" fontAlgn="base" hangingPunct="1">
              <a:spcBef>
                <a:spcPct val="20000"/>
              </a:spcBef>
              <a:spcAft>
                <a:spcPct val="0"/>
              </a:spcAft>
              <a:buClr>
                <a:srgbClr val="C9DBD8"/>
              </a:buClr>
              <a:buFont typeface="Wingdings 2" charset="0"/>
              <a:buChar char="ö"/>
              <a:defRPr sz="2400">
                <a:solidFill>
                  <a:schemeClr val="tx1"/>
                </a:solidFill>
                <a:latin typeface="+mn-lt"/>
                <a:ea typeface="ＭＳ Ｐゴシック" pitchFamily="-108" charset="-128"/>
              </a:defRPr>
            </a:lvl3pPr>
            <a:lvl4pPr marL="1879600" indent="-508000" algn="l" rtl="0" eaLnBrk="1" fontAlgn="base" hangingPunct="1">
              <a:spcBef>
                <a:spcPct val="20000"/>
              </a:spcBef>
              <a:spcAft>
                <a:spcPct val="0"/>
              </a:spcAft>
              <a:buClr>
                <a:srgbClr val="C9DBD8"/>
              </a:buClr>
              <a:buFont typeface="Wingdings" charset="0"/>
              <a:buChar char="©"/>
              <a:defRPr sz="2000">
                <a:solidFill>
                  <a:schemeClr val="tx1"/>
                </a:solidFill>
                <a:latin typeface="+mn-lt"/>
                <a:ea typeface="ＭＳ Ｐゴシック" pitchFamily="-108" charset="-128"/>
              </a:defRPr>
            </a:lvl4pPr>
            <a:lvl5pPr marL="2336800" indent="-508000" algn="l" rtl="0" eaLnBrk="1" fontAlgn="base" hangingPunct="1">
              <a:spcBef>
                <a:spcPct val="20000"/>
              </a:spcBef>
              <a:spcAft>
                <a:spcPct val="0"/>
              </a:spcAft>
              <a:buClr>
                <a:srgbClr val="C9DBD8"/>
              </a:buClr>
              <a:buFont typeface="Wingdings" charset="0"/>
              <a:buChar char="©"/>
              <a:defRPr sz="2000">
                <a:solidFill>
                  <a:schemeClr val="tx1"/>
                </a:solidFill>
                <a:latin typeface="+mn-lt"/>
                <a:ea typeface="ＭＳ Ｐゴシック" pitchFamily="-108" charset="-128"/>
              </a:defRPr>
            </a:lvl5pPr>
            <a:lvl6pPr marL="2794000" indent="-508000" algn="l" rtl="0" eaLnBrk="1" fontAlgn="base" hangingPunct="1">
              <a:spcBef>
                <a:spcPct val="20000"/>
              </a:spcBef>
              <a:spcAft>
                <a:spcPct val="0"/>
              </a:spcAft>
              <a:buClr>
                <a:srgbClr val="C9DBD8"/>
              </a:buClr>
              <a:buFont typeface="Wingdings" pitchFamily="-108" charset="2"/>
              <a:buChar char="©"/>
              <a:defRPr sz="2000">
                <a:solidFill>
                  <a:schemeClr val="tx1"/>
                </a:solidFill>
                <a:latin typeface="+mn-lt"/>
                <a:ea typeface="ＭＳ Ｐゴシック" pitchFamily="-108" charset="-128"/>
              </a:defRPr>
            </a:lvl6pPr>
            <a:lvl7pPr marL="3251200" indent="-508000" algn="l" rtl="0" eaLnBrk="1" fontAlgn="base" hangingPunct="1">
              <a:spcBef>
                <a:spcPct val="20000"/>
              </a:spcBef>
              <a:spcAft>
                <a:spcPct val="0"/>
              </a:spcAft>
              <a:buClr>
                <a:srgbClr val="C9DBD8"/>
              </a:buClr>
              <a:buFont typeface="Wingdings" pitchFamily="-108" charset="2"/>
              <a:buChar char="©"/>
              <a:defRPr sz="2000">
                <a:solidFill>
                  <a:schemeClr val="tx1"/>
                </a:solidFill>
                <a:latin typeface="+mn-lt"/>
                <a:ea typeface="ＭＳ Ｐゴシック" pitchFamily="-108" charset="-128"/>
              </a:defRPr>
            </a:lvl7pPr>
            <a:lvl8pPr marL="3708400" indent="-508000" algn="l" rtl="0" eaLnBrk="1" fontAlgn="base" hangingPunct="1">
              <a:spcBef>
                <a:spcPct val="20000"/>
              </a:spcBef>
              <a:spcAft>
                <a:spcPct val="0"/>
              </a:spcAft>
              <a:buClr>
                <a:srgbClr val="C9DBD8"/>
              </a:buClr>
              <a:buFont typeface="Wingdings" pitchFamily="-108" charset="2"/>
              <a:buChar char="©"/>
              <a:defRPr sz="2000">
                <a:solidFill>
                  <a:schemeClr val="tx1"/>
                </a:solidFill>
                <a:latin typeface="+mn-lt"/>
                <a:ea typeface="ＭＳ Ｐゴシック" pitchFamily="-108" charset="-128"/>
              </a:defRPr>
            </a:lvl8pPr>
            <a:lvl9pPr marL="4165600" indent="-508000" algn="l" rtl="0" eaLnBrk="1" fontAlgn="base" hangingPunct="1">
              <a:spcBef>
                <a:spcPct val="20000"/>
              </a:spcBef>
              <a:spcAft>
                <a:spcPct val="0"/>
              </a:spcAft>
              <a:buClr>
                <a:srgbClr val="C9DBD8"/>
              </a:buClr>
              <a:buFont typeface="Wingdings" pitchFamily="-108" charset="2"/>
              <a:buChar char="©"/>
              <a:defRPr sz="2000">
                <a:solidFill>
                  <a:schemeClr val="tx1"/>
                </a:solidFill>
                <a:latin typeface="+mn-lt"/>
                <a:ea typeface="ＭＳ Ｐゴシック" pitchFamily="-108" charset="-128"/>
              </a:defRPr>
            </a:lvl9pPr>
          </a:lstStyle>
          <a:p>
            <a:pPr marL="0" indent="0">
              <a:spcBef>
                <a:spcPts val="300"/>
              </a:spcBef>
              <a:buClrTx/>
              <a:buNone/>
            </a:pPr>
            <a:r>
              <a:rPr lang="en-US" sz="2400" kern="0" dirty="0" smtClean="0">
                <a:latin typeface="Calibri" panose="020F0502020204030204" pitchFamily="34" charset="0"/>
              </a:rPr>
              <a:t>Structures</a:t>
            </a:r>
          </a:p>
          <a:p>
            <a:pPr marL="0" indent="-360000">
              <a:spcBef>
                <a:spcPts val="300"/>
              </a:spcBef>
              <a:buClrTx/>
              <a:buFont typeface="Wingdings" panose="05000000000000000000" pitchFamily="2" charset="2"/>
              <a:buChar char="§"/>
            </a:pPr>
            <a:r>
              <a:rPr lang="en-US" sz="2000" b="0" kern="0" dirty="0" smtClean="0">
                <a:latin typeface="Calibri" panose="020F0502020204030204" pitchFamily="34" charset="0"/>
              </a:rPr>
              <a:t>DEPFET Structures</a:t>
            </a:r>
          </a:p>
          <a:p>
            <a:pPr marL="540000" lvl="1" indent="-360000">
              <a:spcBef>
                <a:spcPts val="300"/>
              </a:spcBef>
              <a:buClrTx/>
              <a:buFont typeface="Wingdings" panose="05000000000000000000" pitchFamily="2" charset="2"/>
              <a:buChar char="Ø"/>
            </a:pPr>
            <a:r>
              <a:rPr lang="en-US" sz="1600" b="0" kern="0" dirty="0" smtClean="0">
                <a:latin typeface="Calibri" panose="020F0502020204030204" pitchFamily="34" charset="0"/>
              </a:rPr>
              <a:t>7-cell clusters</a:t>
            </a:r>
          </a:p>
          <a:p>
            <a:pPr marL="540000" lvl="1" indent="-360000">
              <a:spcBef>
                <a:spcPts val="300"/>
              </a:spcBef>
              <a:buClrTx/>
              <a:buFont typeface="Wingdings" panose="05000000000000000000" pitchFamily="2" charset="2"/>
              <a:buChar char="Ø"/>
            </a:pPr>
            <a:r>
              <a:rPr lang="en-US" sz="1600" b="0" kern="0" dirty="0" err="1" smtClean="0">
                <a:latin typeface="Calibri" panose="020F0502020204030204" pitchFamily="34" charset="0"/>
              </a:rPr>
              <a:t>Macropixels</a:t>
            </a:r>
            <a:r>
              <a:rPr lang="en-US" sz="1600" b="0" kern="0" dirty="0" smtClean="0">
                <a:latin typeface="Calibri" panose="020F0502020204030204" pitchFamily="34" charset="0"/>
              </a:rPr>
              <a:t> </a:t>
            </a:r>
          </a:p>
          <a:p>
            <a:pPr marL="540000" lvl="1" indent="-360000">
              <a:spcBef>
                <a:spcPts val="300"/>
              </a:spcBef>
              <a:buClrTx/>
              <a:buFont typeface="Wingdings" panose="05000000000000000000" pitchFamily="2" charset="2"/>
              <a:buChar char="Ø"/>
            </a:pPr>
            <a:r>
              <a:rPr lang="en-US" sz="1600" b="0" kern="0" dirty="0" smtClean="0">
                <a:latin typeface="Calibri" panose="020F0502020204030204" pitchFamily="34" charset="0"/>
              </a:rPr>
              <a:t>32x32 matrix </a:t>
            </a:r>
          </a:p>
          <a:p>
            <a:pPr marL="540000" lvl="1" indent="-360000">
              <a:spcBef>
                <a:spcPts val="300"/>
              </a:spcBef>
              <a:buClrTx/>
              <a:buFont typeface="Wingdings" panose="05000000000000000000" pitchFamily="2" charset="2"/>
              <a:buChar char="Ø"/>
            </a:pPr>
            <a:r>
              <a:rPr lang="en-US" sz="1600" b="0" kern="0" dirty="0" smtClean="0">
                <a:latin typeface="Calibri" panose="020F0502020204030204" pitchFamily="34" charset="0"/>
              </a:rPr>
              <a:t>64x64 </a:t>
            </a:r>
            <a:r>
              <a:rPr lang="en-US" sz="1600" b="0" kern="0" dirty="0">
                <a:latin typeface="Calibri" panose="020F0502020204030204" pitchFamily="34" charset="0"/>
              </a:rPr>
              <a:t>matrix (UBM required)</a:t>
            </a:r>
          </a:p>
          <a:p>
            <a:pPr marL="540000" lvl="1" indent="-360000">
              <a:spcBef>
                <a:spcPts val="300"/>
              </a:spcBef>
              <a:buClrTx/>
              <a:buFont typeface="Wingdings" panose="05000000000000000000" pitchFamily="2" charset="2"/>
              <a:buChar char="Ø"/>
            </a:pPr>
            <a:r>
              <a:rPr lang="en-US" sz="1600" b="0" kern="0" dirty="0" smtClean="0">
                <a:latin typeface="Calibri" panose="020F0502020204030204" pitchFamily="34" charset="0"/>
              </a:rPr>
              <a:t>128x64 </a:t>
            </a:r>
            <a:r>
              <a:rPr lang="en-US" sz="1600" b="0" kern="0" dirty="0">
                <a:latin typeface="Calibri" panose="020F0502020204030204" pitchFamily="34" charset="0"/>
              </a:rPr>
              <a:t>matrix (UBM required</a:t>
            </a:r>
            <a:r>
              <a:rPr lang="en-US" sz="1600" b="0" kern="0" dirty="0" smtClean="0">
                <a:latin typeface="Calibri" panose="020F0502020204030204" pitchFamily="34" charset="0"/>
              </a:rPr>
              <a:t>)</a:t>
            </a:r>
          </a:p>
          <a:p>
            <a:pPr marL="540000" lvl="1" indent="-360000">
              <a:spcBef>
                <a:spcPts val="300"/>
              </a:spcBef>
              <a:buClrTx/>
              <a:buFont typeface="Wingdings" panose="05000000000000000000" pitchFamily="2" charset="2"/>
              <a:buChar char="Ø"/>
            </a:pPr>
            <a:r>
              <a:rPr lang="en-US" sz="1600" b="0" kern="0" dirty="0" smtClean="0">
                <a:latin typeface="Calibri" panose="020F0502020204030204" pitchFamily="34" charset="0"/>
              </a:rPr>
              <a:t>128x256 </a:t>
            </a:r>
            <a:r>
              <a:rPr lang="en-US" sz="1600" b="0" kern="0" dirty="0">
                <a:latin typeface="Calibri" panose="020F0502020204030204" pitchFamily="34" charset="0"/>
              </a:rPr>
              <a:t>matrix (UBM required</a:t>
            </a:r>
            <a:r>
              <a:rPr lang="en-US" sz="1600" b="0" kern="0" dirty="0" smtClean="0">
                <a:latin typeface="Calibri" panose="020F0502020204030204" pitchFamily="34" charset="0"/>
              </a:rPr>
              <a:t>)</a:t>
            </a:r>
          </a:p>
          <a:p>
            <a:pPr marL="180000" lvl="1" indent="0">
              <a:spcBef>
                <a:spcPts val="300"/>
              </a:spcBef>
              <a:buClrTx/>
              <a:buNone/>
            </a:pPr>
            <a:endParaRPr lang="en-US" sz="1600" b="0" kern="0" dirty="0" smtClean="0">
              <a:latin typeface="Calibri" panose="020F0502020204030204" pitchFamily="34" charset="0"/>
            </a:endParaRPr>
          </a:p>
          <a:p>
            <a:pPr marL="0" indent="-360000">
              <a:spcBef>
                <a:spcPts val="300"/>
              </a:spcBef>
              <a:buClrTx/>
              <a:buFont typeface="Wingdings" panose="05000000000000000000" pitchFamily="2" charset="2"/>
              <a:buChar char="§"/>
            </a:pPr>
            <a:r>
              <a:rPr lang="en-US" sz="2000" b="0" kern="0" dirty="0" smtClean="0">
                <a:latin typeface="Calibri" panose="020F0502020204030204" pitchFamily="34" charset="0"/>
              </a:rPr>
              <a:t>Technology test structures</a:t>
            </a:r>
          </a:p>
          <a:p>
            <a:pPr marL="540000" lvl="1" indent="-360000">
              <a:spcBef>
                <a:spcPts val="300"/>
              </a:spcBef>
              <a:buClrTx/>
              <a:buFont typeface="Wingdings" panose="05000000000000000000" pitchFamily="2" charset="2"/>
              <a:buChar char="Ø"/>
            </a:pPr>
            <a:r>
              <a:rPr lang="en-US" sz="1600" b="0" kern="0" dirty="0">
                <a:latin typeface="Calibri" panose="020F0502020204030204" pitchFamily="34" charset="0"/>
              </a:rPr>
              <a:t>Diodes</a:t>
            </a:r>
          </a:p>
          <a:p>
            <a:pPr marL="540000" lvl="1" indent="-360000">
              <a:spcBef>
                <a:spcPts val="300"/>
              </a:spcBef>
              <a:buClrTx/>
              <a:buFont typeface="Wingdings" panose="05000000000000000000" pitchFamily="2" charset="2"/>
              <a:buChar char="Ø"/>
            </a:pPr>
            <a:r>
              <a:rPr lang="en-US" sz="1600" b="0" kern="0" dirty="0" smtClean="0">
                <a:latin typeface="Calibri" panose="020F0502020204030204" pitchFamily="34" charset="0"/>
              </a:rPr>
              <a:t>Capacitors</a:t>
            </a:r>
            <a:endParaRPr lang="en-US" sz="1600" b="0" kern="0" dirty="0">
              <a:latin typeface="Calibri" panose="020F0502020204030204" pitchFamily="34" charset="0"/>
            </a:endParaRPr>
          </a:p>
          <a:p>
            <a:pPr marL="540000" lvl="1" indent="-360000">
              <a:spcBef>
                <a:spcPts val="300"/>
              </a:spcBef>
              <a:buClrTx/>
              <a:buFont typeface="Wingdings" panose="05000000000000000000" pitchFamily="2" charset="2"/>
              <a:buChar char="Ø"/>
            </a:pPr>
            <a:r>
              <a:rPr lang="en-US" sz="1600" b="0" kern="0" dirty="0" smtClean="0">
                <a:latin typeface="Calibri" panose="020F0502020204030204" pitchFamily="34" charset="0"/>
              </a:rPr>
              <a:t>Resistors</a:t>
            </a:r>
          </a:p>
          <a:p>
            <a:pPr marL="540000" lvl="1" indent="-360000">
              <a:spcBef>
                <a:spcPts val="300"/>
              </a:spcBef>
              <a:buClrTx/>
              <a:buFont typeface="Wingdings" panose="05000000000000000000" pitchFamily="2" charset="2"/>
              <a:buChar char="Ø"/>
            </a:pPr>
            <a:r>
              <a:rPr lang="en-US" sz="1600" b="0" kern="0" dirty="0" smtClean="0">
                <a:latin typeface="Calibri" panose="020F0502020204030204" pitchFamily="34" charset="0"/>
              </a:rPr>
              <a:t>SIMS-Fields</a:t>
            </a:r>
          </a:p>
          <a:p>
            <a:pPr marL="540000" lvl="1" indent="-360000">
              <a:spcBef>
                <a:spcPts val="300"/>
              </a:spcBef>
              <a:buClrTx/>
              <a:buFont typeface="Wingdings" panose="05000000000000000000" pitchFamily="2" charset="2"/>
              <a:buChar char="Ø"/>
            </a:pPr>
            <a:r>
              <a:rPr lang="en-US" sz="1600" b="0" kern="0" dirty="0" smtClean="0">
                <a:latin typeface="Calibri" panose="020F0502020204030204" pitchFamily="34" charset="0"/>
              </a:rPr>
              <a:t>….</a:t>
            </a:r>
          </a:p>
          <a:p>
            <a:pPr marL="540000" lvl="1" indent="-360000">
              <a:spcBef>
                <a:spcPts val="300"/>
              </a:spcBef>
              <a:buClrTx/>
              <a:buFont typeface="Wingdings" panose="05000000000000000000" pitchFamily="2" charset="2"/>
              <a:buChar char="§"/>
            </a:pPr>
            <a:endParaRPr lang="en-US" sz="1600" kern="0" dirty="0">
              <a:latin typeface="Calibri" panose="020F0502020204030204" pitchFamily="34" charset="0"/>
            </a:endParaRPr>
          </a:p>
          <a:p>
            <a:pPr>
              <a:buClrTx/>
              <a:buFont typeface="Wingdings" panose="05000000000000000000" pitchFamily="2" charset="2"/>
              <a:buChar char="§"/>
            </a:pPr>
            <a:endParaRPr lang="en-US" sz="2000" b="0" kern="0" dirty="0" smtClean="0">
              <a:latin typeface="Calibri" panose="020F0502020204030204" pitchFamily="34" charset="0"/>
            </a:endParaRPr>
          </a:p>
          <a:p>
            <a:endParaRPr lang="en-US" sz="2000" b="0" kern="0" dirty="0">
              <a:latin typeface="Calibri" panose="020F0502020204030204" pitchFamily="34" charset="0"/>
            </a:endParaRPr>
          </a:p>
        </p:txBody>
      </p:sp>
      <p:sp>
        <p:nvSpPr>
          <p:cNvPr id="6" name="Titel 1"/>
          <p:cNvSpPr txBox="1">
            <a:spLocks/>
          </p:cNvSpPr>
          <p:nvPr/>
        </p:nvSpPr>
        <p:spPr>
          <a:xfrm>
            <a:off x="948805" y="49095"/>
            <a:ext cx="6955480" cy="1325563"/>
          </a:xfrm>
          <a:prstGeom prst="rect">
            <a:avLst/>
          </a:prstGeom>
        </p:spPr>
        <p:txBody>
          <a:bodyPr/>
          <a:lstStyle>
            <a:lvl1pPr algn="ctr" rtl="0" eaLnBrk="1" fontAlgn="base" hangingPunct="1">
              <a:spcBef>
                <a:spcPct val="0"/>
              </a:spcBef>
              <a:spcAft>
                <a:spcPct val="0"/>
              </a:spcAft>
              <a:defRPr sz="2800" b="1">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2800" b="1">
                <a:solidFill>
                  <a:schemeClr val="tx2"/>
                </a:solidFill>
                <a:latin typeface="Comic Sans MS" pitchFamily="-108" charset="0"/>
                <a:ea typeface="ＭＳ Ｐゴシック" charset="-128"/>
                <a:cs typeface="ＭＳ Ｐゴシック" charset="-128"/>
              </a:defRPr>
            </a:lvl2pPr>
            <a:lvl3pPr algn="ctr" rtl="0" eaLnBrk="1" fontAlgn="base" hangingPunct="1">
              <a:spcBef>
                <a:spcPct val="0"/>
              </a:spcBef>
              <a:spcAft>
                <a:spcPct val="0"/>
              </a:spcAft>
              <a:defRPr sz="2800" b="1">
                <a:solidFill>
                  <a:schemeClr val="tx2"/>
                </a:solidFill>
                <a:latin typeface="Comic Sans MS" pitchFamily="-108" charset="0"/>
                <a:ea typeface="ＭＳ Ｐゴシック" charset="-128"/>
                <a:cs typeface="ＭＳ Ｐゴシック" charset="-128"/>
              </a:defRPr>
            </a:lvl3pPr>
            <a:lvl4pPr algn="ctr" rtl="0" eaLnBrk="1" fontAlgn="base" hangingPunct="1">
              <a:spcBef>
                <a:spcPct val="0"/>
              </a:spcBef>
              <a:spcAft>
                <a:spcPct val="0"/>
              </a:spcAft>
              <a:defRPr sz="2800" b="1">
                <a:solidFill>
                  <a:schemeClr val="tx2"/>
                </a:solidFill>
                <a:latin typeface="Comic Sans MS" pitchFamily="-108" charset="0"/>
                <a:ea typeface="ＭＳ Ｐゴシック" charset="-128"/>
                <a:cs typeface="ＭＳ Ｐゴシック" charset="-128"/>
              </a:defRPr>
            </a:lvl4pPr>
            <a:lvl5pPr algn="ctr" rtl="0" eaLnBrk="1" fontAlgn="base" hangingPunct="1">
              <a:spcBef>
                <a:spcPct val="0"/>
              </a:spcBef>
              <a:spcAft>
                <a:spcPct val="0"/>
              </a:spcAft>
              <a:defRPr sz="2800" b="1">
                <a:solidFill>
                  <a:schemeClr val="tx2"/>
                </a:solidFill>
                <a:latin typeface="Comic Sans MS" pitchFamily="-108" charset="0"/>
                <a:ea typeface="ＭＳ Ｐゴシック" charset="-128"/>
                <a:cs typeface="ＭＳ Ｐゴシック" charset="-128"/>
              </a:defRPr>
            </a:lvl5pPr>
            <a:lvl6pPr marL="457200" algn="ctr" rtl="0" eaLnBrk="1" fontAlgn="base" hangingPunct="1">
              <a:spcBef>
                <a:spcPct val="0"/>
              </a:spcBef>
              <a:spcAft>
                <a:spcPct val="0"/>
              </a:spcAft>
              <a:defRPr sz="2800" b="1">
                <a:solidFill>
                  <a:schemeClr val="tx2"/>
                </a:solidFill>
                <a:latin typeface="Comic Sans MS" pitchFamily="-108" charset="0"/>
              </a:defRPr>
            </a:lvl6pPr>
            <a:lvl7pPr marL="914400" algn="ctr" rtl="0" eaLnBrk="1" fontAlgn="base" hangingPunct="1">
              <a:spcBef>
                <a:spcPct val="0"/>
              </a:spcBef>
              <a:spcAft>
                <a:spcPct val="0"/>
              </a:spcAft>
              <a:defRPr sz="2800" b="1">
                <a:solidFill>
                  <a:schemeClr val="tx2"/>
                </a:solidFill>
                <a:latin typeface="Comic Sans MS" pitchFamily="-108" charset="0"/>
              </a:defRPr>
            </a:lvl7pPr>
            <a:lvl8pPr marL="1371600" algn="ctr" rtl="0" eaLnBrk="1" fontAlgn="base" hangingPunct="1">
              <a:spcBef>
                <a:spcPct val="0"/>
              </a:spcBef>
              <a:spcAft>
                <a:spcPct val="0"/>
              </a:spcAft>
              <a:defRPr sz="2800" b="1">
                <a:solidFill>
                  <a:schemeClr val="tx2"/>
                </a:solidFill>
                <a:latin typeface="Comic Sans MS" pitchFamily="-108" charset="0"/>
              </a:defRPr>
            </a:lvl8pPr>
            <a:lvl9pPr marL="1828800" algn="ctr" rtl="0" eaLnBrk="1" fontAlgn="base" hangingPunct="1">
              <a:spcBef>
                <a:spcPct val="0"/>
              </a:spcBef>
              <a:spcAft>
                <a:spcPct val="0"/>
              </a:spcAft>
              <a:defRPr sz="2800" b="1">
                <a:solidFill>
                  <a:schemeClr val="tx2"/>
                </a:solidFill>
                <a:latin typeface="Comic Sans MS" pitchFamily="-108" charset="0"/>
              </a:defRPr>
            </a:lvl9pPr>
          </a:lstStyle>
          <a:p>
            <a:pPr algn="l">
              <a:buClrTx/>
              <a:buNone/>
            </a:pPr>
            <a:r>
              <a:rPr lang="en-US" sz="3200" kern="0" dirty="0" smtClean="0">
                <a:solidFill>
                  <a:schemeClr val="bg1"/>
                </a:solidFill>
                <a:latin typeface="Calibri" panose="020F0502020204030204" pitchFamily="34" charset="0"/>
              </a:rPr>
              <a:t> </a:t>
            </a:r>
            <a:r>
              <a:rPr lang="en-US" sz="3200" kern="0" dirty="0" err="1" smtClean="0">
                <a:solidFill>
                  <a:schemeClr val="bg1"/>
                </a:solidFill>
                <a:latin typeface="Calibri" panose="020F0502020204030204" pitchFamily="34" charset="0"/>
              </a:rPr>
              <a:t>Waferlayout</a:t>
            </a:r>
            <a:r>
              <a:rPr lang="en-US" sz="3200" kern="0" dirty="0" smtClean="0">
                <a:solidFill>
                  <a:schemeClr val="bg1"/>
                </a:solidFill>
                <a:latin typeface="Calibri" panose="020F0502020204030204" pitchFamily="34" charset="0"/>
              </a:rPr>
              <a:t> for 2nd DEPFET run @ IMS</a:t>
            </a:r>
            <a:endParaRPr lang="de-DE" kern="0" dirty="0">
              <a:solidFill>
                <a:schemeClr val="bg1"/>
              </a:solidFill>
              <a:latin typeface="Calibri" panose="020F0502020204030204" pitchFamily="34" charset="0"/>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08" y="1067823"/>
            <a:ext cx="5152563" cy="5209813"/>
          </a:xfrm>
          <a:prstGeom prst="rect">
            <a:avLst/>
          </a:prstGeom>
        </p:spPr>
      </p:pic>
      <p:pic>
        <p:nvPicPr>
          <p:cNvPr id="9"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09" y="1067823"/>
            <a:ext cx="5152562" cy="2282817"/>
          </a:xfrm>
          <a:prstGeom prst="rect">
            <a:avLst/>
          </a:prstGeom>
        </p:spPr>
      </p:pic>
      <p:sp>
        <p:nvSpPr>
          <p:cNvPr id="10" name="Inhaltsplatzhalter 2"/>
          <p:cNvSpPr txBox="1">
            <a:spLocks/>
          </p:cNvSpPr>
          <p:nvPr/>
        </p:nvSpPr>
        <p:spPr>
          <a:xfrm>
            <a:off x="1330506" y="1065731"/>
            <a:ext cx="3919165" cy="284590"/>
          </a:xfrm>
          <a:prstGeom prst="rect">
            <a:avLst/>
          </a:prstGeom>
        </p:spPr>
        <p:txBody>
          <a:bodyPr>
            <a:normAutofit lnSpcReduction="10000"/>
          </a:bodyPr>
          <a:lstStyle>
            <a:lvl1pPr marL="812800" indent="-812800" algn="l" rtl="0" eaLnBrk="1" fontAlgn="base" hangingPunct="1">
              <a:spcBef>
                <a:spcPct val="20000"/>
              </a:spcBef>
              <a:spcAft>
                <a:spcPct val="0"/>
              </a:spcAft>
              <a:buClr>
                <a:srgbClr val="C9DBD8"/>
              </a:buClr>
              <a:buFont typeface="Wingdings" charset="0"/>
              <a:buChar char="t"/>
              <a:defRPr sz="3200">
                <a:solidFill>
                  <a:schemeClr val="tx1"/>
                </a:solidFill>
                <a:latin typeface="+mn-lt"/>
                <a:ea typeface="ＭＳ Ｐゴシック" charset="-128"/>
                <a:cs typeface="ＭＳ Ｐゴシック" charset="-128"/>
              </a:defRPr>
            </a:lvl1pPr>
            <a:lvl2pPr marL="1168400" indent="-711200" algn="l" rtl="0" eaLnBrk="1" fontAlgn="base" hangingPunct="1">
              <a:spcBef>
                <a:spcPct val="20000"/>
              </a:spcBef>
              <a:spcAft>
                <a:spcPct val="0"/>
              </a:spcAft>
              <a:buClr>
                <a:srgbClr val="C9DBD8"/>
              </a:buClr>
              <a:buFont typeface="Times New Roman" charset="0"/>
              <a:buChar char="●"/>
              <a:defRPr sz="2800">
                <a:solidFill>
                  <a:schemeClr val="tx1"/>
                </a:solidFill>
                <a:latin typeface="+mn-lt"/>
                <a:ea typeface="ＭＳ Ｐゴシック" pitchFamily="-108" charset="-128"/>
              </a:defRPr>
            </a:lvl2pPr>
            <a:lvl3pPr marL="1524000" indent="-609600" algn="l" rtl="0" eaLnBrk="1" fontAlgn="base" hangingPunct="1">
              <a:spcBef>
                <a:spcPct val="20000"/>
              </a:spcBef>
              <a:spcAft>
                <a:spcPct val="0"/>
              </a:spcAft>
              <a:buClr>
                <a:srgbClr val="C9DBD8"/>
              </a:buClr>
              <a:buFont typeface="Wingdings 2" charset="0"/>
              <a:buChar char="ö"/>
              <a:defRPr sz="2400">
                <a:solidFill>
                  <a:schemeClr val="tx1"/>
                </a:solidFill>
                <a:latin typeface="+mn-lt"/>
                <a:ea typeface="ＭＳ Ｐゴシック" pitchFamily="-108" charset="-128"/>
              </a:defRPr>
            </a:lvl3pPr>
            <a:lvl4pPr marL="1879600" indent="-508000" algn="l" rtl="0" eaLnBrk="1" fontAlgn="base" hangingPunct="1">
              <a:spcBef>
                <a:spcPct val="20000"/>
              </a:spcBef>
              <a:spcAft>
                <a:spcPct val="0"/>
              </a:spcAft>
              <a:buClr>
                <a:srgbClr val="C9DBD8"/>
              </a:buClr>
              <a:buFont typeface="Wingdings" charset="0"/>
              <a:buChar char="©"/>
              <a:defRPr sz="2000">
                <a:solidFill>
                  <a:schemeClr val="tx1"/>
                </a:solidFill>
                <a:latin typeface="+mn-lt"/>
                <a:ea typeface="ＭＳ Ｐゴシック" pitchFamily="-108" charset="-128"/>
              </a:defRPr>
            </a:lvl4pPr>
            <a:lvl5pPr marL="2336800" indent="-508000" algn="l" rtl="0" eaLnBrk="1" fontAlgn="base" hangingPunct="1">
              <a:spcBef>
                <a:spcPct val="20000"/>
              </a:spcBef>
              <a:spcAft>
                <a:spcPct val="0"/>
              </a:spcAft>
              <a:buClr>
                <a:srgbClr val="C9DBD8"/>
              </a:buClr>
              <a:buFont typeface="Wingdings" charset="0"/>
              <a:buChar char="©"/>
              <a:defRPr sz="2000">
                <a:solidFill>
                  <a:schemeClr val="tx1"/>
                </a:solidFill>
                <a:latin typeface="+mn-lt"/>
                <a:ea typeface="ＭＳ Ｐゴシック" pitchFamily="-108" charset="-128"/>
              </a:defRPr>
            </a:lvl5pPr>
            <a:lvl6pPr marL="2794000" indent="-508000" algn="l" rtl="0" eaLnBrk="1" fontAlgn="base" hangingPunct="1">
              <a:spcBef>
                <a:spcPct val="20000"/>
              </a:spcBef>
              <a:spcAft>
                <a:spcPct val="0"/>
              </a:spcAft>
              <a:buClr>
                <a:srgbClr val="C9DBD8"/>
              </a:buClr>
              <a:buFont typeface="Wingdings" pitchFamily="-108" charset="2"/>
              <a:buChar char="©"/>
              <a:defRPr sz="2000">
                <a:solidFill>
                  <a:schemeClr val="tx1"/>
                </a:solidFill>
                <a:latin typeface="+mn-lt"/>
                <a:ea typeface="ＭＳ Ｐゴシック" pitchFamily="-108" charset="-128"/>
              </a:defRPr>
            </a:lvl6pPr>
            <a:lvl7pPr marL="3251200" indent="-508000" algn="l" rtl="0" eaLnBrk="1" fontAlgn="base" hangingPunct="1">
              <a:spcBef>
                <a:spcPct val="20000"/>
              </a:spcBef>
              <a:spcAft>
                <a:spcPct val="0"/>
              </a:spcAft>
              <a:buClr>
                <a:srgbClr val="C9DBD8"/>
              </a:buClr>
              <a:buFont typeface="Wingdings" pitchFamily="-108" charset="2"/>
              <a:buChar char="©"/>
              <a:defRPr sz="2000">
                <a:solidFill>
                  <a:schemeClr val="tx1"/>
                </a:solidFill>
                <a:latin typeface="+mn-lt"/>
                <a:ea typeface="ＭＳ Ｐゴシック" pitchFamily="-108" charset="-128"/>
              </a:defRPr>
            </a:lvl7pPr>
            <a:lvl8pPr marL="3708400" indent="-508000" algn="l" rtl="0" eaLnBrk="1" fontAlgn="base" hangingPunct="1">
              <a:spcBef>
                <a:spcPct val="20000"/>
              </a:spcBef>
              <a:spcAft>
                <a:spcPct val="0"/>
              </a:spcAft>
              <a:buClr>
                <a:srgbClr val="C9DBD8"/>
              </a:buClr>
              <a:buFont typeface="Wingdings" pitchFamily="-108" charset="2"/>
              <a:buChar char="©"/>
              <a:defRPr sz="2000">
                <a:solidFill>
                  <a:schemeClr val="tx1"/>
                </a:solidFill>
                <a:latin typeface="+mn-lt"/>
                <a:ea typeface="ＭＳ Ｐゴシック" pitchFamily="-108" charset="-128"/>
              </a:defRPr>
            </a:lvl8pPr>
            <a:lvl9pPr marL="4165600" indent="-508000" algn="l" rtl="0" eaLnBrk="1" fontAlgn="base" hangingPunct="1">
              <a:spcBef>
                <a:spcPct val="20000"/>
              </a:spcBef>
              <a:spcAft>
                <a:spcPct val="0"/>
              </a:spcAft>
              <a:buClr>
                <a:srgbClr val="C9DBD8"/>
              </a:buClr>
              <a:buFont typeface="Wingdings" pitchFamily="-108" charset="2"/>
              <a:buChar char="©"/>
              <a:defRPr sz="2000">
                <a:solidFill>
                  <a:schemeClr val="tx1"/>
                </a:solidFill>
                <a:latin typeface="+mn-lt"/>
                <a:ea typeface="ＭＳ Ｐゴシック" pitchFamily="-108" charset="-128"/>
              </a:defRPr>
            </a:lvl9pPr>
          </a:lstStyle>
          <a:p>
            <a:pPr marL="0" indent="0">
              <a:spcBef>
                <a:spcPts val="300"/>
              </a:spcBef>
              <a:buClrTx/>
              <a:buNone/>
            </a:pPr>
            <a:r>
              <a:rPr lang="en-US" sz="1400" kern="0" dirty="0" smtClean="0">
                <a:latin typeface="Calibri" panose="020F0502020204030204" pitchFamily="34" charset="0"/>
              </a:rPr>
              <a:t>First wafer of IMS02-1 received end of May 2017</a:t>
            </a:r>
            <a:endParaRPr lang="en-US" sz="1200" b="0" kern="0" dirty="0">
              <a:latin typeface="Calibri" panose="020F0502020204030204" pitchFamily="34" charset="0"/>
            </a:endParaRPr>
          </a:p>
        </p:txBody>
      </p:sp>
    </p:spTree>
    <p:extLst>
      <p:ext uri="{BB962C8B-B14F-4D97-AF65-F5344CB8AC3E}">
        <p14:creationId xmlns:p14="http://schemas.microsoft.com/office/powerpoint/2010/main" val="2555759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22977" y="891601"/>
            <a:ext cx="8357492" cy="4154984"/>
          </a:xfrm>
          <a:prstGeom prst="rect">
            <a:avLst/>
          </a:prstGeom>
          <a:noFill/>
        </p:spPr>
        <p:txBody>
          <a:bodyPr wrap="square" rtlCol="0">
            <a:spAutoFit/>
          </a:bodyPr>
          <a:lstStyle/>
          <a:p>
            <a:pPr>
              <a:buClrTx/>
              <a:buNone/>
            </a:pPr>
            <a:r>
              <a:rPr lang="de-DE" sz="2400" dirty="0" smtClean="0">
                <a:latin typeface="Calibri" panose="020F0502020204030204" pitchFamily="34" charset="0"/>
              </a:rPr>
              <a:t>Transistor </a:t>
            </a:r>
            <a:r>
              <a:rPr lang="en-US" sz="2400" dirty="0" smtClean="0">
                <a:latin typeface="Calibri" panose="020F0502020204030204" pitchFamily="34" charset="0"/>
              </a:rPr>
              <a:t>characteristics</a:t>
            </a:r>
            <a:r>
              <a:rPr lang="de-DE" sz="2400" dirty="0" smtClean="0">
                <a:latin typeface="Calibri" panose="020F0502020204030204" pitchFamily="34" charset="0"/>
              </a:rPr>
              <a:t> </a:t>
            </a:r>
            <a:r>
              <a:rPr lang="en-US" sz="2400" dirty="0" smtClean="0">
                <a:latin typeface="Calibri" panose="020F0502020204030204" pitchFamily="34" charset="0"/>
              </a:rPr>
              <a:t>are</a:t>
            </a:r>
            <a:r>
              <a:rPr lang="de-DE" sz="2400" dirty="0" smtClean="0">
                <a:latin typeface="Calibri" panose="020F0502020204030204" pitchFamily="34" charset="0"/>
              </a:rPr>
              <a:t> </a:t>
            </a:r>
            <a:r>
              <a:rPr lang="de-DE" sz="2400" dirty="0" err="1" smtClean="0">
                <a:latin typeface="Calibri" panose="020F0502020204030204" pitchFamily="34" charset="0"/>
              </a:rPr>
              <a:t>excellent</a:t>
            </a:r>
            <a:endParaRPr lang="de-DE" sz="2400" dirty="0">
              <a:latin typeface="Calibri" panose="020F0502020204030204" pitchFamily="34" charset="0"/>
            </a:endParaRPr>
          </a:p>
          <a:p>
            <a:pPr marL="742950" lvl="1" indent="-285750">
              <a:buClrTx/>
              <a:buFont typeface="Wingdings" panose="05000000000000000000" pitchFamily="2" charset="2"/>
              <a:buChar char="§"/>
            </a:pPr>
            <a:r>
              <a:rPr lang="de-DE" sz="2000" b="0" dirty="0" err="1" smtClean="0">
                <a:latin typeface="Calibri" panose="020F0502020204030204" pitchFamily="34" charset="0"/>
              </a:rPr>
              <a:t>Threshold</a:t>
            </a:r>
            <a:r>
              <a:rPr lang="de-DE" sz="2000" b="0" dirty="0" smtClean="0">
                <a:latin typeface="Calibri" panose="020F0502020204030204" pitchFamily="34" charset="0"/>
              </a:rPr>
              <a:t> </a:t>
            </a:r>
            <a:r>
              <a:rPr lang="de-DE" sz="2000" b="0" dirty="0" err="1" smtClean="0">
                <a:latin typeface="Calibri" panose="020F0502020204030204" pitchFamily="34" charset="0"/>
              </a:rPr>
              <a:t>voltage</a:t>
            </a:r>
            <a:r>
              <a:rPr lang="de-DE" sz="2000" b="0" dirty="0" smtClean="0">
                <a:latin typeface="Calibri" panose="020F0502020204030204" pitchFamily="34" charset="0"/>
              </a:rPr>
              <a:t> </a:t>
            </a:r>
            <a:r>
              <a:rPr lang="de-DE" sz="2000" b="0" dirty="0" err="1" smtClean="0">
                <a:latin typeface="Calibri" panose="020F0502020204030204" pitchFamily="34" charset="0"/>
              </a:rPr>
              <a:t>shifted</a:t>
            </a:r>
            <a:r>
              <a:rPr lang="de-DE" sz="2000" b="0" dirty="0" smtClean="0">
                <a:latin typeface="Calibri" panose="020F0502020204030204" pitchFamily="34" charset="0"/>
              </a:rPr>
              <a:t> </a:t>
            </a:r>
            <a:r>
              <a:rPr lang="de-DE" sz="2000" b="0" dirty="0" err="1" smtClean="0">
                <a:latin typeface="Calibri" panose="020F0502020204030204" pitchFamily="34" charset="0"/>
              </a:rPr>
              <a:t>from</a:t>
            </a:r>
            <a:r>
              <a:rPr lang="de-DE" sz="2000" b="0" dirty="0" smtClean="0">
                <a:latin typeface="Calibri" panose="020F0502020204030204" pitchFamily="34" charset="0"/>
              </a:rPr>
              <a:t> +7 V </a:t>
            </a:r>
            <a:r>
              <a:rPr lang="de-DE" sz="2000" b="0" dirty="0" err="1" smtClean="0">
                <a:latin typeface="Calibri" panose="020F0502020204030204" pitchFamily="34" charset="0"/>
              </a:rPr>
              <a:t>to</a:t>
            </a:r>
            <a:r>
              <a:rPr lang="de-DE" sz="2000" b="0" dirty="0" smtClean="0">
                <a:latin typeface="Calibri" panose="020F0502020204030204" pitchFamily="34" charset="0"/>
              </a:rPr>
              <a:t> 0 V </a:t>
            </a:r>
            <a:r>
              <a:rPr lang="de-DE" sz="2000" b="0" dirty="0" err="1" smtClean="0">
                <a:latin typeface="Calibri" panose="020F0502020204030204" pitchFamily="34" charset="0"/>
              </a:rPr>
              <a:t>as</a:t>
            </a:r>
            <a:r>
              <a:rPr lang="de-DE" sz="2000" b="0" dirty="0" smtClean="0">
                <a:latin typeface="Calibri" panose="020F0502020204030204" pitchFamily="34" charset="0"/>
              </a:rPr>
              <a:t> </a:t>
            </a:r>
            <a:r>
              <a:rPr lang="de-DE" sz="2000" b="0" dirty="0" err="1" smtClean="0">
                <a:latin typeface="Calibri" panose="020F0502020204030204" pitchFamily="34" charset="0"/>
              </a:rPr>
              <a:t>expected</a:t>
            </a:r>
            <a:endParaRPr lang="de-DE" sz="2000" b="0" dirty="0" smtClean="0">
              <a:latin typeface="Calibri" panose="020F0502020204030204" pitchFamily="34" charset="0"/>
            </a:endParaRPr>
          </a:p>
          <a:p>
            <a:pPr marL="742950" lvl="1" indent="-285750">
              <a:buClrTx/>
              <a:buFont typeface="Wingdings" panose="05000000000000000000" pitchFamily="2" charset="2"/>
              <a:buChar char="§"/>
            </a:pPr>
            <a:r>
              <a:rPr lang="de-DE" sz="2000" b="0" dirty="0" err="1" smtClean="0">
                <a:latin typeface="Calibri" panose="020F0502020204030204" pitchFamily="34" charset="0"/>
              </a:rPr>
              <a:t>Spectroscopic</a:t>
            </a:r>
            <a:r>
              <a:rPr lang="de-DE" sz="2000" b="0" dirty="0" smtClean="0">
                <a:latin typeface="Calibri" panose="020F0502020204030204" pitchFamily="34" charset="0"/>
              </a:rPr>
              <a:t> </a:t>
            </a:r>
            <a:r>
              <a:rPr lang="de-DE" sz="2000" b="0" dirty="0" err="1" smtClean="0">
                <a:latin typeface="Calibri" panose="020F0502020204030204" pitchFamily="34" charset="0"/>
              </a:rPr>
              <a:t>performance</a:t>
            </a:r>
            <a:r>
              <a:rPr lang="de-DE" sz="2000" b="0" dirty="0" smtClean="0">
                <a:latin typeface="Calibri" panose="020F0502020204030204" pitchFamily="34" charset="0"/>
              </a:rPr>
              <a:t> </a:t>
            </a:r>
            <a:r>
              <a:rPr lang="de-DE" sz="2000" b="0" dirty="0" err="1" smtClean="0">
                <a:latin typeface="Calibri" panose="020F0502020204030204" pitchFamily="34" charset="0"/>
              </a:rPr>
              <a:t>is</a:t>
            </a:r>
            <a:r>
              <a:rPr lang="de-DE" sz="2000" b="0" dirty="0" smtClean="0">
                <a:latin typeface="Calibri" panose="020F0502020204030204" pitchFamily="34" charset="0"/>
              </a:rPr>
              <a:t> </a:t>
            </a:r>
            <a:r>
              <a:rPr lang="de-DE" sz="2000" b="0" dirty="0" err="1" smtClean="0">
                <a:latin typeface="Calibri" panose="020F0502020204030204" pitchFamily="34" charset="0"/>
              </a:rPr>
              <a:t>far</a:t>
            </a:r>
            <a:r>
              <a:rPr lang="de-DE" sz="2000" b="0" dirty="0" smtClean="0">
                <a:latin typeface="Calibri" panose="020F0502020204030204" pitchFamily="34" charset="0"/>
              </a:rPr>
              <a:t> </a:t>
            </a:r>
            <a:r>
              <a:rPr lang="de-DE" sz="2000" b="0" dirty="0" err="1" smtClean="0">
                <a:latin typeface="Calibri" panose="020F0502020204030204" pitchFamily="34" charset="0"/>
              </a:rPr>
              <a:t>better</a:t>
            </a:r>
            <a:r>
              <a:rPr lang="de-DE" sz="2000" b="0" dirty="0" smtClean="0">
                <a:latin typeface="Calibri" panose="020F0502020204030204" pitchFamily="34" charset="0"/>
              </a:rPr>
              <a:t> </a:t>
            </a:r>
            <a:r>
              <a:rPr lang="de-DE" sz="2000" b="0" dirty="0" err="1" smtClean="0">
                <a:latin typeface="Calibri" panose="020F0502020204030204" pitchFamily="34" charset="0"/>
              </a:rPr>
              <a:t>than</a:t>
            </a:r>
            <a:r>
              <a:rPr lang="de-DE" sz="2000" b="0" dirty="0" smtClean="0">
                <a:latin typeface="Calibri" panose="020F0502020204030204" pitchFamily="34" charset="0"/>
              </a:rPr>
              <a:t> </a:t>
            </a:r>
            <a:r>
              <a:rPr lang="de-DE" sz="2000" b="0" dirty="0" err="1" smtClean="0">
                <a:latin typeface="Calibri" panose="020F0502020204030204" pitchFamily="34" charset="0"/>
              </a:rPr>
              <a:t>needed</a:t>
            </a:r>
            <a:r>
              <a:rPr lang="de-DE" sz="2000" b="0" dirty="0" smtClean="0">
                <a:latin typeface="Calibri" panose="020F0502020204030204" pitchFamily="34" charset="0"/>
              </a:rPr>
              <a:t> </a:t>
            </a:r>
            <a:r>
              <a:rPr lang="de-DE" sz="2000" b="0" dirty="0" err="1" smtClean="0">
                <a:latin typeface="Calibri" panose="020F0502020204030204" pitchFamily="34" charset="0"/>
              </a:rPr>
              <a:t>for</a:t>
            </a:r>
            <a:r>
              <a:rPr lang="de-DE" sz="2000" b="0" dirty="0" smtClean="0">
                <a:latin typeface="Calibri" panose="020F0502020204030204" pitchFamily="34" charset="0"/>
              </a:rPr>
              <a:t> DSSC</a:t>
            </a:r>
          </a:p>
          <a:p>
            <a:pPr marL="742950" lvl="1" indent="-285750">
              <a:buClrTx/>
              <a:buFont typeface="Wingdings" panose="05000000000000000000" pitchFamily="2" charset="2"/>
              <a:buChar char="§"/>
            </a:pPr>
            <a:r>
              <a:rPr lang="en-US" sz="2000" b="0" dirty="0" smtClean="0">
                <a:latin typeface="Calibri" panose="020F0502020204030204" pitchFamily="34" charset="0"/>
              </a:rPr>
              <a:t>Nonlinear</a:t>
            </a:r>
            <a:r>
              <a:rPr lang="de-DE" sz="2000" b="0" dirty="0" smtClean="0">
                <a:latin typeface="Calibri" panose="020F0502020204030204" pitchFamily="34" charset="0"/>
              </a:rPr>
              <a:t> </a:t>
            </a:r>
            <a:r>
              <a:rPr lang="de-DE" sz="2000" b="0" dirty="0" err="1" smtClean="0">
                <a:latin typeface="Calibri" panose="020F0502020204030204" pitchFamily="34" charset="0"/>
              </a:rPr>
              <a:t>characteristic</a:t>
            </a:r>
            <a:r>
              <a:rPr lang="de-DE" sz="2000" b="0" dirty="0" smtClean="0">
                <a:latin typeface="Calibri" panose="020F0502020204030204" pitchFamily="34" charset="0"/>
              </a:rPr>
              <a:t> </a:t>
            </a:r>
            <a:r>
              <a:rPr lang="de-DE" sz="2000" b="0" dirty="0" err="1" smtClean="0">
                <a:latin typeface="Calibri" panose="020F0502020204030204" pitchFamily="34" charset="0"/>
              </a:rPr>
              <a:t>is</a:t>
            </a:r>
            <a:r>
              <a:rPr lang="de-DE" sz="2000" b="0" dirty="0" smtClean="0">
                <a:latin typeface="Calibri" panose="020F0502020204030204" pitchFamily="34" charset="0"/>
              </a:rPr>
              <a:t> </a:t>
            </a:r>
            <a:r>
              <a:rPr lang="de-DE" sz="2000" b="0" dirty="0" err="1" smtClean="0">
                <a:latin typeface="Calibri" panose="020F0502020204030204" pitchFamily="34" charset="0"/>
              </a:rPr>
              <a:t>already</a:t>
            </a:r>
            <a:r>
              <a:rPr lang="de-DE" sz="2000" b="0" dirty="0" smtClean="0">
                <a:latin typeface="Calibri" panose="020F0502020204030204" pitchFamily="34" charset="0"/>
              </a:rPr>
              <a:t> </a:t>
            </a:r>
            <a:r>
              <a:rPr lang="de-DE" sz="2000" b="0" dirty="0" err="1" smtClean="0">
                <a:latin typeface="Calibri" panose="020F0502020204030204" pitchFamily="34" charset="0"/>
              </a:rPr>
              <a:t>very</a:t>
            </a:r>
            <a:r>
              <a:rPr lang="de-DE" sz="2000" b="0" dirty="0" smtClean="0">
                <a:latin typeface="Calibri" panose="020F0502020204030204" pitchFamily="34" charset="0"/>
              </a:rPr>
              <a:t> </a:t>
            </a:r>
            <a:r>
              <a:rPr lang="de-DE" sz="2000" b="0" dirty="0" err="1" smtClean="0">
                <a:latin typeface="Calibri" panose="020F0502020204030204" pitchFamily="34" charset="0"/>
              </a:rPr>
              <a:t>close</a:t>
            </a:r>
            <a:r>
              <a:rPr lang="de-DE" sz="2000" b="0" dirty="0" smtClean="0">
                <a:latin typeface="Calibri" panose="020F0502020204030204" pitchFamily="34" charset="0"/>
              </a:rPr>
              <a:t> </a:t>
            </a:r>
            <a:r>
              <a:rPr lang="de-DE" sz="2000" b="0" dirty="0" err="1" smtClean="0">
                <a:latin typeface="Calibri" panose="020F0502020204030204" pitchFamily="34" charset="0"/>
              </a:rPr>
              <a:t>to</a:t>
            </a:r>
            <a:r>
              <a:rPr lang="de-DE" sz="2000" b="0" dirty="0" smtClean="0">
                <a:latin typeface="Calibri" panose="020F0502020204030204" pitchFamily="34" charset="0"/>
              </a:rPr>
              <a:t> </a:t>
            </a:r>
            <a:r>
              <a:rPr lang="de-DE" sz="2000" b="0" dirty="0" err="1" smtClean="0">
                <a:latin typeface="Calibri" panose="020F0502020204030204" pitchFamily="34" charset="0"/>
              </a:rPr>
              <a:t>the</a:t>
            </a:r>
            <a:r>
              <a:rPr lang="de-DE" sz="2000" b="0" dirty="0" smtClean="0">
                <a:latin typeface="Calibri" panose="020F0502020204030204" pitchFamily="34" charset="0"/>
              </a:rPr>
              <a:t> </a:t>
            </a:r>
            <a:r>
              <a:rPr lang="de-DE" sz="2000" b="0" dirty="0" err="1" smtClean="0">
                <a:latin typeface="Calibri" panose="020F0502020204030204" pitchFamily="34" charset="0"/>
              </a:rPr>
              <a:t>desired</a:t>
            </a:r>
            <a:endParaRPr lang="de-DE" sz="2000" b="0" dirty="0" smtClean="0">
              <a:latin typeface="Calibri" panose="020F0502020204030204" pitchFamily="34" charset="0"/>
            </a:endParaRPr>
          </a:p>
          <a:p>
            <a:pPr marL="742950" lvl="1" indent="-285750">
              <a:buClrTx/>
              <a:buFont typeface="Wingdings" panose="05000000000000000000" pitchFamily="2" charset="2"/>
              <a:buChar char="§"/>
            </a:pPr>
            <a:endParaRPr lang="de-DE" sz="2000" b="0" dirty="0">
              <a:latin typeface="Calibri" panose="020F0502020204030204" pitchFamily="34" charset="0"/>
            </a:endParaRPr>
          </a:p>
          <a:p>
            <a:pPr marL="742950" lvl="1" indent="-285750">
              <a:buClrTx/>
              <a:buFont typeface="Wingdings" panose="05000000000000000000" pitchFamily="2" charset="2"/>
              <a:buChar char="§"/>
            </a:pPr>
            <a:endParaRPr lang="de-DE" sz="2000" b="0" dirty="0" smtClean="0">
              <a:latin typeface="Calibri" panose="020F0502020204030204" pitchFamily="34" charset="0"/>
            </a:endParaRPr>
          </a:p>
          <a:p>
            <a:pPr marL="742950" lvl="1" indent="-285750">
              <a:buClrTx/>
              <a:buFont typeface="Wingdings" panose="05000000000000000000" pitchFamily="2" charset="2"/>
              <a:buChar char="§"/>
            </a:pPr>
            <a:endParaRPr lang="de-DE" sz="2000" b="0" dirty="0">
              <a:latin typeface="Calibri" panose="020F0502020204030204" pitchFamily="34" charset="0"/>
            </a:endParaRPr>
          </a:p>
          <a:p>
            <a:pPr marL="742950" lvl="1" indent="-285750">
              <a:buClrTx/>
              <a:buFont typeface="Wingdings" panose="05000000000000000000" pitchFamily="2" charset="2"/>
              <a:buChar char="§"/>
            </a:pPr>
            <a:endParaRPr lang="de-DE" sz="2000" b="0" dirty="0" smtClean="0">
              <a:latin typeface="Calibri" panose="020F0502020204030204" pitchFamily="34" charset="0"/>
            </a:endParaRPr>
          </a:p>
          <a:p>
            <a:pPr marL="742950" lvl="1" indent="-285750">
              <a:buClrTx/>
              <a:buFont typeface="Wingdings" panose="05000000000000000000" pitchFamily="2" charset="2"/>
              <a:buChar char="§"/>
            </a:pPr>
            <a:endParaRPr lang="de-DE" sz="2000" b="0" dirty="0">
              <a:latin typeface="Calibri" panose="020F0502020204030204" pitchFamily="34" charset="0"/>
            </a:endParaRPr>
          </a:p>
          <a:p>
            <a:pPr marL="742950" lvl="1" indent="-285750">
              <a:buClrTx/>
              <a:buFont typeface="Wingdings" panose="05000000000000000000" pitchFamily="2" charset="2"/>
              <a:buChar char="§"/>
            </a:pPr>
            <a:endParaRPr lang="de-DE" sz="2000" b="0" dirty="0" smtClean="0">
              <a:latin typeface="Calibri" panose="020F0502020204030204" pitchFamily="34" charset="0"/>
            </a:endParaRPr>
          </a:p>
          <a:p>
            <a:pPr marL="742950" lvl="1" indent="-285750">
              <a:buClrTx/>
              <a:buFont typeface="Wingdings" panose="05000000000000000000" pitchFamily="2" charset="2"/>
              <a:buChar char="§"/>
            </a:pPr>
            <a:endParaRPr lang="de-DE" sz="2000" b="0" dirty="0">
              <a:latin typeface="Calibri" panose="020F0502020204030204" pitchFamily="34" charset="0"/>
            </a:endParaRPr>
          </a:p>
          <a:p>
            <a:pPr marL="742950" lvl="1" indent="-285750">
              <a:buClrTx/>
              <a:buFont typeface="Wingdings" panose="05000000000000000000" pitchFamily="2" charset="2"/>
              <a:buChar char="§"/>
            </a:pPr>
            <a:endParaRPr lang="de-DE" sz="2000" b="0" dirty="0">
              <a:latin typeface="Calibri" panose="020F0502020204030204" pitchFamily="34" charset="0"/>
            </a:endParaRPr>
          </a:p>
          <a:p>
            <a:pPr marL="742950" lvl="1" indent="-285750">
              <a:buClrTx/>
              <a:buFont typeface="Wingdings" panose="05000000000000000000" pitchFamily="2" charset="2"/>
              <a:buChar char="§"/>
            </a:pPr>
            <a:endParaRPr lang="de-DE" sz="2000" b="0" dirty="0" smtClean="0">
              <a:latin typeface="Calibri" panose="020F0502020204030204" pitchFamily="34" charset="0"/>
            </a:endParaRPr>
          </a:p>
        </p:txBody>
      </p:sp>
      <p:sp>
        <p:nvSpPr>
          <p:cNvPr id="5" name="Titel 1"/>
          <p:cNvSpPr txBox="1">
            <a:spLocks/>
          </p:cNvSpPr>
          <p:nvPr/>
        </p:nvSpPr>
        <p:spPr>
          <a:xfrm>
            <a:off x="945192" y="76009"/>
            <a:ext cx="7635277" cy="1325563"/>
          </a:xfrm>
          <a:prstGeom prst="rect">
            <a:avLst/>
          </a:prstGeom>
        </p:spPr>
        <p:txBody>
          <a:bodyPr/>
          <a:lstStyle>
            <a:lvl1pPr algn="ctr" rtl="0" eaLnBrk="1" fontAlgn="base" hangingPunct="1">
              <a:spcBef>
                <a:spcPct val="0"/>
              </a:spcBef>
              <a:spcAft>
                <a:spcPct val="0"/>
              </a:spcAft>
              <a:defRPr sz="2800" b="1">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2800" b="1">
                <a:solidFill>
                  <a:schemeClr val="tx2"/>
                </a:solidFill>
                <a:latin typeface="Comic Sans MS" pitchFamily="-108" charset="0"/>
                <a:ea typeface="ＭＳ Ｐゴシック" charset="-128"/>
                <a:cs typeface="ＭＳ Ｐゴシック" charset="-128"/>
              </a:defRPr>
            </a:lvl2pPr>
            <a:lvl3pPr algn="ctr" rtl="0" eaLnBrk="1" fontAlgn="base" hangingPunct="1">
              <a:spcBef>
                <a:spcPct val="0"/>
              </a:spcBef>
              <a:spcAft>
                <a:spcPct val="0"/>
              </a:spcAft>
              <a:defRPr sz="2800" b="1">
                <a:solidFill>
                  <a:schemeClr val="tx2"/>
                </a:solidFill>
                <a:latin typeface="Comic Sans MS" pitchFamily="-108" charset="0"/>
                <a:ea typeface="ＭＳ Ｐゴシック" charset="-128"/>
                <a:cs typeface="ＭＳ Ｐゴシック" charset="-128"/>
              </a:defRPr>
            </a:lvl3pPr>
            <a:lvl4pPr algn="ctr" rtl="0" eaLnBrk="1" fontAlgn="base" hangingPunct="1">
              <a:spcBef>
                <a:spcPct val="0"/>
              </a:spcBef>
              <a:spcAft>
                <a:spcPct val="0"/>
              </a:spcAft>
              <a:defRPr sz="2800" b="1">
                <a:solidFill>
                  <a:schemeClr val="tx2"/>
                </a:solidFill>
                <a:latin typeface="Comic Sans MS" pitchFamily="-108" charset="0"/>
                <a:ea typeface="ＭＳ Ｐゴシック" charset="-128"/>
                <a:cs typeface="ＭＳ Ｐゴシック" charset="-128"/>
              </a:defRPr>
            </a:lvl4pPr>
            <a:lvl5pPr algn="ctr" rtl="0" eaLnBrk="1" fontAlgn="base" hangingPunct="1">
              <a:spcBef>
                <a:spcPct val="0"/>
              </a:spcBef>
              <a:spcAft>
                <a:spcPct val="0"/>
              </a:spcAft>
              <a:defRPr sz="2800" b="1">
                <a:solidFill>
                  <a:schemeClr val="tx2"/>
                </a:solidFill>
                <a:latin typeface="Comic Sans MS" pitchFamily="-108" charset="0"/>
                <a:ea typeface="ＭＳ Ｐゴシック" charset="-128"/>
                <a:cs typeface="ＭＳ Ｐゴシック" charset="-128"/>
              </a:defRPr>
            </a:lvl5pPr>
            <a:lvl6pPr marL="457200" algn="ctr" rtl="0" eaLnBrk="1" fontAlgn="base" hangingPunct="1">
              <a:spcBef>
                <a:spcPct val="0"/>
              </a:spcBef>
              <a:spcAft>
                <a:spcPct val="0"/>
              </a:spcAft>
              <a:defRPr sz="2800" b="1">
                <a:solidFill>
                  <a:schemeClr val="tx2"/>
                </a:solidFill>
                <a:latin typeface="Comic Sans MS" pitchFamily="-108" charset="0"/>
              </a:defRPr>
            </a:lvl6pPr>
            <a:lvl7pPr marL="914400" algn="ctr" rtl="0" eaLnBrk="1" fontAlgn="base" hangingPunct="1">
              <a:spcBef>
                <a:spcPct val="0"/>
              </a:spcBef>
              <a:spcAft>
                <a:spcPct val="0"/>
              </a:spcAft>
              <a:defRPr sz="2800" b="1">
                <a:solidFill>
                  <a:schemeClr val="tx2"/>
                </a:solidFill>
                <a:latin typeface="Comic Sans MS" pitchFamily="-108" charset="0"/>
              </a:defRPr>
            </a:lvl7pPr>
            <a:lvl8pPr marL="1371600" algn="ctr" rtl="0" eaLnBrk="1" fontAlgn="base" hangingPunct="1">
              <a:spcBef>
                <a:spcPct val="0"/>
              </a:spcBef>
              <a:spcAft>
                <a:spcPct val="0"/>
              </a:spcAft>
              <a:defRPr sz="2800" b="1">
                <a:solidFill>
                  <a:schemeClr val="tx2"/>
                </a:solidFill>
                <a:latin typeface="Comic Sans MS" pitchFamily="-108" charset="0"/>
              </a:defRPr>
            </a:lvl8pPr>
            <a:lvl9pPr marL="1828800" algn="ctr" rtl="0" eaLnBrk="1" fontAlgn="base" hangingPunct="1">
              <a:spcBef>
                <a:spcPct val="0"/>
              </a:spcBef>
              <a:spcAft>
                <a:spcPct val="0"/>
              </a:spcAft>
              <a:defRPr sz="2800" b="1">
                <a:solidFill>
                  <a:schemeClr val="tx2"/>
                </a:solidFill>
                <a:latin typeface="Comic Sans MS" pitchFamily="-108" charset="0"/>
              </a:defRPr>
            </a:lvl9pPr>
          </a:lstStyle>
          <a:p>
            <a:pPr algn="l">
              <a:buClrTx/>
              <a:buNone/>
            </a:pPr>
            <a:r>
              <a:rPr lang="en-US" sz="3200" kern="0" dirty="0" smtClean="0">
                <a:solidFill>
                  <a:schemeClr val="bg1"/>
                </a:solidFill>
                <a:latin typeface="Calibri" panose="020F0502020204030204" pitchFamily="34" charset="0"/>
              </a:rPr>
              <a:t> IMS02 </a:t>
            </a:r>
            <a:r>
              <a:rPr lang="en-US" sz="3200" kern="0" dirty="0" err="1" smtClean="0">
                <a:solidFill>
                  <a:schemeClr val="bg1"/>
                </a:solidFill>
                <a:latin typeface="Calibri" panose="020F0502020204030204" pitchFamily="34" charset="0"/>
              </a:rPr>
              <a:t>Frontside</a:t>
            </a:r>
            <a:r>
              <a:rPr lang="en-US" sz="3200" kern="0" dirty="0" smtClean="0">
                <a:solidFill>
                  <a:schemeClr val="bg1"/>
                </a:solidFill>
                <a:latin typeface="Calibri" panose="020F0502020204030204" pitchFamily="34" charset="0"/>
              </a:rPr>
              <a:t> Tests</a:t>
            </a:r>
            <a:endParaRPr lang="de-DE" kern="0" dirty="0">
              <a:solidFill>
                <a:srgbClr val="0070C0"/>
              </a:solidFill>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977" y="2617694"/>
            <a:ext cx="3978834" cy="2931588"/>
          </a:xfrm>
          <a:prstGeom prst="rect">
            <a:avLst/>
          </a:prstGeom>
        </p:spPr>
      </p:pic>
      <p:pic>
        <p:nvPicPr>
          <p:cNvPr id="6"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378" y="2617694"/>
            <a:ext cx="3987701" cy="2824895"/>
          </a:xfrm>
          <a:prstGeom prst="rect">
            <a:avLst/>
          </a:prstGeom>
        </p:spPr>
      </p:pic>
      <p:sp>
        <p:nvSpPr>
          <p:cNvPr id="3" name="Rectangle 2"/>
          <p:cNvSpPr/>
          <p:nvPr/>
        </p:nvSpPr>
        <p:spPr>
          <a:xfrm>
            <a:off x="534572" y="5991418"/>
            <a:ext cx="6741269" cy="307777"/>
          </a:xfrm>
          <a:prstGeom prst="rect">
            <a:avLst/>
          </a:prstGeom>
        </p:spPr>
        <p:txBody>
          <a:bodyPr wrap="none">
            <a:spAutoFit/>
          </a:bodyPr>
          <a:lstStyle/>
          <a:p>
            <a:pPr marL="285750" indent="-285750">
              <a:buFont typeface="Wingdings" panose="05000000000000000000" pitchFamily="2" charset="2"/>
              <a:buChar char="§"/>
            </a:pPr>
            <a:r>
              <a:rPr lang="en-US" dirty="0" smtClean="0"/>
              <a:t>First Large Format structures will be available in the first half of 2018</a:t>
            </a:r>
            <a:endParaRPr lang="en-US" dirty="0"/>
          </a:p>
        </p:txBody>
      </p:sp>
    </p:spTree>
    <p:extLst>
      <p:ext uri="{BB962C8B-B14F-4D97-AF65-F5344CB8AC3E}">
        <p14:creationId xmlns:p14="http://schemas.microsoft.com/office/powerpoint/2010/main" val="35636066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a:t>
            </a:r>
            <a:endParaRPr lang="de-DE" sz="3600" dirty="0"/>
          </a:p>
        </p:txBody>
      </p:sp>
      <p:sp>
        <p:nvSpPr>
          <p:cNvPr id="3" name="TextBox 2"/>
          <p:cNvSpPr txBox="1"/>
          <p:nvPr/>
        </p:nvSpPr>
        <p:spPr>
          <a:xfrm>
            <a:off x="94547" y="809296"/>
            <a:ext cx="9049453" cy="5909310"/>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The first </a:t>
            </a:r>
            <a:r>
              <a:rPr lang="en-US" dirty="0" err="1" smtClean="0"/>
              <a:t>MiniSDD</a:t>
            </a:r>
            <a:r>
              <a:rPr lang="en-US" dirty="0" smtClean="0"/>
              <a:t> Ladder Camera with F1 is operational and is regularly used</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The mass production and qualification of electronics components for the </a:t>
            </a:r>
            <a:r>
              <a:rPr lang="en-US" dirty="0" err="1" smtClean="0"/>
              <a:t>MiniSDD</a:t>
            </a:r>
            <a:r>
              <a:rPr lang="en-US" dirty="0" smtClean="0"/>
              <a:t> 1-Mpixel camera is complete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The F2 ASIC has been produced and successfully tested. More detailed characterization is ongoing, but the ASICs are already being flipped to Large format sensors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We are in the Focal Plane Module assembly phase. We are waiting (in a few days) for results on the first assembled structures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The 1-Mpixel camera Mechanics will be available in February 2018</a:t>
            </a:r>
          </a:p>
          <a:p>
            <a:endParaRPr lang="en-US" dirty="0"/>
          </a:p>
          <a:p>
            <a:pPr marL="285750" indent="-285750">
              <a:buFont typeface="Wingdings" panose="05000000000000000000" pitchFamily="2" charset="2"/>
              <a:buChar char="§"/>
            </a:pPr>
            <a:r>
              <a:rPr lang="en-US" dirty="0" smtClean="0"/>
              <a:t>The </a:t>
            </a:r>
            <a:r>
              <a:rPr lang="en-US" dirty="0" err="1" smtClean="0"/>
              <a:t>MiniSDD</a:t>
            </a:r>
            <a:r>
              <a:rPr lang="en-US" dirty="0" smtClean="0"/>
              <a:t> 1-Mpixel camera will mounted by May 2018</a:t>
            </a:r>
          </a:p>
          <a:p>
            <a:endParaRPr lang="en-US" dirty="0"/>
          </a:p>
          <a:p>
            <a:pPr marL="285750" indent="-285750">
              <a:buFont typeface="Wingdings" panose="05000000000000000000" pitchFamily="2" charset="2"/>
              <a:buChar char="§"/>
            </a:pPr>
            <a:r>
              <a:rPr lang="en-US" dirty="0" smtClean="0"/>
              <a:t>The pxd-8 64 x 64 DEPFET prototype has been tested together with F1 and the full ladder readout chain at PETRA III. </a:t>
            </a:r>
            <a:r>
              <a:rPr lang="en-US" dirty="0"/>
              <a:t>R</a:t>
            </a:r>
            <a:r>
              <a:rPr lang="en-US" dirty="0" smtClean="0"/>
              <a:t>esults are very promising</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An improved mini-ASIC containing the F2D front-end has been successfully tested. F2D design is completed and the </a:t>
            </a:r>
            <a:r>
              <a:rPr lang="en-US" dirty="0" err="1" smtClean="0"/>
              <a:t>gds</a:t>
            </a:r>
            <a:r>
              <a:rPr lang="en-US" dirty="0" smtClean="0"/>
              <a:t> already transferred to CERN. Production can start when paperwork is completed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The second production of CMOS DEPFET prototypes in an industrial foundry is ongoing. First  full-format format sensors should be available in April 2018</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The consortium is negotiating with XFEL a contract (prolongation) to implement a second DEPFET-based camera</a:t>
            </a:r>
            <a:endParaRPr lang="en-US" dirty="0"/>
          </a:p>
        </p:txBody>
      </p:sp>
    </p:spTree>
    <p:extLst>
      <p:ext uri="{BB962C8B-B14F-4D97-AF65-F5344CB8AC3E}">
        <p14:creationId xmlns:p14="http://schemas.microsoft.com/office/powerpoint/2010/main" val="8636636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4" name="Rectangle 3"/>
          <p:cNvSpPr/>
          <p:nvPr/>
        </p:nvSpPr>
        <p:spPr>
          <a:xfrm>
            <a:off x="0" y="3034357"/>
            <a:ext cx="9144000" cy="923330"/>
          </a:xfrm>
          <a:prstGeom prst="rect">
            <a:avLst/>
          </a:prstGeom>
        </p:spPr>
        <p:txBody>
          <a:bodyPr wrap="square">
            <a:spAutoFit/>
          </a:bodyPr>
          <a:lstStyle/>
          <a:p>
            <a:pPr algn="ctr"/>
            <a:r>
              <a:rPr lang="en-US" sz="5400" b="1" i="1" dirty="0" smtClean="0"/>
              <a:t>BACKUP SLIDES</a:t>
            </a:r>
            <a:endParaRPr lang="en-US" sz="5400" i="1" dirty="0"/>
          </a:p>
        </p:txBody>
      </p:sp>
    </p:spTree>
    <p:extLst>
      <p:ext uri="{BB962C8B-B14F-4D97-AF65-F5344CB8AC3E}">
        <p14:creationId xmlns:p14="http://schemas.microsoft.com/office/powerpoint/2010/main" val="3055162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7"/>
          <p:cNvSpPr txBox="1">
            <a:spLocks/>
          </p:cNvSpPr>
          <p:nvPr/>
        </p:nvSpPr>
        <p:spPr bwMode="auto">
          <a:xfrm>
            <a:off x="1665288" y="8905"/>
            <a:ext cx="5251450" cy="706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Verdana" pitchFamily="34" charset="0"/>
              </a:defRPr>
            </a:lvl2pPr>
            <a:lvl3pPr algn="l" rtl="0" eaLnBrk="0" fontAlgn="base" hangingPunct="0">
              <a:spcBef>
                <a:spcPct val="0"/>
              </a:spcBef>
              <a:spcAft>
                <a:spcPct val="0"/>
              </a:spcAft>
              <a:defRPr sz="2000">
                <a:solidFill>
                  <a:schemeClr val="bg1"/>
                </a:solidFill>
                <a:latin typeface="Verdana" pitchFamily="34" charset="0"/>
              </a:defRPr>
            </a:lvl3pPr>
            <a:lvl4pPr algn="l" rtl="0" eaLnBrk="0" fontAlgn="base" hangingPunct="0">
              <a:spcBef>
                <a:spcPct val="0"/>
              </a:spcBef>
              <a:spcAft>
                <a:spcPct val="0"/>
              </a:spcAft>
              <a:defRPr sz="2000">
                <a:solidFill>
                  <a:schemeClr val="bg1"/>
                </a:solidFill>
                <a:latin typeface="Verdana" pitchFamily="34" charset="0"/>
              </a:defRPr>
            </a:lvl4pPr>
            <a:lvl5pPr algn="l" rtl="0" eaLnBrk="0" fontAlgn="base" hangingPunct="0">
              <a:spcBef>
                <a:spcPct val="0"/>
              </a:spcBef>
              <a:spcAft>
                <a:spcPct val="0"/>
              </a:spcAft>
              <a:defRPr sz="2000">
                <a:solidFill>
                  <a:schemeClr val="bg1"/>
                </a:solidFill>
                <a:latin typeface="Verdana" pitchFamily="34" charset="0"/>
              </a:defRPr>
            </a:lvl5pPr>
            <a:lvl6pPr marL="457200" algn="l" rtl="0" fontAlgn="base">
              <a:spcBef>
                <a:spcPct val="0"/>
              </a:spcBef>
              <a:spcAft>
                <a:spcPct val="0"/>
              </a:spcAft>
              <a:defRPr sz="2000">
                <a:solidFill>
                  <a:schemeClr val="bg1"/>
                </a:solidFill>
                <a:latin typeface="Verdana" pitchFamily="34" charset="0"/>
              </a:defRPr>
            </a:lvl6pPr>
            <a:lvl7pPr marL="914400" algn="l" rtl="0" fontAlgn="base">
              <a:spcBef>
                <a:spcPct val="0"/>
              </a:spcBef>
              <a:spcAft>
                <a:spcPct val="0"/>
              </a:spcAft>
              <a:defRPr sz="2000">
                <a:solidFill>
                  <a:schemeClr val="bg1"/>
                </a:solidFill>
                <a:latin typeface="Verdana" pitchFamily="34" charset="0"/>
              </a:defRPr>
            </a:lvl7pPr>
            <a:lvl8pPr marL="1371600" algn="l" rtl="0" fontAlgn="base">
              <a:spcBef>
                <a:spcPct val="0"/>
              </a:spcBef>
              <a:spcAft>
                <a:spcPct val="0"/>
              </a:spcAft>
              <a:defRPr sz="2000">
                <a:solidFill>
                  <a:schemeClr val="bg1"/>
                </a:solidFill>
                <a:latin typeface="Verdana" pitchFamily="34" charset="0"/>
              </a:defRPr>
            </a:lvl8pPr>
            <a:lvl9pPr marL="1828800" algn="l" rtl="0" fontAlgn="base">
              <a:spcBef>
                <a:spcPct val="0"/>
              </a:spcBef>
              <a:spcAft>
                <a:spcPct val="0"/>
              </a:spcAft>
              <a:defRPr sz="2000">
                <a:solidFill>
                  <a:schemeClr val="bg1"/>
                </a:solidFill>
                <a:latin typeface="Verdana" pitchFamily="34" charset="0"/>
              </a:defRPr>
            </a:lvl9pPr>
          </a:lstStyle>
          <a:p>
            <a:r>
              <a:rPr lang="en-US" kern="0" dirty="0" smtClean="0"/>
              <a:t>Reminder: F1 full format ASIC</a:t>
            </a:r>
            <a:endParaRPr lang="en-AU" kern="0" dirty="0"/>
          </a:p>
        </p:txBody>
      </p:sp>
      <p:sp>
        <p:nvSpPr>
          <p:cNvPr id="5" name="Textplatzhalter 10"/>
          <p:cNvSpPr>
            <a:spLocks noGrp="1"/>
          </p:cNvSpPr>
          <p:nvPr>
            <p:ph type="body" sz="quarter" idx="10"/>
          </p:nvPr>
        </p:nvSpPr>
        <p:spPr>
          <a:xfrm>
            <a:off x="0" y="835140"/>
            <a:ext cx="5419493" cy="5729524"/>
          </a:xfrm>
        </p:spPr>
        <p:txBody>
          <a:bodyPr/>
          <a:lstStyle/>
          <a:p>
            <a:pPr marL="177800" indent="-177800">
              <a:buFont typeface="Wingdings" panose="05000000000000000000" pitchFamily="2" charset="2"/>
              <a:buChar char="§"/>
            </a:pPr>
            <a:r>
              <a:rPr lang="en-US" sz="1200" dirty="0" smtClean="0"/>
              <a:t>F1 was the first full size ASIC (14.9×14mm</a:t>
            </a:r>
            <a:r>
              <a:rPr lang="en-US" sz="1200" baseline="30000" dirty="0" smtClean="0"/>
              <a:t>2</a:t>
            </a:r>
            <a:r>
              <a:rPr lang="en-US" sz="1200" dirty="0"/>
              <a:t>, 64×64 </a:t>
            </a:r>
            <a:r>
              <a:rPr lang="en-US" sz="1200" dirty="0" smtClean="0"/>
              <a:t>pixels)</a:t>
            </a:r>
          </a:p>
          <a:p>
            <a:pPr marL="177800" indent="-177800">
              <a:buFont typeface="Wingdings" panose="05000000000000000000" pitchFamily="2" charset="2"/>
              <a:buChar char="§"/>
            </a:pPr>
            <a:endParaRPr lang="en-US" sz="1200" dirty="0" smtClean="0"/>
          </a:p>
          <a:p>
            <a:pPr marL="177800" indent="-177800">
              <a:buFont typeface="Wingdings" panose="05000000000000000000" pitchFamily="2" charset="2"/>
              <a:buChar char="§"/>
            </a:pPr>
            <a:r>
              <a:rPr lang="en-US" sz="1200" dirty="0" smtClean="0"/>
              <a:t>Initially conceived for DEPFETs, F1 </a:t>
            </a:r>
            <a:r>
              <a:rPr lang="en-US" sz="1200" dirty="0"/>
              <a:t>was submitted in </a:t>
            </a:r>
            <a:r>
              <a:rPr lang="en-US" sz="1200" dirty="0" smtClean="0"/>
              <a:t>2014 with a </a:t>
            </a:r>
            <a:r>
              <a:rPr lang="en-US" sz="1200" dirty="0"/>
              <a:t> </a:t>
            </a:r>
            <a:r>
              <a:rPr lang="en-US" sz="1200" dirty="0" smtClean="0"/>
              <a:t>‘quick’ </a:t>
            </a:r>
            <a:r>
              <a:rPr lang="en-US" sz="1200" b="1" dirty="0" err="1" smtClean="0"/>
              <a:t>MiniSDD</a:t>
            </a:r>
            <a:r>
              <a:rPr lang="en-US" sz="1200" b="1" dirty="0" smtClean="0"/>
              <a:t> </a:t>
            </a:r>
            <a:r>
              <a:rPr lang="en-US" sz="1200" b="1" dirty="0"/>
              <a:t>front-end</a:t>
            </a:r>
            <a:r>
              <a:rPr lang="en-US" sz="1200" dirty="0"/>
              <a:t> </a:t>
            </a:r>
            <a:r>
              <a:rPr lang="en-US" sz="1200" dirty="0" smtClean="0"/>
              <a:t>in </a:t>
            </a:r>
            <a:r>
              <a:rPr lang="en-US" sz="1200" dirty="0"/>
              <a:t>parallel to the DEPFET </a:t>
            </a:r>
            <a:r>
              <a:rPr lang="en-US" sz="1200" dirty="0" smtClean="0"/>
              <a:t>front-end. We were aware of some limitations.</a:t>
            </a:r>
          </a:p>
          <a:p>
            <a:pPr marL="177800" indent="-177800">
              <a:buFont typeface="Wingdings" panose="05000000000000000000" pitchFamily="2" charset="2"/>
              <a:buChar char="§"/>
            </a:pPr>
            <a:endParaRPr lang="en-US" sz="1200" dirty="0"/>
          </a:p>
          <a:p>
            <a:pPr marL="177800" indent="-177800">
              <a:buFont typeface="Wingdings" panose="05000000000000000000" pitchFamily="2" charset="2"/>
              <a:buChar char="§"/>
            </a:pPr>
            <a:r>
              <a:rPr lang="en-US" sz="1200" dirty="0" smtClean="0"/>
              <a:t>F1 was thoroughly characterized with different setups in different consortium premises:</a:t>
            </a:r>
          </a:p>
          <a:p>
            <a:pPr marL="177800" indent="-177800">
              <a:buFont typeface="Wingdings" panose="05000000000000000000" pitchFamily="2" charset="2"/>
              <a:buChar char="§"/>
            </a:pPr>
            <a:endParaRPr lang="en-US" sz="1200" dirty="0"/>
          </a:p>
          <a:p>
            <a:pPr marL="177800" indent="-177800">
              <a:lnSpc>
                <a:spcPct val="100000"/>
              </a:lnSpc>
              <a:buFont typeface="Wingdings" panose="05000000000000000000" pitchFamily="2" charset="2"/>
              <a:buChar char="§"/>
            </a:pPr>
            <a:r>
              <a:rPr lang="en-US" sz="1200" dirty="0"/>
              <a:t>Several sources have been used: </a:t>
            </a:r>
          </a:p>
          <a:p>
            <a:pPr marL="449263" indent="-268288">
              <a:lnSpc>
                <a:spcPct val="100000"/>
              </a:lnSpc>
              <a:buFont typeface="Wingdings" panose="05000000000000000000" pitchFamily="2" charset="2"/>
              <a:buChar char="Ø"/>
            </a:pPr>
            <a:r>
              <a:rPr lang="en-US" sz="1200" baseline="30000" dirty="0"/>
              <a:t>109</a:t>
            </a:r>
            <a:r>
              <a:rPr lang="en-US" sz="1200" dirty="0"/>
              <a:t>Cd, </a:t>
            </a:r>
            <a:r>
              <a:rPr lang="en-US" sz="1200" baseline="30000" dirty="0"/>
              <a:t>55</a:t>
            </a:r>
            <a:r>
              <a:rPr lang="en-US" sz="1200" dirty="0"/>
              <a:t>Fe in Munich and Mannheim</a:t>
            </a:r>
          </a:p>
          <a:p>
            <a:pPr marL="449263" indent="-268288">
              <a:lnSpc>
                <a:spcPct val="100000"/>
              </a:lnSpc>
              <a:buFont typeface="Wingdings" panose="05000000000000000000" pitchFamily="2" charset="2"/>
              <a:buChar char="Ø"/>
            </a:pPr>
            <a:r>
              <a:rPr lang="en-US" sz="1200" dirty="0"/>
              <a:t>Y Fluorescence lines with X-ray Suite in Milano</a:t>
            </a:r>
          </a:p>
          <a:p>
            <a:pPr marL="449263" indent="-268288">
              <a:lnSpc>
                <a:spcPct val="100000"/>
              </a:lnSpc>
              <a:buFont typeface="Wingdings" panose="05000000000000000000" pitchFamily="2" charset="2"/>
              <a:buChar char="Ø"/>
            </a:pPr>
            <a:r>
              <a:rPr lang="en-US" sz="1200" dirty="0"/>
              <a:t>Proton source at LABEC, </a:t>
            </a:r>
            <a:r>
              <a:rPr lang="en-US" sz="1200" dirty="0" smtClean="0"/>
              <a:t>Florence</a:t>
            </a:r>
          </a:p>
          <a:p>
            <a:pPr marL="449263" indent="-268288">
              <a:lnSpc>
                <a:spcPct val="100000"/>
              </a:lnSpc>
              <a:buFont typeface="Wingdings" panose="05000000000000000000" pitchFamily="2" charset="2"/>
              <a:buChar char="Ø"/>
            </a:pPr>
            <a:endParaRPr lang="en-US" sz="1200" dirty="0"/>
          </a:p>
          <a:p>
            <a:pPr marL="177800" indent="-177800">
              <a:lnSpc>
                <a:spcPct val="100000"/>
              </a:lnSpc>
              <a:buFont typeface="Wingdings" panose="05000000000000000000" pitchFamily="2" charset="2"/>
              <a:buChar char="§"/>
            </a:pPr>
            <a:r>
              <a:rPr lang="en-US" sz="1200" dirty="0"/>
              <a:t>It was possible to determine:</a:t>
            </a:r>
          </a:p>
          <a:p>
            <a:pPr marL="449263" indent="-268288">
              <a:lnSpc>
                <a:spcPct val="100000"/>
              </a:lnSpc>
              <a:buFont typeface="Wingdings" panose="05000000000000000000" pitchFamily="2" charset="2"/>
              <a:buChar char="Ø"/>
            </a:pPr>
            <a:r>
              <a:rPr lang="en-US" sz="1200" b="1" dirty="0"/>
              <a:t>Gain map</a:t>
            </a:r>
          </a:p>
          <a:p>
            <a:pPr marL="449263" indent="-268288">
              <a:lnSpc>
                <a:spcPct val="100000"/>
              </a:lnSpc>
              <a:buFont typeface="Wingdings" panose="05000000000000000000" pitchFamily="2" charset="2"/>
              <a:buChar char="Ø"/>
            </a:pPr>
            <a:r>
              <a:rPr lang="en-US" sz="1200" b="1" dirty="0"/>
              <a:t>Noise map</a:t>
            </a:r>
          </a:p>
          <a:p>
            <a:pPr marL="449263" indent="-268288">
              <a:lnSpc>
                <a:spcPct val="100000"/>
              </a:lnSpc>
              <a:buFont typeface="Wingdings" panose="05000000000000000000" pitchFamily="2" charset="2"/>
              <a:buChar char="Ø"/>
            </a:pPr>
            <a:r>
              <a:rPr lang="en-US" sz="1200" b="1" dirty="0"/>
              <a:t>dynamic range dispersion map after </a:t>
            </a:r>
            <a:r>
              <a:rPr lang="en-US" sz="1200" b="1" dirty="0" smtClean="0"/>
              <a:t>trimming</a:t>
            </a:r>
          </a:p>
          <a:p>
            <a:pPr marL="449263" indent="-268288">
              <a:lnSpc>
                <a:spcPct val="100000"/>
              </a:lnSpc>
              <a:buFont typeface="Wingdings" panose="05000000000000000000" pitchFamily="2" charset="2"/>
              <a:buChar char="Ø"/>
            </a:pPr>
            <a:endParaRPr lang="en-US" sz="1200" b="1" dirty="0"/>
          </a:p>
          <a:p>
            <a:pPr marL="177800" indent="-177800">
              <a:lnSpc>
                <a:spcPct val="100000"/>
              </a:lnSpc>
              <a:buFont typeface="Wingdings" panose="05000000000000000000" pitchFamily="2" charset="2"/>
              <a:buChar char="§"/>
            </a:pPr>
            <a:r>
              <a:rPr lang="en-US" sz="1200" b="1" dirty="0"/>
              <a:t>The results have been cross-checked and refined with the measurements with the ladder camera at PETRA III / P04 in </a:t>
            </a:r>
            <a:r>
              <a:rPr lang="en-US" sz="1200" b="1" dirty="0" smtClean="0"/>
              <a:t>December 2016</a:t>
            </a:r>
          </a:p>
          <a:p>
            <a:pPr marL="177800" indent="-177800">
              <a:lnSpc>
                <a:spcPct val="100000"/>
              </a:lnSpc>
              <a:buFont typeface="Wingdings" panose="05000000000000000000" pitchFamily="2" charset="2"/>
              <a:buChar char="§"/>
            </a:pPr>
            <a:endParaRPr lang="en-US" sz="1400" dirty="0" smtClean="0"/>
          </a:p>
          <a:p>
            <a:pPr marL="177800" indent="-177800">
              <a:lnSpc>
                <a:spcPct val="100000"/>
              </a:lnSpc>
              <a:buFont typeface="Wingdings" panose="05000000000000000000" pitchFamily="2" charset="2"/>
              <a:buChar char="§"/>
            </a:pPr>
            <a:r>
              <a:rPr lang="en-US" sz="1400" dirty="0" smtClean="0"/>
              <a:t>An optimized F2 ASIC has been designed and produced. The modifications have been preliminary tested on a small 8 x 16 MM7 ASIC</a:t>
            </a:r>
            <a:endParaRPr lang="en-US" sz="1400" dirty="0"/>
          </a:p>
          <a:p>
            <a:pPr marL="177800" lvl="1" indent="-177800"/>
            <a:endParaRPr lang="en-US" dirty="0"/>
          </a:p>
          <a:p>
            <a:pPr marL="171450" indent="-171450">
              <a:buFont typeface="Wingdings" panose="05000000000000000000" pitchFamily="2" charset="2"/>
              <a:buChar char="§"/>
            </a:pPr>
            <a:endParaRPr lang="en-US" dirty="0"/>
          </a:p>
          <a:p>
            <a:pPr marL="0" indent="0">
              <a:buNone/>
            </a:pPr>
            <a:endParaRPr lang="en-US" dirty="0"/>
          </a:p>
          <a:p>
            <a:endParaRPr lang="en-US" dirty="0" smtClean="0"/>
          </a:p>
          <a:p>
            <a:pPr lvl="3"/>
            <a:endParaRPr lang="en-US" dirty="0" smtClean="0"/>
          </a:p>
          <a:p>
            <a:pPr lvl="3"/>
            <a:endParaRPr lang="en-US" dirty="0" smtClean="0"/>
          </a:p>
          <a:p>
            <a:pPr lvl="3"/>
            <a:endParaRPr lang="en-US" dirty="0" smtClean="0"/>
          </a:p>
          <a:p>
            <a:pPr lvl="4"/>
            <a:endParaRPr lang="en-US" dirty="0" smtClean="0"/>
          </a:p>
          <a:p>
            <a:pPr lvl="1"/>
            <a:endParaRPr lang="en-US"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7482" y="3752824"/>
            <a:ext cx="3724546" cy="2704123"/>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1065" y="900382"/>
            <a:ext cx="3842935" cy="262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932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547664" y="188640"/>
            <a:ext cx="6096000" cy="400110"/>
          </a:xfrm>
          <a:prstGeom prst="rect">
            <a:avLst/>
          </a:prstGeom>
          <a:noFill/>
        </p:spPr>
        <p:txBody>
          <a:bodyPr wrap="square" rtlCol="0">
            <a:spAutoFit/>
          </a:bodyPr>
          <a:lstStyle/>
          <a:p>
            <a:r>
              <a:rPr lang="en-GB" sz="2000" b="1" cap="small" dirty="0" smtClean="0">
                <a:solidFill>
                  <a:schemeClr val="bg1"/>
                </a:solidFill>
                <a:latin typeface="Verdana" pitchFamily="34" charset="0"/>
                <a:ea typeface="Verdana" pitchFamily="34" charset="0"/>
                <a:cs typeface="Verdana" pitchFamily="34" charset="0"/>
              </a:rPr>
              <a:t>Calibration and System Simulation I</a:t>
            </a:r>
          </a:p>
        </p:txBody>
      </p:sp>
      <p:sp>
        <p:nvSpPr>
          <p:cNvPr id="6" name="Textfeld 5"/>
          <p:cNvSpPr txBox="1"/>
          <p:nvPr/>
        </p:nvSpPr>
        <p:spPr>
          <a:xfrm>
            <a:off x="107504" y="857899"/>
            <a:ext cx="5750292" cy="5955477"/>
          </a:xfrm>
          <a:prstGeom prst="rect">
            <a:avLst/>
          </a:prstGeom>
          <a:noFill/>
        </p:spPr>
        <p:txBody>
          <a:bodyPr wrap="none" rtlCol="0">
            <a:spAutoFit/>
          </a:bodyPr>
          <a:lstStyle/>
          <a:p>
            <a:r>
              <a:rPr lang="en-US" b="1" dirty="0" smtClean="0"/>
              <a:t>Analysis of data collected at </a:t>
            </a:r>
            <a:r>
              <a:rPr lang="en-US" b="1" dirty="0" err="1" smtClean="0"/>
              <a:t>beamtimes</a:t>
            </a:r>
            <a:endParaRPr lang="en-US" b="1" dirty="0" smtClean="0"/>
          </a:p>
          <a:p>
            <a:endParaRPr lang="en-US" sz="500" dirty="0" smtClean="0"/>
          </a:p>
          <a:p>
            <a:pPr marL="285750" indent="-285750">
              <a:buFont typeface="Wingdings" charset="2"/>
              <a:buChar char="§"/>
            </a:pPr>
            <a:r>
              <a:rPr lang="en-GB" dirty="0" smtClean="0"/>
              <a:t>LABEC proton data</a:t>
            </a:r>
          </a:p>
          <a:p>
            <a:pPr marL="742950" lvl="1" indent="-285750">
              <a:buFont typeface="Arial"/>
              <a:buChar char="•"/>
            </a:pPr>
            <a:r>
              <a:rPr lang="en-GB" sz="1500" dirty="0" smtClean="0"/>
              <a:t>miniSDD-F1 single ASIC</a:t>
            </a:r>
          </a:p>
          <a:p>
            <a:pPr marL="742950" lvl="1" indent="-285750">
              <a:buFont typeface="Arial"/>
              <a:buChar char="•"/>
            </a:pPr>
            <a:r>
              <a:rPr lang="en-GB" sz="1500" dirty="0" smtClean="0"/>
              <a:t>Validation of pixel characteristic calibration with </a:t>
            </a:r>
          </a:p>
          <a:p>
            <a:pPr lvl="1"/>
            <a:r>
              <a:rPr lang="en-GB" sz="1500" dirty="0"/>
              <a:t> </a:t>
            </a:r>
            <a:r>
              <a:rPr lang="en-GB" sz="1500" dirty="0" smtClean="0"/>
              <a:t>   X-rays, electrical charge injection, laser pulses, </a:t>
            </a:r>
          </a:p>
          <a:p>
            <a:pPr lvl="1"/>
            <a:r>
              <a:rPr lang="en-GB" sz="1500" dirty="0"/>
              <a:t> </a:t>
            </a:r>
            <a:r>
              <a:rPr lang="en-GB" sz="1500" dirty="0" smtClean="0"/>
              <a:t>   and protons</a:t>
            </a:r>
          </a:p>
          <a:p>
            <a:pPr lvl="1"/>
            <a:endParaRPr lang="en-GB" sz="500" dirty="0" smtClean="0"/>
          </a:p>
          <a:p>
            <a:pPr marL="285750" indent="-285750">
              <a:buFont typeface="Wingdings" charset="2"/>
              <a:buChar char="§"/>
            </a:pPr>
            <a:r>
              <a:rPr lang="en-GB" dirty="0" smtClean="0"/>
              <a:t>PETRA III / P04</a:t>
            </a:r>
          </a:p>
          <a:p>
            <a:pPr marL="742950" lvl="1" indent="-285750">
              <a:buFont typeface="Arial"/>
              <a:buChar char="•"/>
            </a:pPr>
            <a:r>
              <a:rPr lang="en-GB" sz="1500" dirty="0" smtClean="0"/>
              <a:t>miniSDD-F1 ladder</a:t>
            </a:r>
          </a:p>
          <a:p>
            <a:pPr marL="742950" lvl="1" indent="-285750">
              <a:buFont typeface="Arial"/>
              <a:buChar char="•"/>
            </a:pPr>
            <a:r>
              <a:rPr lang="en-GB" sz="1500" dirty="0" smtClean="0"/>
              <a:t>Study of ladder operation and performance</a:t>
            </a:r>
          </a:p>
          <a:p>
            <a:pPr lvl="1"/>
            <a:endParaRPr lang="en-GB" sz="500" dirty="0" smtClean="0"/>
          </a:p>
          <a:p>
            <a:pPr marL="285750" indent="-285750">
              <a:buFont typeface="Wingdings" charset="2"/>
              <a:buChar char="§"/>
            </a:pPr>
            <a:r>
              <a:rPr lang="en-GB" dirty="0" smtClean="0"/>
              <a:t>PETRA III / P65</a:t>
            </a:r>
          </a:p>
          <a:p>
            <a:pPr marL="742950" lvl="1" indent="-285750">
              <a:buFont typeface="Arial"/>
              <a:buChar char="•"/>
            </a:pPr>
            <a:r>
              <a:rPr lang="en-GB" sz="1500" dirty="0"/>
              <a:t>miniSDD-F1 ladder</a:t>
            </a:r>
          </a:p>
          <a:p>
            <a:pPr marL="742950" lvl="1" indent="-285750">
              <a:buFont typeface="Arial"/>
              <a:buChar char="•"/>
            </a:pPr>
            <a:r>
              <a:rPr lang="en-GB" sz="1500" dirty="0"/>
              <a:t>Study of </a:t>
            </a:r>
            <a:r>
              <a:rPr lang="en-GB" sz="1500" dirty="0" smtClean="0"/>
              <a:t>generation of fluorescence lines </a:t>
            </a:r>
          </a:p>
          <a:p>
            <a:pPr lvl="1"/>
            <a:r>
              <a:rPr lang="en-GB" sz="1500" dirty="0"/>
              <a:t> </a:t>
            </a:r>
            <a:r>
              <a:rPr lang="en-GB" sz="1500" dirty="0" smtClean="0"/>
              <a:t>   for gain calibration</a:t>
            </a:r>
          </a:p>
          <a:p>
            <a:endParaRPr lang="en-GB" dirty="0" smtClean="0"/>
          </a:p>
          <a:p>
            <a:endParaRPr lang="en-GB" sz="1000" dirty="0"/>
          </a:p>
          <a:p>
            <a:r>
              <a:rPr lang="en-GB" b="1" dirty="0" smtClean="0"/>
              <a:t>Study of charge collection time in </a:t>
            </a:r>
          </a:p>
          <a:p>
            <a:r>
              <a:rPr lang="en-GB" b="1" dirty="0" err="1" smtClean="0"/>
              <a:t>miniSDD</a:t>
            </a:r>
            <a:r>
              <a:rPr lang="en-GB" b="1" dirty="0" smtClean="0"/>
              <a:t> sensors</a:t>
            </a:r>
          </a:p>
          <a:p>
            <a:endParaRPr lang="en-GB" sz="500" b="1" dirty="0" smtClean="0"/>
          </a:p>
          <a:p>
            <a:pPr marL="742950" lvl="1" indent="-285750">
              <a:buFont typeface="Arial"/>
              <a:buChar char="•"/>
            </a:pPr>
            <a:r>
              <a:rPr lang="en-GB" sz="1500" dirty="0" smtClean="0"/>
              <a:t>miniSDD-MM4 single ASIC</a:t>
            </a:r>
          </a:p>
          <a:p>
            <a:pPr marL="742950" lvl="1" indent="-285750">
              <a:buFont typeface="Arial"/>
              <a:buChar char="•"/>
            </a:pPr>
            <a:r>
              <a:rPr lang="en-GB" sz="1500" dirty="0" smtClean="0"/>
              <a:t>X-rays and pulsed laser</a:t>
            </a:r>
          </a:p>
          <a:p>
            <a:pPr marL="742950" lvl="1" indent="-285750">
              <a:buFont typeface="Arial"/>
              <a:buChar char="•"/>
            </a:pPr>
            <a:r>
              <a:rPr lang="en-GB" sz="1500" dirty="0" smtClean="0"/>
              <a:t>Charge collection as function of deposited energy, </a:t>
            </a:r>
          </a:p>
          <a:p>
            <a:pPr lvl="1"/>
            <a:r>
              <a:rPr lang="en-GB" sz="1500" dirty="0"/>
              <a:t> </a:t>
            </a:r>
            <a:r>
              <a:rPr lang="en-GB" sz="1500" dirty="0" smtClean="0"/>
              <a:t>   photon incidence, experimental conditions, </a:t>
            </a:r>
            <a:r>
              <a:rPr lang="is-IS" sz="1500" dirty="0" smtClean="0"/>
              <a:t>…</a:t>
            </a:r>
            <a:endParaRPr lang="en-GB" sz="1500" dirty="0" smtClean="0"/>
          </a:p>
          <a:p>
            <a:pPr marL="742950" lvl="1" indent="-285750">
              <a:buFont typeface="Arial"/>
              <a:buChar char="•"/>
            </a:pPr>
            <a:r>
              <a:rPr lang="en-GB" sz="1500" dirty="0" smtClean="0"/>
              <a:t>Measured properties compatible with 4.5 MHz</a:t>
            </a:r>
          </a:p>
          <a:p>
            <a:pPr lvl="1"/>
            <a:r>
              <a:rPr lang="en-GB" sz="1500" dirty="0"/>
              <a:t> </a:t>
            </a:r>
            <a:r>
              <a:rPr lang="en-GB" sz="1500" dirty="0" smtClean="0"/>
              <a:t>   operation</a:t>
            </a:r>
          </a:p>
        </p:txBody>
      </p:sp>
      <p:pic>
        <p:nvPicPr>
          <p:cNvPr id="8" name="Bild 7"/>
          <p:cNvPicPr>
            <a:picLocks noChangeAspect="1"/>
          </p:cNvPicPr>
          <p:nvPr/>
        </p:nvPicPr>
        <p:blipFill>
          <a:blip r:embed="rId2"/>
          <a:stretch>
            <a:fillRect/>
          </a:stretch>
        </p:blipFill>
        <p:spPr>
          <a:xfrm>
            <a:off x="5776952" y="908720"/>
            <a:ext cx="2553402" cy="2016224"/>
          </a:xfrm>
          <a:prstGeom prst="rect">
            <a:avLst/>
          </a:prstGeom>
        </p:spPr>
      </p:pic>
      <p:pic>
        <p:nvPicPr>
          <p:cNvPr id="9" name="Bild 8"/>
          <p:cNvPicPr>
            <a:picLocks noChangeAspect="1"/>
          </p:cNvPicPr>
          <p:nvPr/>
        </p:nvPicPr>
        <p:blipFill>
          <a:blip r:embed="rId3"/>
          <a:stretch>
            <a:fillRect/>
          </a:stretch>
        </p:blipFill>
        <p:spPr>
          <a:xfrm>
            <a:off x="5771498" y="2924944"/>
            <a:ext cx="2512795" cy="1872208"/>
          </a:xfrm>
          <a:prstGeom prst="rect">
            <a:avLst/>
          </a:prstGeom>
        </p:spPr>
      </p:pic>
      <p:grpSp>
        <p:nvGrpSpPr>
          <p:cNvPr id="10" name="Gruppierung 9"/>
          <p:cNvGrpSpPr/>
          <p:nvPr/>
        </p:nvGrpSpPr>
        <p:grpSpPr>
          <a:xfrm>
            <a:off x="5868143" y="4869160"/>
            <a:ext cx="2520281" cy="1872208"/>
            <a:chOff x="6024546" y="1686206"/>
            <a:chExt cx="2805696" cy="2149747"/>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46" y="1686206"/>
              <a:ext cx="2805696" cy="214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2"/>
            <p:cNvSpPr/>
            <p:nvPr/>
          </p:nvSpPr>
          <p:spPr>
            <a:xfrm>
              <a:off x="7016750" y="3161927"/>
              <a:ext cx="781050" cy="203200"/>
            </a:xfrm>
            <a:custGeom>
              <a:avLst/>
              <a:gdLst>
                <a:gd name="connsiteX0" fmla="*/ 0 w 654050"/>
                <a:gd name="connsiteY0" fmla="*/ 203200 h 203200"/>
                <a:gd name="connsiteX1" fmla="*/ 165100 w 654050"/>
                <a:gd name="connsiteY1" fmla="*/ 107950 h 203200"/>
                <a:gd name="connsiteX2" fmla="*/ 654050 w 654050"/>
                <a:gd name="connsiteY2" fmla="*/ 0 h 203200"/>
              </a:gdLst>
              <a:ahLst/>
              <a:cxnLst>
                <a:cxn ang="0">
                  <a:pos x="connsiteX0" y="connsiteY0"/>
                </a:cxn>
                <a:cxn ang="0">
                  <a:pos x="connsiteX1" y="connsiteY1"/>
                </a:cxn>
                <a:cxn ang="0">
                  <a:pos x="connsiteX2" y="connsiteY2"/>
                </a:cxn>
              </a:cxnLst>
              <a:rect l="l" t="t" r="r" b="b"/>
              <a:pathLst>
                <a:path w="654050" h="203200">
                  <a:moveTo>
                    <a:pt x="0" y="203200"/>
                  </a:moveTo>
                  <a:cubicBezTo>
                    <a:pt x="28046" y="172508"/>
                    <a:pt x="56092" y="141817"/>
                    <a:pt x="165100" y="107950"/>
                  </a:cubicBezTo>
                  <a:cubicBezTo>
                    <a:pt x="274108" y="74083"/>
                    <a:pt x="464079" y="37041"/>
                    <a:pt x="654050" y="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8"/>
            <p:cNvSpPr/>
            <p:nvPr/>
          </p:nvSpPr>
          <p:spPr>
            <a:xfrm>
              <a:off x="7747000" y="3017650"/>
              <a:ext cx="276412" cy="338554"/>
            </a:xfrm>
            <a:prstGeom prst="rect">
              <a:avLst/>
            </a:prstGeom>
          </p:spPr>
          <p:txBody>
            <a:bodyPr wrap="square">
              <a:spAutoFit/>
            </a:bodyPr>
            <a:lstStyle/>
            <a:p>
              <a:r>
                <a:rPr lang="en-US" sz="1600" b="1" dirty="0" smtClean="0">
                  <a:solidFill>
                    <a:srgbClr val="FF0000"/>
                  </a:solidFill>
                </a:rPr>
                <a:t>E</a:t>
              </a:r>
              <a:endParaRPr lang="it-IT" sz="1600" b="1" dirty="0">
                <a:solidFill>
                  <a:srgbClr val="FF0000"/>
                </a:solidFill>
              </a:endParaRPr>
            </a:p>
          </p:txBody>
        </p:sp>
      </p:grpSp>
      <p:sp>
        <p:nvSpPr>
          <p:cNvPr id="2" name="Textfeld 1"/>
          <p:cNvSpPr txBox="1"/>
          <p:nvPr/>
        </p:nvSpPr>
        <p:spPr>
          <a:xfrm>
            <a:off x="8316416" y="1052736"/>
            <a:ext cx="685780" cy="276999"/>
          </a:xfrm>
          <a:prstGeom prst="rect">
            <a:avLst/>
          </a:prstGeom>
          <a:noFill/>
        </p:spPr>
        <p:txBody>
          <a:bodyPr wrap="none" rtlCol="0">
            <a:spAutoFit/>
          </a:bodyPr>
          <a:lstStyle/>
          <a:p>
            <a:r>
              <a:rPr lang="en-US" sz="1200" dirty="0" smtClean="0"/>
              <a:t>LABEC</a:t>
            </a:r>
            <a:endParaRPr lang="en-US" sz="1200" dirty="0"/>
          </a:p>
        </p:txBody>
      </p:sp>
      <p:sp>
        <p:nvSpPr>
          <p:cNvPr id="14" name="Textfeld 13"/>
          <p:cNvSpPr txBox="1"/>
          <p:nvPr/>
        </p:nvSpPr>
        <p:spPr>
          <a:xfrm>
            <a:off x="8244408" y="2996952"/>
            <a:ext cx="930213" cy="461665"/>
          </a:xfrm>
          <a:prstGeom prst="rect">
            <a:avLst/>
          </a:prstGeom>
          <a:noFill/>
        </p:spPr>
        <p:txBody>
          <a:bodyPr wrap="none" rtlCol="0">
            <a:spAutoFit/>
          </a:bodyPr>
          <a:lstStyle/>
          <a:p>
            <a:r>
              <a:rPr lang="en-US" sz="1200" dirty="0" smtClean="0"/>
              <a:t>PETRA III</a:t>
            </a:r>
          </a:p>
          <a:p>
            <a:r>
              <a:rPr lang="en-US" sz="1200" dirty="0" smtClean="0"/>
              <a:t>P04</a:t>
            </a:r>
            <a:endParaRPr lang="en-US" sz="1200" dirty="0"/>
          </a:p>
        </p:txBody>
      </p:sp>
    </p:spTree>
    <p:extLst>
      <p:ext uri="{BB962C8B-B14F-4D97-AF65-F5344CB8AC3E}">
        <p14:creationId xmlns:p14="http://schemas.microsoft.com/office/powerpoint/2010/main" val="31879664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547664" y="188640"/>
            <a:ext cx="6096000" cy="400110"/>
          </a:xfrm>
          <a:prstGeom prst="rect">
            <a:avLst/>
          </a:prstGeom>
          <a:noFill/>
        </p:spPr>
        <p:txBody>
          <a:bodyPr wrap="square" rtlCol="0">
            <a:spAutoFit/>
          </a:bodyPr>
          <a:lstStyle/>
          <a:p>
            <a:r>
              <a:rPr lang="en-GB" sz="2000" b="1" cap="small" dirty="0" smtClean="0">
                <a:solidFill>
                  <a:schemeClr val="bg1"/>
                </a:solidFill>
                <a:latin typeface="Verdana" pitchFamily="34" charset="0"/>
                <a:ea typeface="Verdana" pitchFamily="34" charset="0"/>
                <a:cs typeface="Verdana" pitchFamily="34" charset="0"/>
              </a:rPr>
              <a:t>Calibration and System Simulation II</a:t>
            </a:r>
          </a:p>
        </p:txBody>
      </p:sp>
      <p:sp>
        <p:nvSpPr>
          <p:cNvPr id="6" name="Textfeld 5"/>
          <p:cNvSpPr txBox="1"/>
          <p:nvPr/>
        </p:nvSpPr>
        <p:spPr>
          <a:xfrm>
            <a:off x="107504" y="1268760"/>
            <a:ext cx="5673348" cy="4739760"/>
          </a:xfrm>
          <a:prstGeom prst="rect">
            <a:avLst/>
          </a:prstGeom>
          <a:noFill/>
        </p:spPr>
        <p:txBody>
          <a:bodyPr wrap="none" rtlCol="0">
            <a:spAutoFit/>
          </a:bodyPr>
          <a:lstStyle/>
          <a:p>
            <a:r>
              <a:rPr lang="en-GB" b="1" dirty="0" smtClean="0"/>
              <a:t>Study of uncertainty in offset, noise, </a:t>
            </a:r>
          </a:p>
          <a:p>
            <a:r>
              <a:rPr lang="en-GB" b="1" dirty="0"/>
              <a:t>a</a:t>
            </a:r>
            <a:r>
              <a:rPr lang="en-GB" b="1" dirty="0" smtClean="0"/>
              <a:t>nd gain determination</a:t>
            </a:r>
          </a:p>
          <a:p>
            <a:pPr marL="742950" lvl="1" indent="-285750">
              <a:buFont typeface="Arial"/>
              <a:buChar char="•"/>
            </a:pPr>
            <a:r>
              <a:rPr lang="en-GB" sz="1600" dirty="0" smtClean="0"/>
              <a:t>Test data generated with </a:t>
            </a:r>
          </a:p>
          <a:p>
            <a:pPr lvl="1"/>
            <a:r>
              <a:rPr lang="en-GB" sz="1600" dirty="0"/>
              <a:t> </a:t>
            </a:r>
            <a:r>
              <a:rPr lang="en-GB" sz="1600" dirty="0" smtClean="0"/>
              <a:t>   system simulation tools</a:t>
            </a:r>
          </a:p>
          <a:p>
            <a:pPr marL="742950" lvl="1" indent="-285750">
              <a:buFont typeface="Arial"/>
              <a:buChar char="•"/>
            </a:pPr>
            <a:r>
              <a:rPr lang="en-GB" sz="1600" dirty="0" smtClean="0"/>
              <a:t>Analysis with calibration tools</a:t>
            </a:r>
          </a:p>
          <a:p>
            <a:pPr marL="742950" lvl="1" indent="-285750">
              <a:buFont typeface="Arial"/>
              <a:buChar char="•"/>
            </a:pPr>
            <a:r>
              <a:rPr lang="en-GB" sz="1600" dirty="0" smtClean="0"/>
              <a:t>For each analysis approach:</a:t>
            </a:r>
          </a:p>
          <a:p>
            <a:pPr lvl="1"/>
            <a:r>
              <a:rPr lang="en-GB" sz="1600" dirty="0"/>
              <a:t> </a:t>
            </a:r>
            <a:r>
              <a:rPr lang="en-GB" sz="1600" dirty="0" smtClean="0"/>
              <a:t>   </a:t>
            </a:r>
            <a:r>
              <a:rPr lang="en-GB" sz="1600" dirty="0"/>
              <a:t>q</a:t>
            </a:r>
            <a:r>
              <a:rPr lang="en-GB" sz="1600" dirty="0" smtClean="0"/>
              <a:t>uantification of uncertainty from </a:t>
            </a:r>
          </a:p>
          <a:p>
            <a:pPr lvl="1"/>
            <a:r>
              <a:rPr lang="en-GB" sz="1600" dirty="0"/>
              <a:t> </a:t>
            </a:r>
            <a:r>
              <a:rPr lang="en-GB" sz="1600" dirty="0" smtClean="0"/>
              <a:t>   comparison of analysis results </a:t>
            </a:r>
          </a:p>
          <a:p>
            <a:pPr lvl="1"/>
            <a:r>
              <a:rPr lang="en-GB" sz="1600" dirty="0"/>
              <a:t> </a:t>
            </a:r>
            <a:r>
              <a:rPr lang="en-GB" sz="1600" dirty="0" smtClean="0"/>
              <a:t>   with simulation truth</a:t>
            </a:r>
          </a:p>
          <a:p>
            <a:pPr lvl="1"/>
            <a:endParaRPr lang="en-GB" sz="1600" dirty="0" smtClean="0"/>
          </a:p>
          <a:p>
            <a:endParaRPr lang="en-GB" dirty="0" smtClean="0"/>
          </a:p>
          <a:p>
            <a:endParaRPr lang="en-GB" dirty="0"/>
          </a:p>
          <a:p>
            <a:r>
              <a:rPr lang="en-GB" b="1" dirty="0" smtClean="0"/>
              <a:t>X-ray sources for DSSC gain calibration</a:t>
            </a:r>
          </a:p>
          <a:p>
            <a:pPr marL="285750" indent="-285750">
              <a:buFont typeface="Wingdings" charset="2"/>
              <a:buChar char="§"/>
            </a:pPr>
            <a:r>
              <a:rPr lang="en-GB" dirty="0" smtClean="0"/>
              <a:t>PETRA III / P64</a:t>
            </a:r>
          </a:p>
          <a:p>
            <a:pPr marL="742950" lvl="1" indent="-285750">
              <a:buFont typeface="Arial"/>
              <a:buChar char="•"/>
            </a:pPr>
            <a:r>
              <a:rPr lang="en-GB" sz="1600" dirty="0" smtClean="0"/>
              <a:t>Proposal submitted in August</a:t>
            </a:r>
          </a:p>
          <a:p>
            <a:pPr marL="742950" lvl="1" indent="-285750">
              <a:buFont typeface="Arial"/>
              <a:buChar char="•"/>
            </a:pPr>
            <a:r>
              <a:rPr lang="en-GB" sz="1600" dirty="0" smtClean="0"/>
              <a:t>Decision pending</a:t>
            </a:r>
          </a:p>
          <a:p>
            <a:pPr marL="285750" indent="-285750">
              <a:buFont typeface="Wingdings" charset="2"/>
              <a:buChar char="§"/>
            </a:pPr>
            <a:r>
              <a:rPr lang="en-GB" dirty="0" smtClean="0"/>
              <a:t>XFEL / FXE</a:t>
            </a:r>
          </a:p>
          <a:p>
            <a:pPr marL="742950" lvl="1" indent="-285750">
              <a:buFont typeface="Arial"/>
              <a:buChar char="•"/>
            </a:pPr>
            <a:r>
              <a:rPr lang="en-GB" sz="1600" dirty="0" smtClean="0"/>
              <a:t>Assessment of technical feasibility in progress</a:t>
            </a:r>
          </a:p>
        </p:txBody>
      </p:sp>
      <p:pic>
        <p:nvPicPr>
          <p:cNvPr id="2" name="Bild 1" descr="image2.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937892" y="4727405"/>
            <a:ext cx="2322342" cy="1741757"/>
          </a:xfrm>
          <a:prstGeom prst="rect">
            <a:avLst/>
          </a:prstGeom>
        </p:spPr>
      </p:pic>
      <p:sp>
        <p:nvSpPr>
          <p:cNvPr id="5" name="Textfeld 4"/>
          <p:cNvSpPr txBox="1"/>
          <p:nvPr/>
        </p:nvSpPr>
        <p:spPr>
          <a:xfrm>
            <a:off x="8028385" y="4725144"/>
            <a:ext cx="617627" cy="461665"/>
          </a:xfrm>
          <a:prstGeom prst="rect">
            <a:avLst/>
          </a:prstGeom>
          <a:noFill/>
        </p:spPr>
        <p:txBody>
          <a:bodyPr wrap="none" rtlCol="0">
            <a:spAutoFit/>
          </a:bodyPr>
          <a:lstStyle/>
          <a:p>
            <a:pPr algn="ctr"/>
            <a:r>
              <a:rPr lang="en-US" sz="1200" dirty="0" smtClean="0"/>
              <a:t>FXE</a:t>
            </a:r>
          </a:p>
          <a:p>
            <a:pPr algn="ctr"/>
            <a:r>
              <a:rPr lang="en-US" sz="1200" dirty="0" smtClean="0"/>
              <a:t>hutch</a:t>
            </a:r>
          </a:p>
        </p:txBody>
      </p:sp>
      <p:grpSp>
        <p:nvGrpSpPr>
          <p:cNvPr id="16" name="Gruppierung 15"/>
          <p:cNvGrpSpPr/>
          <p:nvPr/>
        </p:nvGrpSpPr>
        <p:grpSpPr>
          <a:xfrm>
            <a:off x="5076056" y="1116613"/>
            <a:ext cx="4032448" cy="2816443"/>
            <a:chOff x="5076056" y="1311151"/>
            <a:chExt cx="4032448" cy="2816443"/>
          </a:xfrm>
        </p:grpSpPr>
        <p:pic>
          <p:nvPicPr>
            <p:cNvPr id="4" name="Bild 3" descr="grid_gain_55Fe_1keV.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723539"/>
              <a:ext cx="3925142" cy="2209517"/>
            </a:xfrm>
            <a:prstGeom prst="rect">
              <a:avLst/>
            </a:prstGeom>
          </p:spPr>
        </p:pic>
        <p:sp>
          <p:nvSpPr>
            <p:cNvPr id="7" name="Textfeld 6"/>
            <p:cNvSpPr txBox="1"/>
            <p:nvPr/>
          </p:nvSpPr>
          <p:spPr>
            <a:xfrm>
              <a:off x="6012160" y="1311151"/>
              <a:ext cx="2309554" cy="461665"/>
            </a:xfrm>
            <a:prstGeom prst="rect">
              <a:avLst/>
            </a:prstGeom>
            <a:noFill/>
          </p:spPr>
          <p:txBody>
            <a:bodyPr wrap="square" rtlCol="0">
              <a:spAutoFit/>
            </a:bodyPr>
            <a:lstStyle/>
            <a:p>
              <a:pPr algn="ctr"/>
              <a:r>
                <a:rPr lang="en-GB" sz="1200" dirty="0" smtClean="0"/>
                <a:t>Statistical uncertainty:</a:t>
              </a:r>
            </a:p>
            <a:p>
              <a:pPr algn="ctr"/>
              <a:r>
                <a:rPr lang="en-GB" sz="1200" dirty="0"/>
                <a:t>g</a:t>
              </a:r>
              <a:r>
                <a:rPr lang="en-GB" sz="1200" dirty="0" smtClean="0"/>
                <a:t>ain determination</a:t>
              </a:r>
              <a:endParaRPr lang="en-GB" sz="1200" dirty="0"/>
            </a:p>
          </p:txBody>
        </p:sp>
        <p:cxnSp>
          <p:nvCxnSpPr>
            <p:cNvPr id="9" name="Gerade Verbindung 8"/>
            <p:cNvCxnSpPr/>
            <p:nvPr/>
          </p:nvCxnSpPr>
          <p:spPr bwMode="auto">
            <a:xfrm>
              <a:off x="5652120" y="2780928"/>
              <a:ext cx="3096344"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0" name="Textfeld 9"/>
            <p:cNvSpPr txBox="1"/>
            <p:nvPr/>
          </p:nvSpPr>
          <p:spPr>
            <a:xfrm>
              <a:off x="8269287" y="2790000"/>
              <a:ext cx="839217" cy="276999"/>
            </a:xfrm>
            <a:prstGeom prst="rect">
              <a:avLst/>
            </a:prstGeom>
            <a:solidFill>
              <a:schemeClr val="bg1"/>
            </a:solidFill>
          </p:spPr>
          <p:txBody>
            <a:bodyPr wrap="none" rtlCol="0">
              <a:spAutoFit/>
            </a:bodyPr>
            <a:lstStyle/>
            <a:p>
              <a:r>
                <a:rPr lang="en-US" sz="1200" dirty="0" smtClean="0">
                  <a:solidFill>
                    <a:srgbClr val="FF0000"/>
                  </a:solidFill>
                </a:rPr>
                <a:t>1% limit</a:t>
              </a:r>
              <a:endParaRPr lang="en-US" sz="1200" dirty="0">
                <a:solidFill>
                  <a:srgbClr val="FF0000"/>
                </a:solidFill>
              </a:endParaRPr>
            </a:p>
          </p:txBody>
        </p:sp>
        <p:sp>
          <p:nvSpPr>
            <p:cNvPr id="11" name="Textfeld 10"/>
            <p:cNvSpPr txBox="1"/>
            <p:nvPr/>
          </p:nvSpPr>
          <p:spPr>
            <a:xfrm>
              <a:off x="5370765" y="3789040"/>
              <a:ext cx="569387" cy="338554"/>
            </a:xfrm>
            <a:prstGeom prst="rect">
              <a:avLst/>
            </a:prstGeom>
            <a:solidFill>
              <a:schemeClr val="bg1"/>
            </a:solidFill>
          </p:spPr>
          <p:txBody>
            <a:bodyPr wrap="none" rtlCol="0">
              <a:spAutoFit/>
            </a:bodyPr>
            <a:lstStyle/>
            <a:p>
              <a:pPr algn="ctr"/>
              <a:r>
                <a:rPr lang="en-US" sz="800" dirty="0"/>
                <a:t>b</a:t>
              </a:r>
              <a:r>
                <a:rPr lang="en-US" sz="800" dirty="0" smtClean="0"/>
                <a:t>inning </a:t>
              </a:r>
            </a:p>
            <a:p>
              <a:pPr algn="ctr"/>
              <a:r>
                <a:rPr lang="en-US" sz="800" dirty="0" smtClean="0"/>
                <a:t>known</a:t>
              </a:r>
              <a:endParaRPr lang="en-US" sz="800" dirty="0"/>
            </a:p>
          </p:txBody>
        </p:sp>
        <p:sp>
          <p:nvSpPr>
            <p:cNvPr id="12" name="Textfeld 11"/>
            <p:cNvSpPr txBox="1"/>
            <p:nvPr/>
          </p:nvSpPr>
          <p:spPr>
            <a:xfrm>
              <a:off x="6012160" y="3789040"/>
              <a:ext cx="1322628" cy="338554"/>
            </a:xfrm>
            <a:prstGeom prst="rect">
              <a:avLst/>
            </a:prstGeom>
            <a:solidFill>
              <a:schemeClr val="bg1"/>
            </a:solidFill>
          </p:spPr>
          <p:txBody>
            <a:bodyPr wrap="square" rtlCol="0">
              <a:spAutoFit/>
            </a:bodyPr>
            <a:lstStyle/>
            <a:p>
              <a:pPr algn="ctr"/>
              <a:r>
                <a:rPr lang="en-US" sz="800" dirty="0" smtClean="0"/>
                <a:t>binning unknown,</a:t>
              </a:r>
            </a:p>
            <a:p>
              <a:pPr algn="ctr"/>
              <a:r>
                <a:rPr lang="en-US" sz="800" dirty="0"/>
                <a:t>a</a:t>
              </a:r>
              <a:r>
                <a:rPr lang="en-US" sz="800" dirty="0" smtClean="0"/>
                <a:t>ssume ideal binning</a:t>
              </a:r>
              <a:endParaRPr lang="en-US" sz="800" dirty="0"/>
            </a:p>
          </p:txBody>
        </p:sp>
        <p:sp>
          <p:nvSpPr>
            <p:cNvPr id="13" name="Textfeld 12"/>
            <p:cNvSpPr txBox="1"/>
            <p:nvPr/>
          </p:nvSpPr>
          <p:spPr>
            <a:xfrm>
              <a:off x="7308304" y="3789040"/>
              <a:ext cx="778941" cy="338554"/>
            </a:xfrm>
            <a:prstGeom prst="rect">
              <a:avLst/>
            </a:prstGeom>
            <a:solidFill>
              <a:schemeClr val="bg1"/>
            </a:solidFill>
          </p:spPr>
          <p:txBody>
            <a:bodyPr wrap="square" rtlCol="0">
              <a:spAutoFit/>
            </a:bodyPr>
            <a:lstStyle/>
            <a:p>
              <a:pPr algn="ctr"/>
              <a:r>
                <a:rPr lang="en-US" sz="800" dirty="0"/>
                <a:t>u</a:t>
              </a:r>
              <a:r>
                <a:rPr lang="en-US" sz="800" dirty="0" smtClean="0"/>
                <a:t>ncertainty</a:t>
              </a:r>
            </a:p>
            <a:p>
              <a:pPr algn="ctr"/>
              <a:r>
                <a:rPr lang="en-US" sz="800" dirty="0" smtClean="0"/>
                <a:t>5%</a:t>
              </a:r>
            </a:p>
          </p:txBody>
        </p:sp>
        <p:sp>
          <p:nvSpPr>
            <p:cNvPr id="14" name="Textfeld 13"/>
            <p:cNvSpPr txBox="1"/>
            <p:nvPr/>
          </p:nvSpPr>
          <p:spPr>
            <a:xfrm>
              <a:off x="8316416" y="3789040"/>
              <a:ext cx="778941" cy="338554"/>
            </a:xfrm>
            <a:prstGeom prst="rect">
              <a:avLst/>
            </a:prstGeom>
            <a:solidFill>
              <a:schemeClr val="bg1"/>
            </a:solidFill>
          </p:spPr>
          <p:txBody>
            <a:bodyPr wrap="square" rtlCol="0">
              <a:spAutoFit/>
            </a:bodyPr>
            <a:lstStyle/>
            <a:p>
              <a:pPr algn="ctr"/>
              <a:r>
                <a:rPr lang="en-US" sz="800" dirty="0"/>
                <a:t>u</a:t>
              </a:r>
              <a:r>
                <a:rPr lang="en-US" sz="800" dirty="0" smtClean="0"/>
                <a:t>ncertainty</a:t>
              </a:r>
            </a:p>
            <a:p>
              <a:pPr algn="ctr"/>
              <a:r>
                <a:rPr lang="en-US" sz="800" dirty="0" smtClean="0"/>
                <a:t>10%</a:t>
              </a:r>
            </a:p>
          </p:txBody>
        </p:sp>
      </p:grpSp>
      <p:sp>
        <p:nvSpPr>
          <p:cNvPr id="15" name="Textfeld 14"/>
          <p:cNvSpPr txBox="1"/>
          <p:nvPr/>
        </p:nvSpPr>
        <p:spPr>
          <a:xfrm>
            <a:off x="7020272" y="6289575"/>
            <a:ext cx="531203" cy="307777"/>
          </a:xfrm>
          <a:prstGeom prst="rect">
            <a:avLst/>
          </a:prstGeom>
          <a:noFill/>
        </p:spPr>
        <p:txBody>
          <a:bodyPr wrap="none" rtlCol="0">
            <a:spAutoFit/>
          </a:bodyPr>
          <a:lstStyle/>
          <a:p>
            <a:r>
              <a:rPr lang="en-US" sz="1400" dirty="0" smtClean="0">
                <a:solidFill>
                  <a:schemeClr val="bg1"/>
                </a:solidFill>
              </a:rPr>
              <a:t>LPD</a:t>
            </a:r>
            <a:endParaRPr lang="en-US" sz="1400" dirty="0">
              <a:solidFill>
                <a:schemeClr val="bg1"/>
              </a:solidFill>
            </a:endParaRPr>
          </a:p>
        </p:txBody>
      </p:sp>
    </p:spTree>
    <p:extLst>
      <p:ext uri="{BB962C8B-B14F-4D97-AF65-F5344CB8AC3E}">
        <p14:creationId xmlns:p14="http://schemas.microsoft.com/office/powerpoint/2010/main" val="2142807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title"/>
          </p:nvPr>
        </p:nvSpPr>
        <p:spPr>
          <a:xfrm>
            <a:off x="1021976" y="34925"/>
            <a:ext cx="6480260" cy="706438"/>
          </a:xfrm>
          <a:prstGeom prst="rect">
            <a:avLst/>
          </a:prstGeom>
        </p:spPr>
        <p:txBody>
          <a:bodyPr/>
          <a:lstStyle/>
          <a:p>
            <a:r>
              <a:rPr lang="en-US" dirty="0" err="1" smtClean="0"/>
              <a:t>MiniSDD</a:t>
            </a:r>
            <a:r>
              <a:rPr lang="en-US" dirty="0" smtClean="0"/>
              <a:t> camera components overview</a:t>
            </a:r>
            <a:endParaRPr dirty="0"/>
          </a:p>
        </p:txBody>
      </p:sp>
      <p:sp>
        <p:nvSpPr>
          <p:cNvPr id="20" name="Rectangle 19"/>
          <p:cNvSpPr/>
          <p:nvPr/>
        </p:nvSpPr>
        <p:spPr>
          <a:xfrm>
            <a:off x="180871" y="4204447"/>
            <a:ext cx="8873482" cy="2492990"/>
          </a:xfrm>
          <a:prstGeom prst="rect">
            <a:avLst/>
          </a:prstGeom>
          <a:solidFill>
            <a:schemeClr val="bg1">
              <a:alpha val="69804"/>
            </a:schemeClr>
          </a:solidFill>
        </p:spPr>
        <p:txBody>
          <a:bodyPr wrap="square">
            <a:spAutoFit/>
          </a:bodyPr>
          <a:lstStyle/>
          <a:p>
            <a:pPr marL="171450" indent="-171450">
              <a:buFont typeface="Wingdings" panose="05000000000000000000" pitchFamily="2" charset="2"/>
              <a:buChar char="§"/>
            </a:pPr>
            <a:r>
              <a:rPr lang="en-US" sz="1200" dirty="0" smtClean="0"/>
              <a:t>All </a:t>
            </a:r>
            <a:r>
              <a:rPr lang="en-US" sz="1200" dirty="0"/>
              <a:t>camera </a:t>
            </a:r>
            <a:r>
              <a:rPr lang="en-US" sz="1200" dirty="0" smtClean="0"/>
              <a:t>components are </a:t>
            </a:r>
            <a:r>
              <a:rPr lang="en-US" sz="1200" dirty="0"/>
              <a:t>available and fully </a:t>
            </a:r>
            <a:r>
              <a:rPr lang="en-US" sz="1200" dirty="0" smtClean="0"/>
              <a:t>qualified. </a:t>
            </a:r>
          </a:p>
          <a:p>
            <a:pPr marL="452438" indent="-271463">
              <a:buFont typeface="Wingdings" panose="05000000000000000000" pitchFamily="2" charset="2"/>
              <a:buChar char="Ø"/>
            </a:pPr>
            <a:r>
              <a:rPr lang="en-US" sz="1200" b="1" dirty="0" smtClean="0"/>
              <a:t>The </a:t>
            </a:r>
            <a:r>
              <a:rPr lang="en-US" sz="1200" b="1" dirty="0" err="1" smtClean="0"/>
              <a:t>MiniSDD</a:t>
            </a:r>
            <a:r>
              <a:rPr lang="en-US" sz="1200" b="1" dirty="0" smtClean="0"/>
              <a:t> ladder camera (128 x 512) is available since August 2016 and has been used at PETRA III beamline</a:t>
            </a:r>
          </a:p>
          <a:p>
            <a:pPr marL="171450" indent="-171450">
              <a:buFont typeface="Wingdings" panose="05000000000000000000" pitchFamily="2" charset="2"/>
              <a:buChar char="§"/>
            </a:pPr>
            <a:endParaRPr lang="en-US" sz="1200" dirty="0"/>
          </a:p>
          <a:p>
            <a:pPr marL="171450" indent="-171450">
              <a:buFont typeface="Wingdings" panose="05000000000000000000" pitchFamily="2" charset="2"/>
              <a:buChar char="§"/>
            </a:pPr>
            <a:r>
              <a:rPr lang="en-US" sz="1200" dirty="0" smtClean="0"/>
              <a:t>For the </a:t>
            </a:r>
            <a:r>
              <a:rPr lang="en-US" sz="1200" b="1" dirty="0" err="1" smtClean="0"/>
              <a:t>MiniSDD</a:t>
            </a:r>
            <a:r>
              <a:rPr lang="en-US" sz="1200" b="1" dirty="0" smtClean="0"/>
              <a:t> </a:t>
            </a:r>
            <a:r>
              <a:rPr lang="en-US" sz="1200" b="1" dirty="0" err="1" smtClean="0"/>
              <a:t>MegaPixel</a:t>
            </a:r>
            <a:r>
              <a:rPr lang="en-US" sz="1200" b="1" dirty="0" smtClean="0"/>
              <a:t> camera foreseen by May 2018</a:t>
            </a:r>
            <a:r>
              <a:rPr lang="en-US" sz="1200" dirty="0" smtClean="0"/>
              <a:t>:</a:t>
            </a:r>
          </a:p>
          <a:p>
            <a:pPr marL="452438" indent="-271463">
              <a:buFont typeface="Wingdings" panose="05000000000000000000" pitchFamily="2" charset="2"/>
              <a:buChar char="Ø"/>
            </a:pPr>
            <a:r>
              <a:rPr lang="en-US" sz="1200" dirty="0" smtClean="0"/>
              <a:t>The mass production of electronics boards is successfully completed</a:t>
            </a:r>
          </a:p>
          <a:p>
            <a:pPr marL="452438" indent="-271463">
              <a:buFont typeface="Wingdings" panose="05000000000000000000" pitchFamily="2" charset="2"/>
              <a:buChar char="Ø"/>
            </a:pPr>
            <a:r>
              <a:rPr lang="en-US" sz="1200" dirty="0"/>
              <a:t>The DAQ components are </a:t>
            </a:r>
            <a:r>
              <a:rPr lang="en-US" sz="1200" dirty="0" smtClean="0"/>
              <a:t>available</a:t>
            </a:r>
          </a:p>
          <a:p>
            <a:pPr marL="452438" indent="-271463">
              <a:buFont typeface="Wingdings" panose="05000000000000000000" pitchFamily="2" charset="2"/>
              <a:buChar char="Ø"/>
            </a:pPr>
            <a:r>
              <a:rPr lang="en-US" sz="1200" dirty="0" smtClean="0"/>
              <a:t>The complete camera head electronics together with PPTs and cables are installed and tested in Hera South</a:t>
            </a:r>
          </a:p>
          <a:p>
            <a:pPr marL="452438" indent="-271463">
              <a:buFont typeface="Wingdings" panose="05000000000000000000" pitchFamily="2" charset="2"/>
              <a:buChar char="Ø"/>
            </a:pPr>
            <a:r>
              <a:rPr lang="en-US" sz="1200" b="1" dirty="0" smtClean="0"/>
              <a:t>The second version of the full-format ASIC is available and successfully tested</a:t>
            </a:r>
          </a:p>
          <a:p>
            <a:pPr marL="452438" indent="-271463">
              <a:buFont typeface="Wingdings" panose="05000000000000000000" pitchFamily="2" charset="2"/>
              <a:buChar char="Ø"/>
            </a:pPr>
            <a:r>
              <a:rPr lang="en-US" sz="1200" dirty="0" smtClean="0"/>
              <a:t>The focal plane modules are in the assembly phase</a:t>
            </a:r>
          </a:p>
          <a:p>
            <a:endParaRPr lang="en-US" sz="1200" dirty="0" smtClean="0"/>
          </a:p>
          <a:p>
            <a:pPr marL="171450" indent="-171450">
              <a:buFont typeface="Wingdings" panose="05000000000000000000" pitchFamily="2" charset="2"/>
              <a:buChar char="§"/>
            </a:pPr>
            <a:r>
              <a:rPr lang="en-US" sz="1200" dirty="0" smtClean="0"/>
              <a:t>The vacuum vessel is in production. The vessel will be available in February 2018</a:t>
            </a:r>
            <a:endParaRPr lang="de-DE"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258"/>
            <a:ext cx="5977310" cy="306592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830" y="2716305"/>
            <a:ext cx="2232212" cy="1488142"/>
          </a:xfrm>
          <a:prstGeom prst="rect">
            <a:avLst/>
          </a:prstGeom>
          <a:ln w="38100" cap="sq">
            <a:solidFill>
              <a:srgbClr val="FF99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2533" y="950258"/>
            <a:ext cx="2460807" cy="1640538"/>
          </a:xfrm>
          <a:prstGeom prst="rect">
            <a:avLst/>
          </a:prstGeom>
          <a:ln w="38100" cap="sq">
            <a:solidFill>
              <a:srgbClr val="FF99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613839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MiniSDD</a:t>
            </a:r>
            <a:r>
              <a:rPr lang="en-US" dirty="0" smtClean="0"/>
              <a:t> 1-Mpixel camera specs</a:t>
            </a:r>
            <a:endParaRPr lang="de-DE" dirty="0"/>
          </a:p>
        </p:txBody>
      </p:sp>
      <p:graphicFrame>
        <p:nvGraphicFramePr>
          <p:cNvPr id="5" name="Table 4"/>
          <p:cNvGraphicFramePr>
            <a:graphicFrameLocks noGrp="1"/>
          </p:cNvGraphicFramePr>
          <p:nvPr>
            <p:extLst>
              <p:ext uri="{D42A27DB-BD31-4B8C-83A1-F6EECF244321}">
                <p14:modId xmlns:p14="http://schemas.microsoft.com/office/powerpoint/2010/main" val="1363048798"/>
              </p:ext>
            </p:extLst>
          </p:nvPr>
        </p:nvGraphicFramePr>
        <p:xfrm>
          <a:off x="411635" y="786872"/>
          <a:ext cx="8149560" cy="4419600"/>
        </p:xfrm>
        <a:graphic>
          <a:graphicData uri="http://schemas.openxmlformats.org/drawingml/2006/table">
            <a:tbl>
              <a:tblPr firstRow="1" bandRow="1">
                <a:tableStyleId>{93296810-A885-4BE3-A3E7-6D5BEEA58F35}</a:tableStyleId>
              </a:tblPr>
              <a:tblGrid>
                <a:gridCol w="2445151"/>
                <a:gridCol w="2483041"/>
                <a:gridCol w="3221368"/>
              </a:tblGrid>
              <a:tr h="343637">
                <a:tc>
                  <a:txBody>
                    <a:bodyPr/>
                    <a:lstStyle/>
                    <a:p>
                      <a:endParaRPr lang="de-DE" sz="1400" dirty="0"/>
                    </a:p>
                  </a:txBody>
                  <a:tcPr/>
                </a:tc>
                <a:tc>
                  <a:txBody>
                    <a:bodyPr/>
                    <a:lstStyle/>
                    <a:p>
                      <a:pPr algn="ctr"/>
                      <a:r>
                        <a:rPr lang="en-US" sz="1400" dirty="0" smtClean="0"/>
                        <a:t>XFEL</a:t>
                      </a:r>
                      <a:r>
                        <a:rPr lang="en-US" sz="1400" baseline="0" dirty="0" smtClean="0"/>
                        <a:t> 1</a:t>
                      </a:r>
                      <a:r>
                        <a:rPr lang="en-US" sz="1400" baseline="30000" dirty="0" smtClean="0"/>
                        <a:t>st</a:t>
                      </a:r>
                      <a:r>
                        <a:rPr lang="en-US" sz="1400" baseline="0" dirty="0" smtClean="0"/>
                        <a:t> day </a:t>
                      </a:r>
                    </a:p>
                    <a:p>
                      <a:pPr algn="ctr"/>
                      <a:r>
                        <a:rPr lang="en-US" sz="1400" baseline="0" dirty="0" smtClean="0"/>
                        <a:t>requirements</a:t>
                      </a:r>
                      <a:endParaRPr lang="de-DE" sz="1400" dirty="0"/>
                    </a:p>
                  </a:txBody>
                  <a:tcPr/>
                </a:tc>
                <a:tc>
                  <a:txBody>
                    <a:bodyPr/>
                    <a:lstStyle/>
                    <a:p>
                      <a:pPr algn="ctr"/>
                      <a:r>
                        <a:rPr lang="en-US" sz="1400" dirty="0" err="1" smtClean="0"/>
                        <a:t>MiniSDD</a:t>
                      </a:r>
                      <a:r>
                        <a:rPr lang="en-US" sz="1400" dirty="0" smtClean="0"/>
                        <a:t> 1-Mpixel </a:t>
                      </a:r>
                    </a:p>
                  </a:txBody>
                  <a:tcPr/>
                </a:tc>
              </a:tr>
              <a:tr h="202139">
                <a:tc>
                  <a:txBody>
                    <a:bodyPr/>
                    <a:lstStyle/>
                    <a:p>
                      <a:pPr algn="ctr"/>
                      <a:r>
                        <a:rPr lang="en-GB" sz="1400" b="1" dirty="0" smtClean="0">
                          <a:latin typeface="Arial" panose="020B0604020202020204" pitchFamily="34" charset="0"/>
                          <a:cs typeface="Arial" panose="020B0604020202020204" pitchFamily="34" charset="0"/>
                        </a:rPr>
                        <a:t>Number of pixels</a:t>
                      </a:r>
                      <a:r>
                        <a:rPr lang="en-GB" sz="1400" b="1" baseline="0" dirty="0" smtClean="0">
                          <a:latin typeface="Arial" panose="020B0604020202020204" pitchFamily="34" charset="0"/>
                          <a:cs typeface="Arial" panose="020B0604020202020204" pitchFamily="34" charset="0"/>
                        </a:rPr>
                        <a:t> </a:t>
                      </a:r>
                      <a:endParaRPr lang="en-US" sz="1400" b="1" dirty="0">
                        <a:latin typeface="Arial" pitchFamily="34" charset="0"/>
                        <a:cs typeface="Arial" pitchFamily="34" charset="0"/>
                      </a:endParaRPr>
                    </a:p>
                  </a:txBody>
                  <a:tcPr anchor="ctr"/>
                </a:tc>
                <a:tc>
                  <a:txBody>
                    <a:bodyPr/>
                    <a:lstStyle/>
                    <a:p>
                      <a:endParaRPr lang="de-DE"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u="none" strike="noStrike" cap="none" normalizeH="0" baseline="0" dirty="0" smtClean="0">
                          <a:ln>
                            <a:noFill/>
                          </a:ln>
                          <a:effectLst/>
                          <a:latin typeface="Arial" panose="020B0604020202020204" pitchFamily="34" charset="0"/>
                          <a:cs typeface="Arial" panose="020B0604020202020204" pitchFamily="34" charset="0"/>
                        </a:rPr>
                        <a:t>1024 x 1024</a:t>
                      </a:r>
                      <a:endParaRPr kumimoji="0" lang="en-US" sz="1400" b="0" i="0" u="none" strike="noStrike" cap="none" normalizeH="0" baseline="0" dirty="0" smtClean="0">
                        <a:ln>
                          <a:noFill/>
                        </a:ln>
                        <a:solidFill>
                          <a:schemeClr val="accent2"/>
                        </a:solidFill>
                        <a:effectLst/>
                        <a:latin typeface="Arial" pitchFamily="34" charset="0"/>
                        <a:cs typeface="Arial" pitchFamily="34" charset="0"/>
                      </a:endParaRPr>
                    </a:p>
                  </a:txBody>
                  <a:tcPr anchor="ctr"/>
                </a:tc>
              </a:tr>
              <a:tr h="202139">
                <a:tc>
                  <a:txBody>
                    <a:bodyPr/>
                    <a:lstStyle/>
                    <a:p>
                      <a:pPr algn="ctr"/>
                      <a:r>
                        <a:rPr lang="en-US" sz="1400" b="1" dirty="0" smtClean="0">
                          <a:latin typeface="Arial" panose="020B0604020202020204" pitchFamily="34" charset="0"/>
                          <a:cs typeface="Arial" panose="020B0604020202020204" pitchFamily="34" charset="0"/>
                        </a:rPr>
                        <a:t>Sensor Pixel</a:t>
                      </a:r>
                      <a:r>
                        <a:rPr lang="en-US" sz="1400" b="1" baseline="0" dirty="0" smtClean="0">
                          <a:latin typeface="Arial" panose="020B0604020202020204" pitchFamily="34" charset="0"/>
                          <a:cs typeface="Arial" panose="020B0604020202020204" pitchFamily="34" charset="0"/>
                        </a:rPr>
                        <a:t> Shape</a:t>
                      </a:r>
                      <a:endParaRPr lang="en-US" sz="1400" b="1" dirty="0">
                        <a:latin typeface="Arial" pitchFamily="34" charset="0"/>
                        <a:cs typeface="Arial" pitchFamily="34" charset="0"/>
                      </a:endParaRPr>
                    </a:p>
                  </a:txBody>
                  <a:tcPr anchor="ctr"/>
                </a:tc>
                <a:tc>
                  <a:txBody>
                    <a:bodyPr/>
                    <a:lstStyle/>
                    <a:p>
                      <a:endParaRPr lang="de-DE"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dirty="0" smtClean="0">
                          <a:ln>
                            <a:noFill/>
                          </a:ln>
                          <a:effectLst/>
                          <a:latin typeface="Arial" panose="020B0604020202020204" pitchFamily="34" charset="0"/>
                          <a:cs typeface="Arial" panose="020B0604020202020204" pitchFamily="34" charset="0"/>
                        </a:rPr>
                        <a:t>Hexagonal</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anchor="ctr"/>
                </a:tc>
              </a:tr>
              <a:tr h="202139">
                <a:tc>
                  <a:txBody>
                    <a:bodyPr/>
                    <a:lstStyle/>
                    <a:p>
                      <a:pPr algn="ctr"/>
                      <a:r>
                        <a:rPr lang="en-GB" sz="1400" b="1" dirty="0" smtClean="0">
                          <a:latin typeface="Arial" panose="020B0604020202020204" pitchFamily="34" charset="0"/>
                          <a:cs typeface="Arial" panose="020B0604020202020204" pitchFamily="34" charset="0"/>
                        </a:rPr>
                        <a:t>Sensor Pixel pitch</a:t>
                      </a:r>
                      <a:endParaRPr lang="en-US" sz="1400" b="1" dirty="0">
                        <a:latin typeface="Arial" pitchFamily="34" charset="0"/>
                        <a:cs typeface="Arial" pitchFamily="34" charset="0"/>
                      </a:endParaRPr>
                    </a:p>
                  </a:txBody>
                  <a:tcPr anchor="ctr"/>
                </a:tc>
                <a:tc>
                  <a:txBody>
                    <a:bodyPr/>
                    <a:lstStyle/>
                    <a:p>
                      <a:endParaRPr lang="de-DE"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u="none" strike="noStrike" cap="none" normalizeH="0" baseline="0" dirty="0" smtClean="0">
                          <a:ln>
                            <a:noFill/>
                          </a:ln>
                          <a:effectLst/>
                          <a:latin typeface="Arial" panose="020B0604020202020204" pitchFamily="34" charset="0"/>
                          <a:cs typeface="Arial" panose="020B0604020202020204" pitchFamily="34" charset="0"/>
                        </a:rPr>
                        <a:t>~ 204 x 236 </a:t>
                      </a:r>
                      <a:r>
                        <a:rPr kumimoji="0" lang="en-GB" sz="1400" u="none" strike="noStrike" cap="none" normalizeH="0" baseline="0" dirty="0" smtClean="0">
                          <a:ln>
                            <a:noFill/>
                          </a:ln>
                          <a:effectLst/>
                          <a:latin typeface="Arial" panose="020B0604020202020204" pitchFamily="34" charset="0"/>
                          <a:cs typeface="Arial" panose="020B0604020202020204" pitchFamily="34" charset="0"/>
                          <a:sym typeface="Symbol"/>
                        </a:rPr>
                        <a:t>µm</a:t>
                      </a:r>
                      <a:r>
                        <a:rPr kumimoji="0" lang="en-GB" sz="1400" u="none" strike="noStrike" cap="none" normalizeH="0" baseline="30000" dirty="0" smtClean="0">
                          <a:ln>
                            <a:noFill/>
                          </a:ln>
                          <a:effectLst/>
                          <a:latin typeface="Arial" panose="020B0604020202020204" pitchFamily="34" charset="0"/>
                          <a:cs typeface="Arial" panose="020B0604020202020204" pitchFamily="34" charset="0"/>
                          <a:sym typeface="Symbol"/>
                        </a:rPr>
                        <a:t>2</a:t>
                      </a:r>
                      <a:endParaRPr kumimoji="0" lang="en-US" sz="1400" b="0" i="0" u="none" strike="noStrike" cap="none" normalizeH="0" baseline="30000" dirty="0" smtClean="0">
                        <a:ln>
                          <a:noFill/>
                        </a:ln>
                        <a:solidFill>
                          <a:schemeClr val="tx1"/>
                        </a:solidFill>
                        <a:effectLst/>
                        <a:latin typeface="Arial" pitchFamily="34" charset="0"/>
                        <a:cs typeface="Arial" pitchFamily="34" charset="0"/>
                      </a:endParaRPr>
                    </a:p>
                  </a:txBody>
                  <a:tcPr anchor="ct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Energy (</a:t>
                      </a:r>
                      <a:r>
                        <a:rPr lang="en-US" sz="1400" b="1" dirty="0" err="1" smtClean="0">
                          <a:solidFill>
                            <a:schemeClr val="tx1"/>
                          </a:solidFill>
                          <a:latin typeface="Arial" panose="020B0604020202020204" pitchFamily="34" charset="0"/>
                          <a:cs typeface="Arial" panose="020B0604020202020204" pitchFamily="34" charset="0"/>
                        </a:rPr>
                        <a:t>keV</a:t>
                      </a:r>
                      <a:r>
                        <a:rPr lang="en-US" sz="1400" b="1" dirty="0" smtClean="0">
                          <a:solidFill>
                            <a:schemeClr val="tx1"/>
                          </a:solidFill>
                          <a:latin typeface="Arial" panose="020B0604020202020204" pitchFamily="34" charset="0"/>
                          <a:cs typeface="Arial" panose="020B0604020202020204" pitchFamily="34" charset="0"/>
                        </a:rPr>
                        <a:t>)</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baseline="0" dirty="0" smtClean="0">
                          <a:latin typeface="Arial" panose="020B0604020202020204" pitchFamily="34" charset="0"/>
                          <a:cs typeface="Arial" panose="020B0604020202020204" pitchFamily="34" charset="0"/>
                        </a:rPr>
                        <a:t>0.7, 1, 1.5</a:t>
                      </a:r>
                      <a:endParaRPr lang="de-DE"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0.5</a:t>
                      </a:r>
                      <a:r>
                        <a:rPr lang="en-US" sz="1400" b="1" dirty="0" smtClean="0">
                          <a:latin typeface="Arial" panose="020B0604020202020204" pitchFamily="34" charset="0"/>
                          <a:cs typeface="Arial" panose="020B0604020202020204" pitchFamily="34" charset="0"/>
                        </a:rPr>
                        <a:t>, 0.7, 1,</a:t>
                      </a:r>
                      <a:r>
                        <a:rPr lang="en-US" sz="1400" b="1" baseline="0" dirty="0" smtClean="0">
                          <a:latin typeface="Arial" panose="020B0604020202020204" pitchFamily="34" charset="0"/>
                          <a:cs typeface="Arial" panose="020B0604020202020204" pitchFamily="34" charset="0"/>
                        </a:rPr>
                        <a:t> 1.5</a:t>
                      </a:r>
                      <a:r>
                        <a:rPr lang="en-US" sz="1400" baseline="0" dirty="0" smtClean="0">
                          <a:latin typeface="Arial" panose="020B0604020202020204" pitchFamily="34" charset="0"/>
                          <a:cs typeface="Arial" panose="020B0604020202020204" pitchFamily="34" charset="0"/>
                        </a:rPr>
                        <a:t>, 3</a:t>
                      </a:r>
                      <a:endParaRPr lang="de-DE" sz="1400" b="1" dirty="0">
                        <a:solidFill>
                          <a:srgbClr val="008000"/>
                        </a:solidFill>
                        <a:latin typeface="Arial" panose="020B0604020202020204" pitchFamily="34" charset="0"/>
                        <a:cs typeface="Arial" panose="020B0604020202020204" pitchFamily="34" charset="0"/>
                      </a:endParaRPr>
                    </a:p>
                  </a:txBody>
                  <a:tcP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Single</a:t>
                      </a:r>
                      <a:r>
                        <a:rPr lang="en-US" sz="1400" b="1" baseline="0" dirty="0" smtClean="0">
                          <a:solidFill>
                            <a:schemeClr val="tx1"/>
                          </a:solidFill>
                          <a:latin typeface="Arial" panose="020B0604020202020204" pitchFamily="34" charset="0"/>
                          <a:cs typeface="Arial" panose="020B0604020202020204" pitchFamily="34" charset="0"/>
                        </a:rPr>
                        <a:t> photon detection</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NO</a:t>
                      </a:r>
                      <a:endParaRPr lang="de-DE" sz="14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Selectable</a:t>
                      </a:r>
                      <a:r>
                        <a:rPr lang="en-US" sz="1400" baseline="0" dirty="0" smtClean="0">
                          <a:latin typeface="Arial" panose="020B0604020202020204" pitchFamily="34" charset="0"/>
                          <a:cs typeface="Arial" panose="020B0604020202020204" pitchFamily="34" charset="0"/>
                        </a:rPr>
                        <a:t> threshold</a:t>
                      </a:r>
                      <a:endParaRPr lang="de-DE" sz="1400" dirty="0">
                        <a:latin typeface="Arial" panose="020B0604020202020204" pitchFamily="34" charset="0"/>
                        <a:cs typeface="Arial" panose="020B0604020202020204" pitchFamily="34" charset="0"/>
                      </a:endParaRPr>
                    </a:p>
                  </a:txBody>
                  <a:tcPr/>
                </a:tc>
              </a:tr>
              <a:tr h="768129">
                <a:tc>
                  <a:txBody>
                    <a:bodyPr/>
                    <a:lstStyle/>
                    <a:p>
                      <a:pPr algn="ctr"/>
                      <a:r>
                        <a:rPr lang="en-US" sz="1400" b="1" dirty="0" smtClean="0">
                          <a:solidFill>
                            <a:schemeClr val="tx1"/>
                          </a:solidFill>
                          <a:latin typeface="Arial" panose="020B0604020202020204" pitchFamily="34" charset="0"/>
                          <a:cs typeface="Arial" panose="020B0604020202020204" pitchFamily="34" charset="0"/>
                        </a:rPr>
                        <a:t>Dynamic range</a:t>
                      </a:r>
                      <a:r>
                        <a:rPr lang="en-US" sz="1400" b="1" baseline="0" dirty="0" smtClean="0">
                          <a:solidFill>
                            <a:schemeClr val="tx1"/>
                          </a:solidFill>
                          <a:latin typeface="Arial" panose="020B0604020202020204" pitchFamily="34" charset="0"/>
                          <a:cs typeface="Arial" panose="020B0604020202020204" pitchFamily="34" charset="0"/>
                        </a:rPr>
                        <a:t> </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3 x 10</a:t>
                      </a:r>
                      <a:r>
                        <a:rPr lang="en-US" sz="1400" baseline="30000" dirty="0" smtClean="0">
                          <a:latin typeface="Arial" panose="020B0604020202020204" pitchFamily="34" charset="0"/>
                          <a:cs typeface="Arial" panose="020B0604020202020204" pitchFamily="34" charset="0"/>
                        </a:rPr>
                        <a:t>3</a:t>
                      </a:r>
                      <a:r>
                        <a:rPr lang="en-US" sz="1400" baseline="0" dirty="0" smtClean="0">
                          <a:latin typeface="Arial" panose="020B0604020202020204" pitchFamily="34" charset="0"/>
                          <a:cs typeface="Arial" panose="020B0604020202020204" pitchFamily="34" charset="0"/>
                        </a:rPr>
                        <a:t> @ 1 </a:t>
                      </a:r>
                      <a:r>
                        <a:rPr lang="en-US" sz="1400" baseline="0" dirty="0" err="1" smtClean="0">
                          <a:latin typeface="Arial" panose="020B0604020202020204" pitchFamily="34" charset="0"/>
                          <a:cs typeface="Arial" panose="020B0604020202020204" pitchFamily="34" charset="0"/>
                        </a:rPr>
                        <a:t>keV</a:t>
                      </a:r>
                      <a:endParaRPr lang="en-US" sz="1400" baseline="0" dirty="0" smtClean="0">
                        <a:latin typeface="Arial" panose="020B0604020202020204" pitchFamily="34" charset="0"/>
                        <a:cs typeface="Arial" panose="020B0604020202020204" pitchFamily="34" charset="0"/>
                      </a:endParaRPr>
                    </a:p>
                    <a:p>
                      <a:pPr algn="ctr"/>
                      <a:endParaRPr lang="en-US" sz="1400" baseline="0" dirty="0" smtClean="0">
                        <a:latin typeface="Arial" panose="020B0604020202020204" pitchFamily="34" charset="0"/>
                        <a:cs typeface="Arial" panose="020B0604020202020204" pitchFamily="34" charset="0"/>
                      </a:endParaRPr>
                    </a:p>
                    <a:p>
                      <a:pPr algn="ctr"/>
                      <a:r>
                        <a:rPr lang="en-US" sz="1400" baseline="0" dirty="0" smtClean="0">
                          <a:latin typeface="Arial" panose="020B0604020202020204" pitchFamily="34" charset="0"/>
                          <a:cs typeface="Arial" panose="020B0604020202020204" pitchFamily="34" charset="0"/>
                        </a:rPr>
                        <a:t>other E not specified</a:t>
                      </a:r>
                      <a:endParaRPr lang="de-DE" sz="1400" b="1" dirty="0">
                        <a:solidFill>
                          <a:srgbClr val="FF0000"/>
                        </a:solidFill>
                        <a:latin typeface="Arial" panose="020B0604020202020204" pitchFamily="34" charset="0"/>
                        <a:cs typeface="Arial" panose="020B0604020202020204" pitchFamily="34" charset="0"/>
                      </a:endParaRPr>
                    </a:p>
                  </a:txBody>
                  <a:tcPr/>
                </a:tc>
                <a:tc>
                  <a:txBody>
                    <a:bodyPr/>
                    <a:lstStyle/>
                    <a:p>
                      <a:pPr algn="ctr"/>
                      <a:r>
                        <a:rPr lang="en-US" sz="1400" b="1" dirty="0" smtClean="0">
                          <a:latin typeface="Arial" panose="020B0604020202020204" pitchFamily="34" charset="0"/>
                          <a:cs typeface="Arial" panose="020B0604020202020204" pitchFamily="34" charset="0"/>
                        </a:rPr>
                        <a:t>linear</a:t>
                      </a:r>
                      <a:r>
                        <a:rPr lang="en-US" sz="1400" b="1" baseline="0" dirty="0" smtClean="0">
                          <a:latin typeface="Arial" panose="020B0604020202020204" pitchFamily="34" charset="0"/>
                          <a:cs typeface="Arial" panose="020B0604020202020204" pitchFamily="34" charset="0"/>
                        </a:rPr>
                        <a:t> response </a:t>
                      </a:r>
                      <a:r>
                        <a:rPr lang="en-US" sz="1400" baseline="0" dirty="0" smtClean="0">
                          <a:latin typeface="Arial" panose="020B0604020202020204" pitchFamily="34" charset="0"/>
                          <a:cs typeface="Arial" panose="020B0604020202020204" pitchFamily="34" charset="0"/>
                        </a:rPr>
                        <a:t>– 8 bit (4.5MHz)</a:t>
                      </a:r>
                    </a:p>
                    <a:p>
                      <a:pPr algn="ctr"/>
                      <a:r>
                        <a:rPr lang="en-US" sz="1400" dirty="0" smtClean="0">
                          <a:latin typeface="Arial" panose="020B0604020202020204" pitchFamily="34" charset="0"/>
                          <a:cs typeface="Arial" panose="020B0604020202020204" pitchFamily="34" charset="0"/>
                        </a:rPr>
                        <a:t>2560 </a:t>
                      </a:r>
                      <a:r>
                        <a:rPr lang="en-US" sz="1400" dirty="0" err="1" smtClean="0">
                          <a:latin typeface="Arial" panose="020B0604020202020204" pitchFamily="34" charset="0"/>
                          <a:cs typeface="Arial" panose="020B0604020202020204" pitchFamily="34" charset="0"/>
                        </a:rPr>
                        <a:t>ph</a:t>
                      </a:r>
                      <a:r>
                        <a:rPr lang="en-US" sz="1400" baseline="0" dirty="0" smtClean="0">
                          <a:latin typeface="Arial" panose="020B0604020202020204" pitchFamily="34" charset="0"/>
                          <a:cs typeface="Arial" panose="020B0604020202020204" pitchFamily="34" charset="0"/>
                        </a:rPr>
                        <a:t> – 10 ph. </a:t>
                      </a:r>
                      <a:r>
                        <a:rPr lang="en-US" sz="1400" baseline="0" dirty="0" err="1" smtClean="0">
                          <a:latin typeface="Arial" panose="020B0604020202020204" pitchFamily="34" charset="0"/>
                          <a:cs typeface="Arial" panose="020B0604020202020204" pitchFamily="34" charset="0"/>
                        </a:rPr>
                        <a:t>th.</a:t>
                      </a:r>
                      <a:endParaRPr lang="en-US" sz="1400" dirty="0" smtClean="0">
                        <a:latin typeface="Arial" panose="020B0604020202020204" pitchFamily="34" charset="0"/>
                        <a:cs typeface="Arial" panose="020B0604020202020204" pitchFamily="34" charset="0"/>
                      </a:endParaRPr>
                    </a:p>
                    <a:p>
                      <a:pPr algn="ctr"/>
                      <a:r>
                        <a:rPr lang="en-US" sz="1400" baseline="0" dirty="0" smtClean="0">
                          <a:latin typeface="Arial" panose="020B0604020202020204" pitchFamily="34" charset="0"/>
                          <a:cs typeface="Arial" panose="020B0604020202020204" pitchFamily="34" charset="0"/>
                        </a:rPr>
                        <a:t>1280 ph. -   5 ph. </a:t>
                      </a:r>
                      <a:r>
                        <a:rPr lang="en-US" sz="1400" baseline="0" dirty="0" err="1" smtClean="0">
                          <a:latin typeface="Arial" panose="020B0604020202020204" pitchFamily="34" charset="0"/>
                          <a:cs typeface="Arial" panose="020B0604020202020204" pitchFamily="34" charset="0"/>
                        </a:rPr>
                        <a:t>th.</a:t>
                      </a:r>
                      <a:r>
                        <a:rPr lang="en-US" sz="1400" baseline="0" dirty="0" smtClean="0">
                          <a:latin typeface="Arial" panose="020B0604020202020204" pitchFamily="34" charset="0"/>
                          <a:cs typeface="Arial" panose="020B0604020202020204" pitchFamily="34" charset="0"/>
                        </a:rPr>
                        <a:t>.</a:t>
                      </a:r>
                    </a:p>
                    <a:p>
                      <a:pPr algn="ctr"/>
                      <a:r>
                        <a:rPr lang="en-US" sz="1400" baseline="0" dirty="0" smtClean="0">
                          <a:latin typeface="Arial" panose="020B0604020202020204" pitchFamily="34" charset="0"/>
                          <a:cs typeface="Arial" panose="020B0604020202020204" pitchFamily="34" charset="0"/>
                        </a:rPr>
                        <a:t>512 </a:t>
                      </a:r>
                      <a:r>
                        <a:rPr lang="en-US" sz="1400" baseline="0" dirty="0" err="1" smtClean="0">
                          <a:latin typeface="Arial" panose="020B0604020202020204" pitchFamily="34" charset="0"/>
                          <a:cs typeface="Arial" panose="020B0604020202020204" pitchFamily="34" charset="0"/>
                        </a:rPr>
                        <a:t>ph</a:t>
                      </a:r>
                      <a:r>
                        <a:rPr lang="en-US" sz="1400" baseline="0" dirty="0" smtClean="0">
                          <a:latin typeface="Arial" panose="020B0604020202020204" pitchFamily="34" charset="0"/>
                          <a:cs typeface="Arial" panose="020B0604020202020204" pitchFamily="34" charset="0"/>
                        </a:rPr>
                        <a:t> - 2 ph. </a:t>
                      </a:r>
                      <a:r>
                        <a:rPr lang="en-US" sz="1400" baseline="0" dirty="0" err="1" smtClean="0">
                          <a:latin typeface="Arial" panose="020B0604020202020204" pitchFamily="34" charset="0"/>
                          <a:cs typeface="Arial" panose="020B0604020202020204" pitchFamily="34" charset="0"/>
                        </a:rPr>
                        <a:t>th</a:t>
                      </a:r>
                      <a:endParaRPr lang="en-US" sz="1400" baseline="0" dirty="0" smtClean="0">
                        <a:latin typeface="Arial" panose="020B0604020202020204" pitchFamily="34" charset="0"/>
                        <a:cs typeface="Arial" panose="020B0604020202020204" pitchFamily="34" charset="0"/>
                      </a:endParaRPr>
                    </a:p>
                    <a:p>
                      <a:pPr algn="ctr"/>
                      <a:r>
                        <a:rPr lang="en-US" sz="1400" baseline="0" dirty="0" smtClean="0">
                          <a:latin typeface="Arial" panose="020B0604020202020204" pitchFamily="34" charset="0"/>
                          <a:cs typeface="Arial" panose="020B0604020202020204" pitchFamily="34" charset="0"/>
                        </a:rPr>
                        <a:t>  256 ph. -   1 ph. </a:t>
                      </a:r>
                      <a:r>
                        <a:rPr lang="en-US" sz="1400" baseline="0" dirty="0" err="1" smtClean="0">
                          <a:latin typeface="Arial" panose="020B0604020202020204" pitchFamily="34" charset="0"/>
                          <a:cs typeface="Arial" panose="020B0604020202020204" pitchFamily="34" charset="0"/>
                        </a:rPr>
                        <a:t>th.</a:t>
                      </a:r>
                      <a:endParaRPr lang="en-US" sz="1400" baseline="0" dirty="0" smtClean="0">
                        <a:latin typeface="Arial" panose="020B0604020202020204" pitchFamily="34" charset="0"/>
                        <a:cs typeface="Arial" panose="020B0604020202020204" pitchFamily="34" charset="0"/>
                      </a:endParaRPr>
                    </a:p>
                  </a:txBody>
                  <a:tcP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Noise</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 - </a:t>
                      </a:r>
                      <a:endParaRPr lang="de-DE"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~50 el.</a:t>
                      </a:r>
                      <a:r>
                        <a:rPr lang="en-US" sz="1400" baseline="0" dirty="0" smtClean="0">
                          <a:latin typeface="Arial" panose="020B0604020202020204" pitchFamily="34" charset="0"/>
                          <a:cs typeface="Arial" panose="020B0604020202020204" pitchFamily="34" charset="0"/>
                        </a:rPr>
                        <a:t> rms. with 1ph. </a:t>
                      </a:r>
                      <a:r>
                        <a:rPr lang="en-US" sz="1400" baseline="0" dirty="0" err="1" smtClean="0">
                          <a:latin typeface="Arial" panose="020B0604020202020204" pitchFamily="34" charset="0"/>
                          <a:cs typeface="Arial" panose="020B0604020202020204" pitchFamily="34" charset="0"/>
                        </a:rPr>
                        <a:t>th.</a:t>
                      </a:r>
                      <a:r>
                        <a:rPr lang="en-US" sz="1400" baseline="0" dirty="0" smtClean="0">
                          <a:latin typeface="Arial" panose="020B0604020202020204" pitchFamily="34" charset="0"/>
                          <a:cs typeface="Arial" panose="020B0604020202020204" pitchFamily="34" charset="0"/>
                        </a:rPr>
                        <a:t> </a:t>
                      </a:r>
                      <a:endParaRPr lang="de-DE" sz="1400" dirty="0">
                        <a:latin typeface="Arial" panose="020B0604020202020204" pitchFamily="34" charset="0"/>
                        <a:cs typeface="Arial" panose="020B0604020202020204" pitchFamily="34" charset="0"/>
                      </a:endParaRPr>
                    </a:p>
                  </a:txBody>
                  <a:tcP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Frame</a:t>
                      </a:r>
                      <a:r>
                        <a:rPr lang="en-US" sz="1400" b="1" baseline="0" dirty="0" smtClean="0">
                          <a:solidFill>
                            <a:schemeClr val="tx1"/>
                          </a:solidFill>
                          <a:latin typeface="Arial" panose="020B0604020202020204" pitchFamily="34" charset="0"/>
                          <a:cs typeface="Arial" panose="020B0604020202020204" pitchFamily="34" charset="0"/>
                        </a:rPr>
                        <a:t> rate</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4.5 MHz</a:t>
                      </a:r>
                      <a:endParaRPr lang="de-DE"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4.5</a:t>
                      </a:r>
                      <a:r>
                        <a:rPr lang="en-US" sz="1400" baseline="0" dirty="0" smtClean="0">
                          <a:latin typeface="Arial" panose="020B0604020202020204" pitchFamily="34" charset="0"/>
                          <a:cs typeface="Arial" panose="020B0604020202020204" pitchFamily="34" charset="0"/>
                        </a:rPr>
                        <a:t> MHz, 2.2 MHz, 1 MHz</a:t>
                      </a:r>
                      <a:endParaRPr lang="de-DE" sz="1400" dirty="0">
                        <a:latin typeface="Arial" panose="020B0604020202020204" pitchFamily="34" charset="0"/>
                        <a:cs typeface="Arial" panose="020B0604020202020204" pitchFamily="34" charset="0"/>
                      </a:endParaRPr>
                    </a:p>
                  </a:txBody>
                  <a:tcP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Veto capability</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YES</a:t>
                      </a:r>
                      <a:endParaRPr lang="de-DE"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YES</a:t>
                      </a:r>
                      <a:endParaRPr lang="de-DE" sz="1400" dirty="0">
                        <a:latin typeface="Arial" panose="020B0604020202020204" pitchFamily="34" charset="0"/>
                        <a:cs typeface="Arial" panose="020B0604020202020204" pitchFamily="34" charset="0"/>
                      </a:endParaRPr>
                    </a:p>
                  </a:txBody>
                  <a:tcPr/>
                </a:tc>
              </a:tr>
              <a:tr h="202139">
                <a:tc>
                  <a:txBody>
                    <a:bodyPr/>
                    <a:lstStyle/>
                    <a:p>
                      <a:pPr algn="ctr"/>
                      <a:r>
                        <a:rPr lang="en-US" sz="1400" b="1" dirty="0" smtClean="0">
                          <a:solidFill>
                            <a:schemeClr val="tx1"/>
                          </a:solidFill>
                          <a:latin typeface="Arial" panose="020B0604020202020204" pitchFamily="34" charset="0"/>
                          <a:cs typeface="Arial" panose="020B0604020202020204" pitchFamily="34" charset="0"/>
                        </a:rPr>
                        <a:t>Memory</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800 Frames</a:t>
                      </a:r>
                      <a:endParaRPr lang="de-DE" sz="140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800 Frames</a:t>
                      </a:r>
                      <a:endParaRPr lang="de-DE" sz="1400" b="1" dirty="0" smtClean="0">
                        <a:latin typeface="Arial" panose="020B0604020202020204" pitchFamily="34" charset="0"/>
                        <a:cs typeface="Arial" panose="020B0604020202020204" pitchFamily="34" charset="0"/>
                      </a:endParaRPr>
                    </a:p>
                  </a:txBody>
                  <a:tcPr/>
                </a:tc>
              </a:tr>
            </a:tbl>
          </a:graphicData>
        </a:graphic>
      </p:graphicFrame>
      <p:sp>
        <p:nvSpPr>
          <p:cNvPr id="6" name="TextBox 5"/>
          <p:cNvSpPr txBox="1"/>
          <p:nvPr/>
        </p:nvSpPr>
        <p:spPr>
          <a:xfrm>
            <a:off x="160774" y="5234303"/>
            <a:ext cx="8862645" cy="1508105"/>
          </a:xfrm>
          <a:prstGeom prst="rect">
            <a:avLst/>
          </a:prstGeom>
          <a:noFill/>
        </p:spPr>
        <p:txBody>
          <a:bodyPr wrap="square" rtlCol="0">
            <a:spAutoFit/>
          </a:bodyPr>
          <a:lstStyle/>
          <a:p>
            <a:endParaRPr lang="en-US" dirty="0"/>
          </a:p>
          <a:p>
            <a:pPr marL="285750" indent="-285750">
              <a:buFont typeface="Wingdings" panose="05000000000000000000" pitchFamily="2" charset="2"/>
              <a:buChar char="§"/>
            </a:pPr>
            <a:r>
              <a:rPr lang="en-US" sz="1600" dirty="0" smtClean="0"/>
              <a:t>We have chosen the </a:t>
            </a:r>
            <a:r>
              <a:rPr lang="en-US" sz="1600" b="1" i="1" dirty="0" smtClean="0"/>
              <a:t>conservative front-end design for F2</a:t>
            </a:r>
            <a:r>
              <a:rPr lang="en-US" sz="1600" dirty="0" smtClean="0"/>
              <a:t>: linear response with selectable thresholds</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smtClean="0"/>
              <a:t>Non linear response (high dynamic range) can be achieved with DEPFET camera</a:t>
            </a:r>
            <a:endParaRPr lang="en-US" sz="1600" dirty="0"/>
          </a:p>
          <a:p>
            <a:endParaRPr lang="en-US" dirty="0"/>
          </a:p>
        </p:txBody>
      </p:sp>
    </p:spTree>
    <p:extLst>
      <p:ext uri="{BB962C8B-B14F-4D97-AF65-F5344CB8AC3E}">
        <p14:creationId xmlns:p14="http://schemas.microsoft.com/office/powerpoint/2010/main" val="331909698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5" name="Title 3"/>
          <p:cNvSpPr txBox="1">
            <a:spLocks/>
          </p:cNvSpPr>
          <p:nvPr/>
        </p:nvSpPr>
        <p:spPr bwMode="auto">
          <a:xfrm>
            <a:off x="0" y="2999236"/>
            <a:ext cx="91440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000">
                <a:solidFill>
                  <a:schemeClr val="bg1"/>
                </a:solidFill>
                <a:latin typeface="Verdana" pitchFamily="34" charset="0"/>
              </a:defRPr>
            </a:lvl2pPr>
            <a:lvl3pPr algn="l" rtl="0" eaLnBrk="0" fontAlgn="base" hangingPunct="0">
              <a:spcBef>
                <a:spcPct val="0"/>
              </a:spcBef>
              <a:spcAft>
                <a:spcPct val="0"/>
              </a:spcAft>
              <a:defRPr sz="2000">
                <a:solidFill>
                  <a:schemeClr val="bg1"/>
                </a:solidFill>
                <a:latin typeface="Verdana" pitchFamily="34" charset="0"/>
              </a:defRPr>
            </a:lvl3pPr>
            <a:lvl4pPr algn="l" rtl="0" eaLnBrk="0" fontAlgn="base" hangingPunct="0">
              <a:spcBef>
                <a:spcPct val="0"/>
              </a:spcBef>
              <a:spcAft>
                <a:spcPct val="0"/>
              </a:spcAft>
              <a:defRPr sz="2000">
                <a:solidFill>
                  <a:schemeClr val="bg1"/>
                </a:solidFill>
                <a:latin typeface="Verdana" pitchFamily="34" charset="0"/>
              </a:defRPr>
            </a:lvl4pPr>
            <a:lvl5pPr algn="l" rtl="0" eaLnBrk="0" fontAlgn="base" hangingPunct="0">
              <a:spcBef>
                <a:spcPct val="0"/>
              </a:spcBef>
              <a:spcAft>
                <a:spcPct val="0"/>
              </a:spcAft>
              <a:defRPr sz="2000">
                <a:solidFill>
                  <a:schemeClr val="bg1"/>
                </a:solidFill>
                <a:latin typeface="Verdana" pitchFamily="34" charset="0"/>
              </a:defRPr>
            </a:lvl5pPr>
            <a:lvl6pPr marL="457200" algn="l" rtl="0" fontAlgn="base">
              <a:spcBef>
                <a:spcPct val="0"/>
              </a:spcBef>
              <a:spcAft>
                <a:spcPct val="0"/>
              </a:spcAft>
              <a:defRPr sz="2000">
                <a:solidFill>
                  <a:schemeClr val="bg1"/>
                </a:solidFill>
                <a:latin typeface="Verdana" pitchFamily="34" charset="0"/>
              </a:defRPr>
            </a:lvl6pPr>
            <a:lvl7pPr marL="914400" algn="l" rtl="0" fontAlgn="base">
              <a:spcBef>
                <a:spcPct val="0"/>
              </a:spcBef>
              <a:spcAft>
                <a:spcPct val="0"/>
              </a:spcAft>
              <a:defRPr sz="2000">
                <a:solidFill>
                  <a:schemeClr val="bg1"/>
                </a:solidFill>
                <a:latin typeface="Verdana" pitchFamily="34" charset="0"/>
              </a:defRPr>
            </a:lvl7pPr>
            <a:lvl8pPr marL="1371600" algn="l" rtl="0" fontAlgn="base">
              <a:spcBef>
                <a:spcPct val="0"/>
              </a:spcBef>
              <a:spcAft>
                <a:spcPct val="0"/>
              </a:spcAft>
              <a:defRPr sz="2000">
                <a:solidFill>
                  <a:schemeClr val="bg1"/>
                </a:solidFill>
                <a:latin typeface="Verdana" pitchFamily="34" charset="0"/>
              </a:defRPr>
            </a:lvl8pPr>
            <a:lvl9pPr marL="1828800" algn="l" rtl="0" fontAlgn="base">
              <a:spcBef>
                <a:spcPct val="0"/>
              </a:spcBef>
              <a:spcAft>
                <a:spcPct val="0"/>
              </a:spcAft>
              <a:defRPr sz="2000">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rgbClr val="000000"/>
                </a:solidFill>
                <a:effectLst/>
                <a:uLnTx/>
                <a:uFillTx/>
                <a:latin typeface="Verdana"/>
                <a:ea typeface="+mj-ea"/>
                <a:cs typeface="+mj-cs"/>
              </a:rPr>
              <a:t>F2 ASIC</a:t>
            </a:r>
            <a:endParaRPr kumimoji="0" lang="en-US" sz="4000" b="0" i="1" u="none" strike="noStrike" kern="0" cap="none" spc="0" normalizeH="0" baseline="0" noProof="0" dirty="0">
              <a:ln>
                <a:noFill/>
              </a:ln>
              <a:solidFill>
                <a:srgbClr val="000000"/>
              </a:solidFill>
              <a:effectLst/>
              <a:uLnTx/>
              <a:uFillTx/>
              <a:latin typeface="Verdana"/>
              <a:ea typeface="+mj-ea"/>
              <a:cs typeface="+mj-cs"/>
            </a:endParaRPr>
          </a:p>
        </p:txBody>
      </p:sp>
    </p:spTree>
    <p:extLst>
      <p:ext uri="{BB962C8B-B14F-4D97-AF65-F5344CB8AC3E}">
        <p14:creationId xmlns:p14="http://schemas.microsoft.com/office/powerpoint/2010/main" val="6733135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F2 Status</a:t>
            </a:r>
            <a:endParaRPr lang="en-US" dirty="0"/>
          </a:p>
        </p:txBody>
      </p:sp>
      <p:sp>
        <p:nvSpPr>
          <p:cNvPr id="3" name="Inhaltsplatzhalter 2"/>
          <p:cNvSpPr>
            <a:spLocks noGrp="1"/>
          </p:cNvSpPr>
          <p:nvPr>
            <p:ph idx="4294967295"/>
          </p:nvPr>
        </p:nvSpPr>
        <p:spPr>
          <a:xfrm>
            <a:off x="74604" y="996909"/>
            <a:ext cx="9001156" cy="5929330"/>
          </a:xfrm>
          <a:prstGeom prst="rect">
            <a:avLst/>
          </a:prstGeom>
        </p:spPr>
        <p:txBody>
          <a:bodyPr/>
          <a:lstStyle/>
          <a:p>
            <a:pPr>
              <a:buSzPct val="100000"/>
              <a:buFont typeface="Wingdings" panose="05000000000000000000" pitchFamily="2" charset="2"/>
              <a:buChar char="§"/>
            </a:pPr>
            <a:r>
              <a:rPr lang="en-US" b="1" kern="1200" dirty="0" smtClean="0">
                <a:solidFill>
                  <a:srgbClr val="000000"/>
                </a:solidFill>
                <a:latin typeface="Calibri" charset="0"/>
              </a:rPr>
              <a:t>F2 engineering run </a:t>
            </a:r>
            <a:r>
              <a:rPr lang="en-US" kern="1200" dirty="0" smtClean="0">
                <a:solidFill>
                  <a:srgbClr val="000000"/>
                </a:solidFill>
                <a:latin typeface="Calibri" charset="0"/>
                <a:sym typeface="Wingdings" panose="05000000000000000000" pitchFamily="2" charset="2"/>
              </a:rPr>
              <a:t> 3 chips, </a:t>
            </a:r>
            <a:r>
              <a:rPr lang="hr-HR" kern="1200" dirty="0" smtClean="0">
                <a:solidFill>
                  <a:srgbClr val="000000"/>
                </a:solidFill>
                <a:latin typeface="Calibri" charset="0"/>
              </a:rPr>
              <a:t>RTM</a:t>
            </a:r>
            <a:r>
              <a:rPr lang="de-DE" kern="1200" dirty="0" smtClean="0">
                <a:solidFill>
                  <a:srgbClr val="000000"/>
                </a:solidFill>
                <a:latin typeface="Calibri" charset="0"/>
              </a:rPr>
              <a:t>: </a:t>
            </a:r>
            <a:r>
              <a:rPr lang="hr-HR" kern="1200" dirty="0" smtClean="0">
                <a:solidFill>
                  <a:srgbClr val="000000"/>
                </a:solidFill>
                <a:latin typeface="Calibri" charset="0"/>
              </a:rPr>
              <a:t>12.04.</a:t>
            </a:r>
            <a:r>
              <a:rPr lang="de-DE" kern="1200" dirty="0" smtClean="0">
                <a:solidFill>
                  <a:srgbClr val="000000"/>
                </a:solidFill>
                <a:latin typeface="Calibri" charset="0"/>
              </a:rPr>
              <a:t>17, </a:t>
            </a:r>
            <a:r>
              <a:rPr lang="en-US" kern="1200" dirty="0" smtClean="0">
                <a:solidFill>
                  <a:srgbClr val="000000"/>
                </a:solidFill>
                <a:latin typeface="Calibri" charset="0"/>
              </a:rPr>
              <a:t>wafers arrived in August</a:t>
            </a:r>
            <a:endParaRPr lang="en-US" b="1" kern="1200" dirty="0" smtClean="0">
              <a:solidFill>
                <a:srgbClr val="000000"/>
              </a:solidFill>
              <a:latin typeface="Calibri" charset="0"/>
            </a:endParaRPr>
          </a:p>
          <a:p>
            <a:pPr lvl="1" defTabSz="1436688">
              <a:buSzPct val="100000"/>
              <a:buFont typeface="Wingdings" panose="05000000000000000000" pitchFamily="2" charset="2"/>
              <a:buChar char="Ø"/>
              <a:tabLst>
                <a:tab pos="1436688" algn="l"/>
                <a:tab pos="2416175" algn="l"/>
              </a:tabLst>
            </a:pPr>
            <a:r>
              <a:rPr lang="en-US" b="1" kern="1200" dirty="0" smtClean="0">
                <a:solidFill>
                  <a:srgbClr val="000000"/>
                </a:solidFill>
                <a:latin typeface="Calibri" charset="0"/>
              </a:rPr>
              <a:t>F2</a:t>
            </a:r>
            <a:r>
              <a:rPr lang="en-US" kern="1200" dirty="0" smtClean="0">
                <a:solidFill>
                  <a:srgbClr val="000000"/>
                </a:solidFill>
                <a:latin typeface="Calibri" charset="0"/>
              </a:rPr>
              <a:t>	64 x 64 	full scale chip with CSA based FE</a:t>
            </a:r>
          </a:p>
          <a:p>
            <a:pPr lvl="1" defTabSz="674688">
              <a:buSzPct val="100000"/>
              <a:buFont typeface="Wingdings" panose="05000000000000000000" pitchFamily="2" charset="2"/>
              <a:buChar char="Ø"/>
              <a:tabLst>
                <a:tab pos="1436688" algn="l"/>
                <a:tab pos="2416175" algn="l"/>
              </a:tabLst>
            </a:pPr>
            <a:r>
              <a:rPr lang="en-US" b="1" kern="1200" dirty="0" smtClean="0">
                <a:solidFill>
                  <a:srgbClr val="000000"/>
                </a:solidFill>
                <a:latin typeface="Calibri" charset="0"/>
              </a:rPr>
              <a:t>MM8</a:t>
            </a:r>
            <a:r>
              <a:rPr lang="en-US" kern="1200" dirty="0" smtClean="0">
                <a:solidFill>
                  <a:srgbClr val="000000"/>
                </a:solidFill>
                <a:latin typeface="Calibri" charset="0"/>
              </a:rPr>
              <a:t>	8 x 16	mini  matrix with CSA based FE</a:t>
            </a:r>
            <a:endParaRPr lang="en-US" b="1" kern="1200" dirty="0" smtClean="0">
              <a:solidFill>
                <a:srgbClr val="000000"/>
              </a:solidFill>
              <a:latin typeface="Calibri" charset="0"/>
            </a:endParaRPr>
          </a:p>
          <a:p>
            <a:pPr lvl="1" defTabSz="674688">
              <a:buSzPct val="100000"/>
              <a:buFont typeface="Wingdings" panose="05000000000000000000" pitchFamily="2" charset="2"/>
              <a:buChar char="Ø"/>
              <a:tabLst>
                <a:tab pos="1436688" algn="l"/>
                <a:tab pos="2416175" algn="l"/>
              </a:tabLst>
            </a:pPr>
            <a:r>
              <a:rPr lang="en-US" b="1" kern="1200" dirty="0" smtClean="0">
                <a:solidFill>
                  <a:srgbClr val="000000"/>
                </a:solidFill>
                <a:latin typeface="Calibri" charset="0"/>
              </a:rPr>
              <a:t>MM9</a:t>
            </a:r>
            <a:r>
              <a:rPr lang="en-US" kern="1200" dirty="0" smtClean="0">
                <a:solidFill>
                  <a:srgbClr val="000000"/>
                </a:solidFill>
                <a:latin typeface="Calibri" charset="0"/>
              </a:rPr>
              <a:t>	8 x 16	mini matrix with DEPFET FE</a:t>
            </a:r>
          </a:p>
          <a:p>
            <a:pPr>
              <a:buSzPct val="100000"/>
              <a:buFont typeface="Wingdings" panose="05000000000000000000" pitchFamily="2" charset="2"/>
              <a:buChar char="§"/>
            </a:pPr>
            <a:r>
              <a:rPr lang="en-US" b="1" kern="1200" dirty="0" smtClean="0">
                <a:solidFill>
                  <a:srgbClr val="000000"/>
                </a:solidFill>
                <a:latin typeface="Calibri" charset="0"/>
              </a:rPr>
              <a:t>major modification in F2: CSA based linear front-end</a:t>
            </a:r>
            <a:r>
              <a:rPr lang="en-US" kern="1200" dirty="0" smtClean="0">
                <a:solidFill>
                  <a:srgbClr val="000000"/>
                </a:solidFill>
                <a:latin typeface="Calibri" charset="0"/>
              </a:rPr>
              <a:t/>
            </a:r>
            <a:br>
              <a:rPr lang="en-US" kern="1200" dirty="0" smtClean="0">
                <a:solidFill>
                  <a:srgbClr val="000000"/>
                </a:solidFill>
                <a:latin typeface="Calibri" charset="0"/>
              </a:rPr>
            </a:br>
            <a:r>
              <a:rPr lang="en-US" kern="1200" dirty="0" smtClean="0">
                <a:solidFill>
                  <a:srgbClr val="000000"/>
                </a:solidFill>
                <a:latin typeface="Calibri" charset="0"/>
                <a:sym typeface="Wingdings" panose="05000000000000000000" pitchFamily="2" charset="2"/>
              </a:rPr>
              <a:t> </a:t>
            </a:r>
            <a:r>
              <a:rPr lang="en-US" kern="1200" dirty="0" smtClean="0">
                <a:solidFill>
                  <a:srgbClr val="000000"/>
                </a:solidFill>
                <a:latin typeface="Calibri" charset="0"/>
              </a:rPr>
              <a:t>no dynamic compression but various gain settings (next slide)</a:t>
            </a:r>
          </a:p>
          <a:p>
            <a:pPr>
              <a:buSzPct val="100000"/>
              <a:buFont typeface="Wingdings" panose="05000000000000000000" pitchFamily="2" charset="2"/>
              <a:buChar char="§"/>
            </a:pPr>
            <a:r>
              <a:rPr lang="en-US" b="1" kern="1200" dirty="0">
                <a:solidFill>
                  <a:srgbClr val="000000"/>
                </a:solidFill>
                <a:latin typeface="Calibri" charset="0"/>
                <a:sym typeface="Wingdings" panose="05000000000000000000" pitchFamily="2" charset="2"/>
              </a:rPr>
              <a:t>F2 can be fabricated also as a DEPFET </a:t>
            </a:r>
            <a:r>
              <a:rPr lang="en-US" kern="1200" dirty="0" smtClean="0">
                <a:solidFill>
                  <a:srgbClr val="000000"/>
                </a:solidFill>
                <a:latin typeface="Calibri" charset="0"/>
                <a:sym typeface="Wingdings" panose="05000000000000000000" pitchFamily="2" charset="2"/>
              </a:rPr>
              <a:t>(all pixels contain both FEs, one metal mask has to be changed to connect the CSA or DEPFET FE, MM8 and MM9 are identical despite for M4)</a:t>
            </a:r>
          </a:p>
          <a:p>
            <a:pPr>
              <a:buSzPct val="100000"/>
              <a:buFont typeface="Wingdings" panose="05000000000000000000" pitchFamily="2" charset="2"/>
              <a:buChar char="§"/>
            </a:pPr>
            <a:r>
              <a:rPr lang="en-US" kern="1200" dirty="0">
                <a:solidFill>
                  <a:srgbClr val="000000"/>
                </a:solidFill>
                <a:latin typeface="Calibri" charset="0"/>
              </a:rPr>
              <a:t>mini ASIC test chip (MM9) with revised </a:t>
            </a:r>
            <a:br>
              <a:rPr lang="en-US" kern="1200" dirty="0">
                <a:solidFill>
                  <a:srgbClr val="000000"/>
                </a:solidFill>
                <a:latin typeface="Calibri" charset="0"/>
              </a:rPr>
            </a:br>
            <a:r>
              <a:rPr lang="en-US" kern="1200" dirty="0">
                <a:solidFill>
                  <a:srgbClr val="000000"/>
                </a:solidFill>
                <a:latin typeface="Calibri" charset="0"/>
              </a:rPr>
              <a:t>DEPFET FE </a:t>
            </a:r>
            <a:r>
              <a:rPr lang="en-US" kern="1200" dirty="0" smtClean="0">
                <a:solidFill>
                  <a:srgbClr val="000000"/>
                </a:solidFill>
                <a:latin typeface="Calibri" charset="0"/>
              </a:rPr>
              <a:t>is working </a:t>
            </a:r>
            <a:r>
              <a:rPr lang="en-US" kern="1200" dirty="0">
                <a:solidFill>
                  <a:srgbClr val="000000"/>
                </a:solidFill>
                <a:latin typeface="Calibri" charset="0"/>
              </a:rPr>
              <a:t>fine</a:t>
            </a:r>
            <a:br>
              <a:rPr lang="en-US" kern="1200" dirty="0">
                <a:solidFill>
                  <a:srgbClr val="000000"/>
                </a:solidFill>
                <a:latin typeface="Calibri" charset="0"/>
              </a:rPr>
            </a:br>
            <a:r>
              <a:rPr lang="en-US" kern="1200" dirty="0">
                <a:solidFill>
                  <a:srgbClr val="000000"/>
                </a:solidFill>
                <a:latin typeface="Calibri" charset="0"/>
                <a:sym typeface="Wingdings" panose="05000000000000000000" pitchFamily="2" charset="2"/>
              </a:rPr>
              <a:t> </a:t>
            </a:r>
            <a:r>
              <a:rPr lang="en-US" kern="1200" dirty="0">
                <a:solidFill>
                  <a:srgbClr val="000000"/>
                </a:solidFill>
                <a:latin typeface="Calibri" charset="0"/>
              </a:rPr>
              <a:t>DEPFET submission is being </a:t>
            </a:r>
            <a:r>
              <a:rPr lang="en-US" kern="1200" dirty="0" smtClean="0">
                <a:solidFill>
                  <a:srgbClr val="000000"/>
                </a:solidFill>
                <a:latin typeface="Calibri" charset="0"/>
              </a:rPr>
              <a:t>prepared</a:t>
            </a:r>
            <a:endParaRPr lang="en-US" kern="1200" dirty="0">
              <a:solidFill>
                <a:srgbClr val="000000"/>
              </a:solidFill>
              <a:latin typeface="Calibri" charset="0"/>
            </a:endParaRPr>
          </a:p>
          <a:p>
            <a:pPr>
              <a:buSzPct val="100000"/>
              <a:buFont typeface="Wingdings" panose="05000000000000000000" pitchFamily="2" charset="2"/>
              <a:buChar char="§"/>
            </a:pPr>
            <a:r>
              <a:rPr lang="en-US" kern="1200" dirty="0" smtClean="0">
                <a:solidFill>
                  <a:srgbClr val="000000"/>
                </a:solidFill>
                <a:latin typeface="Calibri" charset="0"/>
              </a:rPr>
              <a:t>all 10 wafers probed, yield: 68%</a:t>
            </a:r>
          </a:p>
          <a:p>
            <a:pPr>
              <a:buSzPct val="100000"/>
              <a:buFont typeface="Wingdings" panose="05000000000000000000" pitchFamily="2" charset="2"/>
              <a:buChar char="§"/>
            </a:pPr>
            <a:r>
              <a:rPr lang="en-US" kern="1200" dirty="0" smtClean="0">
                <a:solidFill>
                  <a:srgbClr val="000000"/>
                </a:solidFill>
                <a:latin typeface="Calibri" charset="0"/>
              </a:rPr>
              <a:t>567 chips available, 320 needed for</a:t>
            </a:r>
            <a:br>
              <a:rPr lang="en-US" kern="1200" dirty="0" smtClean="0">
                <a:solidFill>
                  <a:srgbClr val="000000"/>
                </a:solidFill>
                <a:latin typeface="Calibri" charset="0"/>
              </a:rPr>
            </a:br>
            <a:r>
              <a:rPr lang="en-US" kern="1200" dirty="0" smtClean="0">
                <a:solidFill>
                  <a:srgbClr val="000000"/>
                </a:solidFill>
                <a:latin typeface="Calibri" charset="0"/>
              </a:rPr>
              <a:t>5 quadrants to be delivered</a:t>
            </a:r>
          </a:p>
          <a:p>
            <a:pPr>
              <a:buSzPct val="100000"/>
              <a:buFont typeface="Wingdings" panose="05000000000000000000" pitchFamily="2" charset="2"/>
              <a:buChar char="§"/>
            </a:pPr>
            <a:r>
              <a:rPr lang="en-US" kern="1200" dirty="0" smtClean="0">
                <a:solidFill>
                  <a:srgbClr val="000000"/>
                </a:solidFill>
                <a:latin typeface="Calibri" charset="0"/>
              </a:rPr>
              <a:t>only 64 x 64 sensors mounted at </a:t>
            </a:r>
            <a:br>
              <a:rPr lang="en-US" kern="1200" dirty="0" smtClean="0">
                <a:solidFill>
                  <a:srgbClr val="000000"/>
                </a:solidFill>
                <a:latin typeface="Calibri" charset="0"/>
              </a:rPr>
            </a:br>
            <a:r>
              <a:rPr lang="en-US" kern="1200" dirty="0" smtClean="0">
                <a:solidFill>
                  <a:srgbClr val="000000"/>
                </a:solidFill>
                <a:latin typeface="Calibri" charset="0"/>
              </a:rPr>
              <a:t>the moment (single ASIC)</a:t>
            </a:r>
          </a:p>
          <a:p>
            <a:pPr>
              <a:buSzPct val="100000"/>
              <a:buFont typeface="Wingdings" panose="05000000000000000000" pitchFamily="2" charset="2"/>
              <a:buChar char="§"/>
            </a:pPr>
            <a:r>
              <a:rPr lang="en-US" kern="1200" dirty="0">
                <a:solidFill>
                  <a:srgbClr val="000000"/>
                </a:solidFill>
                <a:latin typeface="Calibri" charset="0"/>
              </a:rPr>
              <a:t>full modules are being assembled now</a:t>
            </a:r>
          </a:p>
          <a:p>
            <a:pPr marL="0" indent="0">
              <a:buSzPct val="100000"/>
              <a:buNone/>
            </a:pPr>
            <a:endParaRPr lang="en-US" kern="1200" dirty="0" smtClean="0">
              <a:solidFill>
                <a:srgbClr val="000000"/>
              </a:solidFill>
              <a:latin typeface="Calibri" charset="0"/>
            </a:endParaRPr>
          </a:p>
          <a:p>
            <a:pPr>
              <a:buSzPct val="100000"/>
              <a:buFont typeface="Arial" charset="0"/>
              <a:buChar char="•"/>
            </a:pPr>
            <a:endParaRPr lang="en-US" kern="1200" dirty="0" smtClean="0">
              <a:solidFill>
                <a:srgbClr val="000000"/>
              </a:solidFill>
              <a:latin typeface="Calibri"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488" y="3893335"/>
            <a:ext cx="3999445" cy="2664370"/>
          </a:xfrm>
          <a:prstGeom prst="rect">
            <a:avLst/>
          </a:prstGeom>
        </p:spPr>
      </p:pic>
    </p:spTree>
    <p:extLst>
      <p:ext uri="{BB962C8B-B14F-4D97-AF65-F5344CB8AC3E}">
        <p14:creationId xmlns:p14="http://schemas.microsoft.com/office/powerpoint/2010/main" val="2143831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2167" y="3915665"/>
            <a:ext cx="5918522" cy="2811001"/>
          </a:xfrm>
          <a:prstGeom prst="rect">
            <a:avLst/>
          </a:prstGeom>
        </p:spPr>
      </p:pic>
      <p:graphicFrame>
        <p:nvGraphicFramePr>
          <p:cNvPr id="7" name="Table 14"/>
          <p:cNvGraphicFramePr>
            <a:graphicFrameLocks noGrp="1"/>
          </p:cNvGraphicFramePr>
          <p:nvPr>
            <p:extLst>
              <p:ext uri="{D42A27DB-BD31-4B8C-83A1-F6EECF244321}">
                <p14:modId xmlns:p14="http://schemas.microsoft.com/office/powerpoint/2010/main" val="2388155514"/>
              </p:ext>
            </p:extLst>
          </p:nvPr>
        </p:nvGraphicFramePr>
        <p:xfrm>
          <a:off x="5824080" y="1496967"/>
          <a:ext cx="3180154" cy="2011680"/>
        </p:xfrm>
        <a:graphic>
          <a:graphicData uri="http://schemas.openxmlformats.org/drawingml/2006/table">
            <a:tbl>
              <a:tblPr firstRow="1" bandRow="1">
                <a:tableStyleId>{0E3FDE45-AF77-4B5C-9715-49D594BDF05E}</a:tableStyleId>
              </a:tblPr>
              <a:tblGrid>
                <a:gridCol w="1556010"/>
                <a:gridCol w="1624144"/>
              </a:tblGrid>
              <a:tr h="370840">
                <a:tc>
                  <a:txBody>
                    <a:bodyPr/>
                    <a:lstStyle/>
                    <a:p>
                      <a:pPr algn="ctr"/>
                      <a:r>
                        <a:rPr lang="en-US" sz="1200" dirty="0" smtClean="0"/>
                        <a:t>Threshold </a:t>
                      </a:r>
                    </a:p>
                    <a:p>
                      <a:pPr algn="ctr"/>
                      <a:r>
                        <a:rPr lang="en-US" sz="1200" dirty="0" smtClean="0"/>
                        <a:t>(photons</a:t>
                      </a:r>
                      <a:r>
                        <a:rPr lang="en-US" sz="1200" baseline="0" dirty="0" smtClean="0"/>
                        <a:t> / bin</a:t>
                      </a:r>
                      <a:r>
                        <a:rPr lang="en-US" sz="1200" dirty="0" smtClean="0"/>
                        <a:t>)</a:t>
                      </a:r>
                      <a:endParaRPr lang="de-DE" sz="1200" dirty="0"/>
                    </a:p>
                  </a:txBody>
                  <a:tcPr/>
                </a:tc>
                <a:tc>
                  <a:txBody>
                    <a:bodyPr/>
                    <a:lstStyle/>
                    <a:p>
                      <a:pPr algn="ctr"/>
                      <a:r>
                        <a:rPr lang="en-US" sz="1200" dirty="0" smtClean="0"/>
                        <a:t>Maximum</a:t>
                      </a:r>
                      <a:r>
                        <a:rPr lang="en-US" sz="1200" baseline="0" dirty="0" smtClean="0"/>
                        <a:t> signal in photons </a:t>
                      </a:r>
                    </a:p>
                    <a:p>
                      <a:pPr algn="ctr"/>
                      <a:r>
                        <a:rPr lang="en-US" sz="1200" baseline="0" dirty="0" smtClean="0"/>
                        <a:t>(8 bit - 4.5 MHz)</a:t>
                      </a:r>
                      <a:endParaRPr lang="de-DE" sz="1200" dirty="0"/>
                    </a:p>
                  </a:txBody>
                  <a:tcPr/>
                </a:tc>
              </a:tr>
              <a:tr h="242776">
                <a:tc>
                  <a:txBody>
                    <a:bodyPr/>
                    <a:lstStyle/>
                    <a:p>
                      <a:pPr algn="ctr"/>
                      <a:r>
                        <a:rPr lang="en-US" sz="1200" dirty="0" smtClean="0"/>
                        <a:t>10</a:t>
                      </a:r>
                      <a:endParaRPr lang="de-DE" sz="1200" dirty="0"/>
                    </a:p>
                  </a:txBody>
                  <a:tcPr/>
                </a:tc>
                <a:tc>
                  <a:txBody>
                    <a:bodyPr/>
                    <a:lstStyle/>
                    <a:p>
                      <a:pPr algn="ctr"/>
                      <a:r>
                        <a:rPr lang="en-US" sz="1200" dirty="0" smtClean="0"/>
                        <a:t>2560</a:t>
                      </a:r>
                      <a:r>
                        <a:rPr lang="en-US" sz="1200" baseline="30000" dirty="0" smtClean="0"/>
                        <a:t>(♦) </a:t>
                      </a:r>
                      <a:r>
                        <a:rPr lang="en-US" sz="1200" dirty="0" smtClean="0"/>
                        <a:t> </a:t>
                      </a:r>
                    </a:p>
                  </a:txBody>
                  <a:tcPr/>
                </a:tc>
              </a:tr>
              <a:tr h="242776">
                <a:tc>
                  <a:txBody>
                    <a:bodyPr/>
                    <a:lstStyle/>
                    <a:p>
                      <a:pPr algn="ctr"/>
                      <a:r>
                        <a:rPr lang="en-US" sz="1200" dirty="0" smtClean="0"/>
                        <a:t>5</a:t>
                      </a:r>
                      <a:endParaRPr lang="de-DE" sz="1200" dirty="0"/>
                    </a:p>
                  </a:txBody>
                  <a:tcPr/>
                </a:tc>
                <a:tc>
                  <a:txBody>
                    <a:bodyPr/>
                    <a:lstStyle/>
                    <a:p>
                      <a:pPr algn="ctr"/>
                      <a:r>
                        <a:rPr lang="en-US" sz="1200" dirty="0" smtClean="0"/>
                        <a:t>1280</a:t>
                      </a:r>
                      <a:endParaRPr lang="de-DE" sz="1200" dirty="0"/>
                    </a:p>
                  </a:txBody>
                  <a:tcPr/>
                </a:tc>
              </a:tr>
              <a:tr h="255984">
                <a:tc>
                  <a:txBody>
                    <a:bodyPr/>
                    <a:lstStyle/>
                    <a:p>
                      <a:pPr algn="ctr"/>
                      <a:r>
                        <a:rPr lang="en-US" sz="1200" dirty="0" smtClean="0"/>
                        <a:t>2</a:t>
                      </a:r>
                      <a:endParaRPr lang="de-DE" sz="1200" dirty="0"/>
                    </a:p>
                  </a:txBody>
                  <a:tcPr/>
                </a:tc>
                <a:tc>
                  <a:txBody>
                    <a:bodyPr/>
                    <a:lstStyle/>
                    <a:p>
                      <a:pPr algn="ctr"/>
                      <a:r>
                        <a:rPr lang="en-US" sz="1200" dirty="0" smtClean="0"/>
                        <a:t>512</a:t>
                      </a:r>
                      <a:endParaRPr lang="de-DE" sz="1200" dirty="0"/>
                    </a:p>
                  </a:txBody>
                  <a:tcPr/>
                </a:tc>
              </a:tr>
              <a:tr h="0">
                <a:tc>
                  <a:txBody>
                    <a:bodyPr/>
                    <a:lstStyle/>
                    <a:p>
                      <a:pPr algn="ctr"/>
                      <a:r>
                        <a:rPr lang="en-US" sz="1200" dirty="0" smtClean="0"/>
                        <a:t>1</a:t>
                      </a:r>
                      <a:r>
                        <a:rPr lang="en-US" sz="1100" baseline="30000" dirty="0" smtClean="0"/>
                        <a:t>(</a:t>
                      </a:r>
                      <a:r>
                        <a:rPr lang="en-US" sz="1100" baseline="30000" dirty="0" smtClean="0">
                          <a:latin typeface="Times New Roman"/>
                          <a:cs typeface="Times New Roman"/>
                        </a:rPr>
                        <a:t>▼</a:t>
                      </a:r>
                      <a:r>
                        <a:rPr lang="en-US" sz="1100" baseline="30000" dirty="0" smtClean="0"/>
                        <a:t>)</a:t>
                      </a:r>
                    </a:p>
                  </a:txBody>
                  <a:tcPr/>
                </a:tc>
                <a:tc>
                  <a:txBody>
                    <a:bodyPr/>
                    <a:lstStyle/>
                    <a:p>
                      <a:pPr algn="ctr"/>
                      <a:r>
                        <a:rPr lang="en-US" sz="1200" dirty="0" smtClean="0"/>
                        <a:t>256</a:t>
                      </a:r>
                      <a:endParaRPr lang="de-DE" sz="1200" dirty="0"/>
                    </a:p>
                  </a:txBody>
                  <a:tcPr/>
                </a:tc>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t>0.7</a:t>
                      </a:r>
                      <a:r>
                        <a:rPr lang="en-US" sz="1100" baseline="30000" dirty="0" smtClean="0"/>
                        <a:t>(</a:t>
                      </a:r>
                      <a:r>
                        <a:rPr lang="en-US" sz="1100" baseline="30000" dirty="0" smtClean="0">
                          <a:latin typeface="Times New Roman"/>
                          <a:cs typeface="Times New Roman"/>
                        </a:rPr>
                        <a:t>▼</a:t>
                      </a:r>
                      <a:r>
                        <a:rPr lang="en-US" sz="1100" baseline="30000" dirty="0" smtClean="0"/>
                        <a:t>)</a:t>
                      </a:r>
                    </a:p>
                  </a:txBody>
                  <a:tcPr/>
                </a:tc>
                <a:tc>
                  <a:txBody>
                    <a:bodyPr/>
                    <a:lstStyle/>
                    <a:p>
                      <a:pPr algn="ctr"/>
                      <a:r>
                        <a:rPr lang="de-DE" sz="1200" dirty="0" smtClean="0"/>
                        <a:t>256</a:t>
                      </a:r>
                      <a:endParaRPr lang="de-DE" sz="1200" dirty="0"/>
                    </a:p>
                  </a:txBody>
                  <a:tcPr/>
                </a:tc>
              </a:tr>
            </a:tbl>
          </a:graphicData>
        </a:graphic>
      </p:graphicFrame>
      <p:sp>
        <p:nvSpPr>
          <p:cNvPr id="8" name="Inhaltsplatzhalter 2"/>
          <p:cNvSpPr txBox="1">
            <a:spLocks/>
          </p:cNvSpPr>
          <p:nvPr/>
        </p:nvSpPr>
        <p:spPr>
          <a:xfrm>
            <a:off x="727639" y="975330"/>
            <a:ext cx="7640184" cy="416742"/>
          </a:xfrm>
          <a:prstGeom prst="rect">
            <a:avLst/>
          </a:prstGeom>
          <a:ln>
            <a:solidFill>
              <a:schemeClr val="tx1"/>
            </a:solidFill>
          </a:ln>
        </p:spPr>
        <p:txBody>
          <a:bodyPr/>
          <a:lstStyle>
            <a:lvl1pPr marL="266700" indent="-266700" algn="l" rtl="0" eaLnBrk="1" fontAlgn="base" hangingPunct="1">
              <a:lnSpc>
                <a:spcPts val="2300"/>
              </a:lnSpc>
              <a:spcBef>
                <a:spcPct val="20000"/>
              </a:spcBef>
              <a:spcAft>
                <a:spcPct val="0"/>
              </a:spcAft>
              <a:buFont typeface="Verdana" panose="020B0604030504040204" pitchFamily="34" charset="0"/>
              <a:buChar char="●"/>
              <a:defRPr sz="1800">
                <a:solidFill>
                  <a:schemeClr val="tx1"/>
                </a:solidFill>
                <a:latin typeface="+mn-lt"/>
                <a:ea typeface="+mn-ea"/>
                <a:cs typeface="+mn-cs"/>
              </a:defRPr>
            </a:lvl1pPr>
            <a:lvl2pPr marL="444500" indent="-177800" algn="l" rtl="0" eaLnBrk="1" fontAlgn="base" hangingPunct="1">
              <a:lnSpc>
                <a:spcPts val="2300"/>
              </a:lnSpc>
              <a:spcBef>
                <a:spcPct val="20000"/>
              </a:spcBef>
              <a:spcAft>
                <a:spcPct val="0"/>
              </a:spcAft>
              <a:buFont typeface="Verdana" pitchFamily="34" charset="0"/>
              <a:buChar char="●"/>
              <a:defRPr sz="1600">
                <a:solidFill>
                  <a:schemeClr val="tx1"/>
                </a:solidFill>
                <a:latin typeface="+mn-lt"/>
              </a:defRPr>
            </a:lvl2pPr>
            <a:lvl3pPr marL="625475" indent="-180975" algn="l" rtl="0" eaLnBrk="1" fontAlgn="base" hangingPunct="1">
              <a:lnSpc>
                <a:spcPts val="2300"/>
              </a:lnSpc>
              <a:spcBef>
                <a:spcPct val="20000"/>
              </a:spcBef>
              <a:spcAft>
                <a:spcPct val="0"/>
              </a:spcAft>
              <a:buFont typeface="Verdana" pitchFamily="34" charset="0"/>
              <a:buChar char="»"/>
              <a:defRPr sz="140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1976438" indent="-147638" algn="l" rtl="0" eaLnBrk="1" fontAlgn="base" hangingPunct="1">
              <a:spcBef>
                <a:spcPct val="20000"/>
              </a:spcBef>
              <a:spcAft>
                <a:spcPct val="0"/>
              </a:spcAft>
              <a:buFont typeface="Wingdings" pitchFamily="2" charset="2"/>
              <a:buChar char="§"/>
              <a:defRPr sz="900">
                <a:solidFill>
                  <a:schemeClr val="tx1"/>
                </a:solidFill>
                <a:latin typeface="+mn-lt"/>
              </a:defRPr>
            </a:lvl5pPr>
            <a:lvl6pPr marL="2433638" indent="-147638" algn="l" rtl="0" eaLnBrk="1" fontAlgn="base" hangingPunct="1">
              <a:spcBef>
                <a:spcPct val="20000"/>
              </a:spcBef>
              <a:spcAft>
                <a:spcPct val="0"/>
              </a:spcAft>
              <a:buFont typeface="Wingdings" pitchFamily="2" charset="2"/>
              <a:buChar char="§"/>
              <a:defRPr sz="900">
                <a:solidFill>
                  <a:schemeClr val="tx1"/>
                </a:solidFill>
                <a:latin typeface="+mn-lt"/>
              </a:defRPr>
            </a:lvl6pPr>
            <a:lvl7pPr marL="2890838" indent="-147638" algn="l" rtl="0" eaLnBrk="1" fontAlgn="base" hangingPunct="1">
              <a:spcBef>
                <a:spcPct val="20000"/>
              </a:spcBef>
              <a:spcAft>
                <a:spcPct val="0"/>
              </a:spcAft>
              <a:buFont typeface="Wingdings" pitchFamily="2" charset="2"/>
              <a:buChar char="§"/>
              <a:defRPr sz="900">
                <a:solidFill>
                  <a:schemeClr val="tx1"/>
                </a:solidFill>
                <a:latin typeface="+mn-lt"/>
              </a:defRPr>
            </a:lvl7pPr>
            <a:lvl8pPr marL="3348038" indent="-147638" algn="l" rtl="0" eaLnBrk="1" fontAlgn="base" hangingPunct="1">
              <a:spcBef>
                <a:spcPct val="20000"/>
              </a:spcBef>
              <a:spcAft>
                <a:spcPct val="0"/>
              </a:spcAft>
              <a:buFont typeface="Wingdings" pitchFamily="2" charset="2"/>
              <a:buChar char="§"/>
              <a:defRPr sz="900">
                <a:solidFill>
                  <a:schemeClr val="tx1"/>
                </a:solidFill>
                <a:latin typeface="+mn-lt"/>
              </a:defRPr>
            </a:lvl8pPr>
            <a:lvl9pPr marL="3805238" indent="-147638" algn="l" rtl="0" eaLnBrk="1" fontAlgn="base" hangingPunct="1">
              <a:spcBef>
                <a:spcPct val="20000"/>
              </a:spcBef>
              <a:spcAft>
                <a:spcPct val="0"/>
              </a:spcAft>
              <a:buFont typeface="Wingdings" pitchFamily="2" charset="2"/>
              <a:buChar char="§"/>
              <a:defRPr sz="900">
                <a:solidFill>
                  <a:schemeClr val="tx1"/>
                </a:solidFill>
                <a:latin typeface="+mn-lt"/>
              </a:defRPr>
            </a:lvl9pPr>
          </a:lstStyle>
          <a:p>
            <a:pPr marL="0" indent="0">
              <a:buNone/>
            </a:pPr>
            <a:r>
              <a:rPr lang="en-US" sz="1600" kern="0" dirty="0" smtClean="0"/>
              <a:t>The new CSA FE is linear with various gain settings (through C</a:t>
            </a:r>
            <a:r>
              <a:rPr lang="en-US" sz="1600" kern="0" baseline="-25000" dirty="0" smtClean="0"/>
              <a:t>Q</a:t>
            </a:r>
            <a:r>
              <a:rPr lang="en-US" sz="1600" kern="0" baseline="-25000" dirty="0" smtClean="0">
                <a:sym typeface="Wingdings" panose="05000000000000000000" pitchFamily="2" charset="2"/>
              </a:rPr>
              <a:t>U</a:t>
            </a:r>
            <a:r>
              <a:rPr lang="en-US" sz="1600" kern="0" dirty="0" smtClean="0">
                <a:sym typeface="Wingdings" panose="05000000000000000000" pitchFamily="2" charset="2"/>
              </a:rPr>
              <a:t>, R</a:t>
            </a:r>
            <a:r>
              <a:rPr lang="en-US" sz="1600" kern="0" baseline="-25000" dirty="0" smtClean="0">
                <a:sym typeface="Wingdings" panose="05000000000000000000" pitchFamily="2" charset="2"/>
              </a:rPr>
              <a:t>UI</a:t>
            </a:r>
            <a:r>
              <a:rPr lang="en-US" sz="1600" kern="0" dirty="0" smtClean="0">
                <a:sym typeface="Wingdings" panose="05000000000000000000" pitchFamily="2" charset="2"/>
              </a:rPr>
              <a:t>)</a:t>
            </a:r>
            <a:endParaRPr lang="en-US" sz="1600" kern="0" dirty="0" smtClean="0"/>
          </a:p>
          <a:p>
            <a:pPr marL="0" indent="0">
              <a:buNone/>
            </a:pPr>
            <a:endParaRPr lang="en-US" kern="0" dirty="0"/>
          </a:p>
        </p:txBody>
      </p:sp>
      <p:sp>
        <p:nvSpPr>
          <p:cNvPr id="11" name="Pfeil nach rechts 10"/>
          <p:cNvSpPr/>
          <p:nvPr/>
        </p:nvSpPr>
        <p:spPr bwMode="auto">
          <a:xfrm>
            <a:off x="4366067" y="2176816"/>
            <a:ext cx="1009650" cy="49890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Verdana" pitchFamily="34" charset="0"/>
            </a:endParaRPr>
          </a:p>
        </p:txBody>
      </p:sp>
      <p:grpSp>
        <p:nvGrpSpPr>
          <p:cNvPr id="16" name="Gruppieren 15"/>
          <p:cNvGrpSpPr/>
          <p:nvPr/>
        </p:nvGrpSpPr>
        <p:grpSpPr>
          <a:xfrm>
            <a:off x="759059" y="1567983"/>
            <a:ext cx="3598214" cy="2062012"/>
            <a:chOff x="265571" y="1711586"/>
            <a:chExt cx="3598214" cy="2062012"/>
          </a:xfrm>
        </p:grpSpPr>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571" y="1789968"/>
              <a:ext cx="3598214" cy="1983630"/>
            </a:xfrm>
            <a:prstGeom prst="rect">
              <a:avLst/>
            </a:prstGeom>
          </p:spPr>
        </p:pic>
        <p:sp>
          <p:nvSpPr>
            <p:cNvPr id="12" name="Rechteck 11"/>
            <p:cNvSpPr/>
            <p:nvPr/>
          </p:nvSpPr>
          <p:spPr bwMode="auto">
            <a:xfrm>
              <a:off x="2692400" y="3003550"/>
              <a:ext cx="704850" cy="770048"/>
            </a:xfrm>
            <a:prstGeom prst="rect">
              <a:avLst/>
            </a:prstGeom>
            <a:noFill/>
            <a:ln w="9525" cap="flat" cmpd="sng" algn="ctr">
              <a:solidFill>
                <a:srgbClr val="C00000"/>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Verdana" pitchFamily="34" charset="0"/>
              </a:endParaRPr>
            </a:p>
          </p:txBody>
        </p:sp>
        <p:sp>
          <p:nvSpPr>
            <p:cNvPr id="13" name="Rechteck 12"/>
            <p:cNvSpPr/>
            <p:nvPr/>
          </p:nvSpPr>
          <p:spPr bwMode="auto">
            <a:xfrm>
              <a:off x="1359828" y="1747959"/>
              <a:ext cx="767422" cy="801191"/>
            </a:xfrm>
            <a:prstGeom prst="rect">
              <a:avLst/>
            </a:prstGeom>
            <a:noFill/>
            <a:ln w="9525" cap="flat" cmpd="sng" algn="ctr">
              <a:solidFill>
                <a:srgbClr val="C00000"/>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Verdana" pitchFamily="34" charset="0"/>
              </a:endParaRPr>
            </a:p>
          </p:txBody>
        </p:sp>
        <p:sp>
          <p:nvSpPr>
            <p:cNvPr id="14" name="Textfeld 13"/>
            <p:cNvSpPr txBox="1"/>
            <p:nvPr/>
          </p:nvSpPr>
          <p:spPr>
            <a:xfrm>
              <a:off x="2696624" y="2635101"/>
              <a:ext cx="671979" cy="369332"/>
            </a:xfrm>
            <a:prstGeom prst="rect">
              <a:avLst/>
            </a:prstGeom>
            <a:noFill/>
          </p:spPr>
          <p:txBody>
            <a:bodyPr wrap="none" rtlCol="0">
              <a:spAutoFit/>
            </a:bodyPr>
            <a:lstStyle/>
            <a:p>
              <a:r>
                <a:rPr lang="en-US" dirty="0" smtClean="0">
                  <a:solidFill>
                    <a:srgbClr val="C00000"/>
                  </a:solidFill>
                  <a:latin typeface="+mn-lt"/>
                </a:rPr>
                <a:t>R</a:t>
              </a:r>
              <a:r>
                <a:rPr lang="en-US" baseline="-25000" dirty="0" smtClean="0">
                  <a:solidFill>
                    <a:srgbClr val="C00000"/>
                  </a:solidFill>
                  <a:latin typeface="+mn-lt"/>
                </a:rPr>
                <a:t>U</a:t>
              </a:r>
              <a:r>
                <a:rPr lang="en-US" baseline="-25000" dirty="0" smtClean="0">
                  <a:solidFill>
                    <a:srgbClr val="C00000"/>
                  </a:solidFill>
                  <a:latin typeface="+mn-lt"/>
                  <a:sym typeface="Wingdings" panose="05000000000000000000" pitchFamily="2" charset="2"/>
                </a:rPr>
                <a:t>I</a:t>
              </a:r>
              <a:endParaRPr lang="en-US" baseline="-25000" dirty="0" smtClean="0">
                <a:solidFill>
                  <a:srgbClr val="C00000"/>
                </a:solidFill>
                <a:latin typeface="+mn-lt"/>
              </a:endParaRPr>
            </a:p>
          </p:txBody>
        </p:sp>
        <p:sp>
          <p:nvSpPr>
            <p:cNvPr id="15" name="Textfeld 14"/>
            <p:cNvSpPr txBox="1"/>
            <p:nvPr/>
          </p:nvSpPr>
          <p:spPr>
            <a:xfrm>
              <a:off x="2110740" y="1711586"/>
              <a:ext cx="731290" cy="369332"/>
            </a:xfrm>
            <a:prstGeom prst="rect">
              <a:avLst/>
            </a:prstGeom>
            <a:noFill/>
          </p:spPr>
          <p:txBody>
            <a:bodyPr wrap="none" rtlCol="0">
              <a:spAutoFit/>
            </a:bodyPr>
            <a:lstStyle/>
            <a:p>
              <a:r>
                <a:rPr lang="en-US" dirty="0" smtClean="0">
                  <a:solidFill>
                    <a:srgbClr val="C00000"/>
                  </a:solidFill>
                  <a:latin typeface="+mn-lt"/>
                </a:rPr>
                <a:t>C</a:t>
              </a:r>
              <a:r>
                <a:rPr lang="en-US" baseline="-25000" dirty="0" smtClean="0">
                  <a:solidFill>
                    <a:srgbClr val="C00000"/>
                  </a:solidFill>
                  <a:latin typeface="+mn-lt"/>
                </a:rPr>
                <a:t>Q</a:t>
              </a:r>
              <a:r>
                <a:rPr lang="en-US" baseline="-25000" dirty="0" smtClean="0">
                  <a:solidFill>
                    <a:srgbClr val="C00000"/>
                  </a:solidFill>
                  <a:latin typeface="+mn-lt"/>
                  <a:sym typeface="Wingdings" panose="05000000000000000000" pitchFamily="2" charset="2"/>
                </a:rPr>
                <a:t></a:t>
              </a:r>
              <a:r>
                <a:rPr lang="en-US" baseline="-25000" dirty="0">
                  <a:solidFill>
                    <a:srgbClr val="C00000"/>
                  </a:solidFill>
                  <a:latin typeface="+mn-lt"/>
                  <a:sym typeface="Wingdings" panose="05000000000000000000" pitchFamily="2" charset="2"/>
                </a:rPr>
                <a:t>U</a:t>
              </a:r>
              <a:endParaRPr lang="en-US" baseline="-25000" dirty="0" smtClean="0">
                <a:solidFill>
                  <a:srgbClr val="C00000"/>
                </a:solidFill>
                <a:latin typeface="+mn-lt"/>
              </a:endParaRPr>
            </a:p>
          </p:txBody>
        </p:sp>
      </p:grpSp>
      <p:sp>
        <p:nvSpPr>
          <p:cNvPr id="17" name="Inhaltsplatzhalter 2"/>
          <p:cNvSpPr txBox="1">
            <a:spLocks/>
          </p:cNvSpPr>
          <p:nvPr/>
        </p:nvSpPr>
        <p:spPr>
          <a:xfrm>
            <a:off x="5940689" y="4372652"/>
            <a:ext cx="3003977" cy="2353877"/>
          </a:xfrm>
          <a:prstGeom prst="rect">
            <a:avLst/>
          </a:prstGeom>
          <a:solidFill>
            <a:schemeClr val="bg1"/>
          </a:solidFill>
          <a:ln>
            <a:solidFill>
              <a:schemeClr val="tx1"/>
            </a:solidFill>
          </a:ln>
        </p:spPr>
        <p:txBody>
          <a:bodyPr/>
          <a:lstStyle>
            <a:lvl1pPr marL="266700" indent="-266700" algn="l" rtl="0" eaLnBrk="1" fontAlgn="base" hangingPunct="1">
              <a:lnSpc>
                <a:spcPts val="2300"/>
              </a:lnSpc>
              <a:spcBef>
                <a:spcPct val="20000"/>
              </a:spcBef>
              <a:spcAft>
                <a:spcPct val="0"/>
              </a:spcAft>
              <a:buFont typeface="Verdana" panose="020B0604030504040204" pitchFamily="34" charset="0"/>
              <a:buChar char="●"/>
              <a:defRPr sz="1800">
                <a:solidFill>
                  <a:schemeClr val="tx1"/>
                </a:solidFill>
                <a:latin typeface="+mn-lt"/>
                <a:ea typeface="+mn-ea"/>
                <a:cs typeface="+mn-cs"/>
              </a:defRPr>
            </a:lvl1pPr>
            <a:lvl2pPr marL="444500" indent="-177800" algn="l" rtl="0" eaLnBrk="1" fontAlgn="base" hangingPunct="1">
              <a:lnSpc>
                <a:spcPts val="2300"/>
              </a:lnSpc>
              <a:spcBef>
                <a:spcPct val="20000"/>
              </a:spcBef>
              <a:spcAft>
                <a:spcPct val="0"/>
              </a:spcAft>
              <a:buFont typeface="Verdana" pitchFamily="34" charset="0"/>
              <a:buChar char="●"/>
              <a:defRPr sz="1600">
                <a:solidFill>
                  <a:schemeClr val="tx1"/>
                </a:solidFill>
                <a:latin typeface="+mn-lt"/>
              </a:defRPr>
            </a:lvl2pPr>
            <a:lvl3pPr marL="625475" indent="-180975" algn="l" rtl="0" eaLnBrk="1" fontAlgn="base" hangingPunct="1">
              <a:lnSpc>
                <a:spcPts val="2300"/>
              </a:lnSpc>
              <a:spcBef>
                <a:spcPct val="20000"/>
              </a:spcBef>
              <a:spcAft>
                <a:spcPct val="0"/>
              </a:spcAft>
              <a:buFont typeface="Verdana" pitchFamily="34" charset="0"/>
              <a:buChar char="»"/>
              <a:defRPr sz="140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1976438" indent="-147638" algn="l" rtl="0" eaLnBrk="1" fontAlgn="base" hangingPunct="1">
              <a:spcBef>
                <a:spcPct val="20000"/>
              </a:spcBef>
              <a:spcAft>
                <a:spcPct val="0"/>
              </a:spcAft>
              <a:buFont typeface="Wingdings" pitchFamily="2" charset="2"/>
              <a:buChar char="§"/>
              <a:defRPr sz="900">
                <a:solidFill>
                  <a:schemeClr val="tx1"/>
                </a:solidFill>
                <a:latin typeface="+mn-lt"/>
              </a:defRPr>
            </a:lvl5pPr>
            <a:lvl6pPr marL="2433638" indent="-147638" algn="l" rtl="0" eaLnBrk="1" fontAlgn="base" hangingPunct="1">
              <a:spcBef>
                <a:spcPct val="20000"/>
              </a:spcBef>
              <a:spcAft>
                <a:spcPct val="0"/>
              </a:spcAft>
              <a:buFont typeface="Wingdings" pitchFamily="2" charset="2"/>
              <a:buChar char="§"/>
              <a:defRPr sz="900">
                <a:solidFill>
                  <a:schemeClr val="tx1"/>
                </a:solidFill>
                <a:latin typeface="+mn-lt"/>
              </a:defRPr>
            </a:lvl6pPr>
            <a:lvl7pPr marL="2890838" indent="-147638" algn="l" rtl="0" eaLnBrk="1" fontAlgn="base" hangingPunct="1">
              <a:spcBef>
                <a:spcPct val="20000"/>
              </a:spcBef>
              <a:spcAft>
                <a:spcPct val="0"/>
              </a:spcAft>
              <a:buFont typeface="Wingdings" pitchFamily="2" charset="2"/>
              <a:buChar char="§"/>
              <a:defRPr sz="900">
                <a:solidFill>
                  <a:schemeClr val="tx1"/>
                </a:solidFill>
                <a:latin typeface="+mn-lt"/>
              </a:defRPr>
            </a:lvl7pPr>
            <a:lvl8pPr marL="3348038" indent="-147638" algn="l" rtl="0" eaLnBrk="1" fontAlgn="base" hangingPunct="1">
              <a:spcBef>
                <a:spcPct val="20000"/>
              </a:spcBef>
              <a:spcAft>
                <a:spcPct val="0"/>
              </a:spcAft>
              <a:buFont typeface="Wingdings" pitchFamily="2" charset="2"/>
              <a:buChar char="§"/>
              <a:defRPr sz="900">
                <a:solidFill>
                  <a:schemeClr val="tx1"/>
                </a:solidFill>
                <a:latin typeface="+mn-lt"/>
              </a:defRPr>
            </a:lvl8pPr>
            <a:lvl9pPr marL="3805238" indent="-147638" algn="l" rtl="0" eaLnBrk="1" fontAlgn="base" hangingPunct="1">
              <a:spcBef>
                <a:spcPct val="20000"/>
              </a:spcBef>
              <a:spcAft>
                <a:spcPct val="0"/>
              </a:spcAft>
              <a:buFont typeface="Wingdings" pitchFamily="2" charset="2"/>
              <a:buChar char="§"/>
              <a:defRPr sz="900">
                <a:solidFill>
                  <a:schemeClr val="tx1"/>
                </a:solidFill>
                <a:latin typeface="+mn-lt"/>
              </a:defRPr>
            </a:lvl9pPr>
          </a:lstStyle>
          <a:p>
            <a:r>
              <a:rPr lang="en-US" sz="1400" kern="0" dirty="0" smtClean="0"/>
              <a:t>only the CSA gain is changed for different E</a:t>
            </a:r>
          </a:p>
          <a:p>
            <a:r>
              <a:rPr lang="en-US" sz="1400" kern="0" dirty="0" smtClean="0"/>
              <a:t>FCF gain = const.</a:t>
            </a:r>
            <a:br>
              <a:rPr lang="en-US" sz="1400" kern="0" dirty="0" smtClean="0"/>
            </a:br>
            <a:r>
              <a:rPr lang="en-US" sz="1400" kern="0" dirty="0" smtClean="0"/>
              <a:t>(4.5 MHz setting, </a:t>
            </a:r>
            <a:br>
              <a:rPr lang="en-US" sz="1400" kern="0" dirty="0" smtClean="0"/>
            </a:br>
            <a:r>
              <a:rPr lang="en-US" sz="1400" kern="0" dirty="0" smtClean="0"/>
              <a:t>FCF cap = 1pF, tau = 50ns)</a:t>
            </a:r>
          </a:p>
          <a:p>
            <a:r>
              <a:rPr lang="en-US" sz="1400" kern="0" dirty="0" smtClean="0"/>
              <a:t>ADC trimmed for fine tuning</a:t>
            </a:r>
          </a:p>
          <a:p>
            <a:r>
              <a:rPr lang="en-US" sz="1400" kern="0" dirty="0" smtClean="0"/>
              <a:t>gain ±2% for each E</a:t>
            </a:r>
          </a:p>
          <a:p>
            <a:pPr marL="0" indent="0">
              <a:buNone/>
            </a:pPr>
            <a:endParaRPr lang="en-US" kern="0" dirty="0"/>
          </a:p>
        </p:txBody>
      </p:sp>
      <p:sp>
        <p:nvSpPr>
          <p:cNvPr id="18" name="Textfeld 17"/>
          <p:cNvSpPr txBox="1"/>
          <p:nvPr/>
        </p:nvSpPr>
        <p:spPr>
          <a:xfrm>
            <a:off x="256478" y="3844555"/>
            <a:ext cx="4761571" cy="307777"/>
          </a:xfrm>
          <a:prstGeom prst="rect">
            <a:avLst/>
          </a:prstGeom>
          <a:solidFill>
            <a:schemeClr val="bg1"/>
          </a:solidFill>
        </p:spPr>
        <p:txBody>
          <a:bodyPr wrap="square" rtlCol="0">
            <a:spAutoFit/>
          </a:bodyPr>
          <a:lstStyle/>
          <a:p>
            <a:r>
              <a:rPr lang="en-US" sz="1400" b="1" kern="0" dirty="0"/>
              <a:t>One chip (4k pixels) trimmed for 5 different </a:t>
            </a:r>
            <a:r>
              <a:rPr lang="en-US" sz="1400" b="1" kern="0" dirty="0" smtClean="0"/>
              <a:t>E</a:t>
            </a:r>
            <a:endParaRPr lang="en-US" sz="1400" b="1" kern="0" dirty="0"/>
          </a:p>
        </p:txBody>
      </p:sp>
      <p:sp>
        <p:nvSpPr>
          <p:cNvPr id="19" name="Rectangle 15"/>
          <p:cNvSpPr/>
          <p:nvPr/>
        </p:nvSpPr>
        <p:spPr>
          <a:xfrm>
            <a:off x="5940689" y="3599898"/>
            <a:ext cx="3067377" cy="600164"/>
          </a:xfrm>
          <a:prstGeom prst="rect">
            <a:avLst/>
          </a:prstGeom>
        </p:spPr>
        <p:txBody>
          <a:bodyPr wrap="square">
            <a:spAutoFit/>
          </a:bodyPr>
          <a:lstStyle/>
          <a:p>
            <a:r>
              <a:rPr lang="en-US" sz="1100" baseline="30000" dirty="0" smtClean="0"/>
              <a:t>(</a:t>
            </a:r>
            <a:r>
              <a:rPr lang="en-US" sz="1100" baseline="30000" dirty="0" smtClean="0">
                <a:latin typeface="Times New Roman"/>
                <a:cs typeface="Times New Roman"/>
              </a:rPr>
              <a:t>▼</a:t>
            </a:r>
            <a:r>
              <a:rPr lang="en-US" sz="1100" baseline="30000" dirty="0" smtClean="0"/>
              <a:t>) </a:t>
            </a:r>
            <a:r>
              <a:rPr lang="en-US" sz="1100" dirty="0"/>
              <a:t>single </a:t>
            </a:r>
            <a:r>
              <a:rPr lang="en-US" sz="1100" dirty="0" smtClean="0"/>
              <a:t>photon detection mode. Not available for 0.5 </a:t>
            </a:r>
            <a:r>
              <a:rPr lang="en-US" sz="1100" dirty="0" err="1" smtClean="0"/>
              <a:t>keV</a:t>
            </a:r>
            <a:endParaRPr lang="en-US" sz="1100" dirty="0" smtClean="0"/>
          </a:p>
          <a:p>
            <a:r>
              <a:rPr lang="en-US" sz="1100" baseline="30000" dirty="0"/>
              <a:t>(♦)  </a:t>
            </a:r>
            <a:r>
              <a:rPr lang="en-US" sz="1100" dirty="0" smtClean="0"/>
              <a:t>limited to ~ 1300 ph. for E=3 </a:t>
            </a:r>
            <a:r>
              <a:rPr lang="en-US" sz="1100" dirty="0" err="1" smtClean="0"/>
              <a:t>keV</a:t>
            </a:r>
            <a:endParaRPr lang="en-US" sz="1100" baseline="30000" dirty="0"/>
          </a:p>
        </p:txBody>
      </p:sp>
      <p:sp>
        <p:nvSpPr>
          <p:cNvPr id="3" name="TextBox 2"/>
          <p:cNvSpPr txBox="1"/>
          <p:nvPr/>
        </p:nvSpPr>
        <p:spPr>
          <a:xfrm>
            <a:off x="2030298" y="6550223"/>
            <a:ext cx="1638462" cy="307777"/>
          </a:xfrm>
          <a:prstGeom prst="rect">
            <a:avLst/>
          </a:prstGeom>
          <a:noFill/>
        </p:spPr>
        <p:txBody>
          <a:bodyPr wrap="none" rtlCol="0">
            <a:spAutoFit/>
          </a:bodyPr>
          <a:lstStyle/>
          <a:p>
            <a:r>
              <a:rPr lang="en-US" dirty="0" smtClean="0"/>
              <a:t>Gain (</a:t>
            </a:r>
            <a:r>
              <a:rPr lang="en-US" dirty="0" err="1" smtClean="0"/>
              <a:t>keV</a:t>
            </a:r>
            <a:r>
              <a:rPr lang="en-US" dirty="0" smtClean="0"/>
              <a:t> / bin)</a:t>
            </a:r>
            <a:endParaRPr lang="en-US" dirty="0"/>
          </a:p>
        </p:txBody>
      </p:sp>
      <p:sp>
        <p:nvSpPr>
          <p:cNvPr id="20" name="TextBox 19"/>
          <p:cNvSpPr txBox="1"/>
          <p:nvPr/>
        </p:nvSpPr>
        <p:spPr>
          <a:xfrm rot="16200000">
            <a:off x="-315698" y="5100312"/>
            <a:ext cx="1144352" cy="307777"/>
          </a:xfrm>
          <a:prstGeom prst="rect">
            <a:avLst/>
          </a:prstGeom>
          <a:noFill/>
        </p:spPr>
        <p:txBody>
          <a:bodyPr wrap="none" rtlCol="0">
            <a:spAutoFit/>
          </a:bodyPr>
          <a:lstStyle/>
          <a:p>
            <a:r>
              <a:rPr lang="en-US" dirty="0" smtClean="0"/>
              <a:t># of pixels</a:t>
            </a:r>
            <a:endParaRPr lang="en-US" dirty="0"/>
          </a:p>
        </p:txBody>
      </p:sp>
      <p:sp>
        <p:nvSpPr>
          <p:cNvPr id="21" name="Titel 1"/>
          <p:cNvSpPr>
            <a:spLocks noGrp="1"/>
          </p:cNvSpPr>
          <p:nvPr>
            <p:ph type="title"/>
          </p:nvPr>
        </p:nvSpPr>
        <p:spPr/>
        <p:txBody>
          <a:bodyPr/>
          <a:lstStyle/>
          <a:p>
            <a:r>
              <a:rPr lang="en-US" dirty="0" smtClean="0"/>
              <a:t>Gain trimming through the ADC 2/2</a:t>
            </a:r>
            <a:endParaRPr lang="en-US" dirty="0"/>
          </a:p>
        </p:txBody>
      </p:sp>
    </p:spTree>
    <p:extLst>
      <p:ext uri="{BB962C8B-B14F-4D97-AF65-F5344CB8AC3E}">
        <p14:creationId xmlns:p14="http://schemas.microsoft.com/office/powerpoint/2010/main" val="3898461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00" y="771189"/>
            <a:ext cx="4154629" cy="282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dirty="0" smtClean="0"/>
              <a:t>F2 Noise Estimation </a:t>
            </a:r>
            <a:endParaRPr lang="en-US" dirty="0"/>
          </a:p>
        </p:txBody>
      </p:sp>
      <p:pic>
        <p:nvPicPr>
          <p:cNvPr id="4" name="Inhaltsplatzhalt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7683" y="1161759"/>
            <a:ext cx="4051281" cy="2430769"/>
          </a:xfrm>
          <a:prstGeom prst="rect">
            <a:avLst/>
          </a:prstGeom>
        </p:spPr>
      </p:pic>
      <p:sp>
        <p:nvSpPr>
          <p:cNvPr id="3" name="Textfeld 2"/>
          <p:cNvSpPr txBox="1"/>
          <p:nvPr/>
        </p:nvSpPr>
        <p:spPr>
          <a:xfrm>
            <a:off x="6784999" y="2035289"/>
            <a:ext cx="1170794" cy="369332"/>
          </a:xfrm>
          <a:prstGeom prst="rect">
            <a:avLst/>
          </a:prstGeom>
          <a:noFill/>
        </p:spPr>
        <p:txBody>
          <a:bodyPr wrap="square" rtlCol="0">
            <a:spAutoFit/>
          </a:bodyPr>
          <a:lstStyle/>
          <a:p>
            <a:r>
              <a:rPr lang="en-US" baseline="30000" dirty="0" smtClean="0">
                <a:latin typeface="+mn-lt"/>
              </a:rPr>
              <a:t>55</a:t>
            </a:r>
            <a:r>
              <a:rPr lang="en-US" dirty="0" smtClean="0">
                <a:latin typeface="+mn-lt"/>
              </a:rPr>
              <a:t>FE K</a:t>
            </a:r>
            <a:r>
              <a:rPr lang="en-US" baseline="-25000" dirty="0" smtClean="0">
                <a:latin typeface="+mn-lt"/>
              </a:rPr>
              <a:t>α</a:t>
            </a:r>
          </a:p>
        </p:txBody>
      </p:sp>
      <p:sp>
        <p:nvSpPr>
          <p:cNvPr id="16" name="Textfeld 15"/>
          <p:cNvSpPr txBox="1"/>
          <p:nvPr/>
        </p:nvSpPr>
        <p:spPr>
          <a:xfrm>
            <a:off x="4526505" y="867194"/>
            <a:ext cx="4353635" cy="338554"/>
          </a:xfrm>
          <a:prstGeom prst="rect">
            <a:avLst/>
          </a:prstGeom>
          <a:solidFill>
            <a:schemeClr val="bg1"/>
          </a:solidFill>
        </p:spPr>
        <p:txBody>
          <a:bodyPr wrap="square" rtlCol="0">
            <a:spAutoFit/>
          </a:bodyPr>
          <a:lstStyle/>
          <a:p>
            <a:pPr algn="ctr"/>
            <a:r>
              <a:rPr lang="en-US" sz="1600" dirty="0" smtClean="0">
                <a:latin typeface="+mn-lt"/>
              </a:rPr>
              <a:t>Sample Spectrum for 0.5 </a:t>
            </a:r>
            <a:r>
              <a:rPr lang="en-US" sz="1600" dirty="0" err="1" smtClean="0">
                <a:latin typeface="+mn-lt"/>
              </a:rPr>
              <a:t>kev</a:t>
            </a:r>
            <a:r>
              <a:rPr lang="en-US" sz="1600" dirty="0" smtClean="0">
                <a:latin typeface="+mn-lt"/>
              </a:rPr>
              <a:t> / bin</a:t>
            </a:r>
          </a:p>
        </p:txBody>
      </p:sp>
      <p:cxnSp>
        <p:nvCxnSpPr>
          <p:cNvPr id="18" name="Gerade Verbindung mit Pfeil 17"/>
          <p:cNvCxnSpPr>
            <a:stCxn id="3" idx="2"/>
          </p:cNvCxnSpPr>
          <p:nvPr/>
        </p:nvCxnSpPr>
        <p:spPr bwMode="auto">
          <a:xfrm flipH="1">
            <a:off x="7166582" y="2404621"/>
            <a:ext cx="203814" cy="3764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7" name="Gruppieren 6"/>
          <p:cNvGrpSpPr/>
          <p:nvPr/>
        </p:nvGrpSpPr>
        <p:grpSpPr>
          <a:xfrm>
            <a:off x="538711" y="4083538"/>
            <a:ext cx="2697803" cy="1261513"/>
            <a:chOff x="6081945" y="4292162"/>
            <a:chExt cx="2697803" cy="1261513"/>
          </a:xfrm>
        </p:grpSpPr>
        <p:sp>
          <p:nvSpPr>
            <p:cNvPr id="10" name="Textfeld 9"/>
            <p:cNvSpPr txBox="1"/>
            <p:nvPr/>
          </p:nvSpPr>
          <p:spPr>
            <a:xfrm>
              <a:off x="6283688" y="4292162"/>
              <a:ext cx="2173415" cy="307777"/>
            </a:xfrm>
            <a:prstGeom prst="rect">
              <a:avLst/>
            </a:prstGeom>
            <a:noFill/>
          </p:spPr>
          <p:txBody>
            <a:bodyPr wrap="none" rtlCol="0">
              <a:spAutoFit/>
            </a:bodyPr>
            <a:lstStyle/>
            <a:p>
              <a:r>
                <a:rPr lang="en-US" sz="1400" dirty="0" smtClean="0">
                  <a:latin typeface="+mn-lt"/>
                </a:rPr>
                <a:t>Trapezoidal Filter WTF</a:t>
              </a:r>
            </a:p>
          </p:txBody>
        </p:sp>
        <p:pic>
          <p:nvPicPr>
            <p:cNvPr id="27" name="Bild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1945" y="4647213"/>
              <a:ext cx="2697803" cy="906462"/>
            </a:xfrm>
            <a:prstGeom prst="rect">
              <a:avLst/>
            </a:prstGeom>
          </p:spPr>
        </p:pic>
      </p:grpSp>
      <p:grpSp>
        <p:nvGrpSpPr>
          <p:cNvPr id="6" name="Gruppierung 5"/>
          <p:cNvGrpSpPr/>
          <p:nvPr/>
        </p:nvGrpSpPr>
        <p:grpSpPr>
          <a:xfrm>
            <a:off x="6087340" y="1326382"/>
            <a:ext cx="1073146" cy="379591"/>
            <a:chOff x="6034945" y="1412720"/>
            <a:chExt cx="1073146" cy="379591"/>
          </a:xfrm>
        </p:grpSpPr>
        <p:sp>
          <p:nvSpPr>
            <p:cNvPr id="36" name="Textfeld 35"/>
            <p:cNvSpPr txBox="1"/>
            <p:nvPr/>
          </p:nvSpPr>
          <p:spPr>
            <a:xfrm>
              <a:off x="6034945" y="1412720"/>
              <a:ext cx="1015285" cy="379591"/>
            </a:xfrm>
            <a:prstGeom prst="rect">
              <a:avLst/>
            </a:prstGeom>
            <a:noFill/>
          </p:spPr>
          <p:txBody>
            <a:bodyPr wrap="square" rtlCol="0">
              <a:spAutoFit/>
            </a:bodyPr>
            <a:lstStyle/>
            <a:p>
              <a:pPr algn="ctr"/>
              <a:r>
                <a:rPr lang="en-US" sz="1400" baseline="30000" dirty="0" smtClean="0">
                  <a:latin typeface="+mn-lt"/>
                </a:rPr>
                <a:t>12 ADU</a:t>
              </a:r>
            </a:p>
            <a:p>
              <a:pPr algn="ctr"/>
              <a:r>
                <a:rPr lang="en-US" sz="1400" baseline="30000" dirty="0" smtClean="0">
                  <a:latin typeface="+mn-lt"/>
                </a:rPr>
                <a:t>0.5 </a:t>
              </a:r>
              <a:r>
                <a:rPr lang="en-US" sz="1400" baseline="30000" dirty="0" err="1" smtClean="0">
                  <a:latin typeface="+mn-lt"/>
                </a:rPr>
                <a:t>keV</a:t>
              </a:r>
              <a:r>
                <a:rPr lang="en-US" sz="1400" baseline="30000" dirty="0" smtClean="0">
                  <a:latin typeface="+mn-lt"/>
                </a:rPr>
                <a:t>/ADU</a:t>
              </a:r>
              <a:endParaRPr lang="en-US" sz="1400" baseline="-25000" dirty="0" smtClean="0">
                <a:latin typeface="+mn-lt"/>
              </a:endParaRPr>
            </a:p>
          </p:txBody>
        </p:sp>
        <p:cxnSp>
          <p:nvCxnSpPr>
            <p:cNvPr id="37" name="Gerade Verbindung mit Pfeil 36"/>
            <p:cNvCxnSpPr/>
            <p:nvPr/>
          </p:nvCxnSpPr>
          <p:spPr bwMode="auto">
            <a:xfrm flipV="1">
              <a:off x="6034947" y="1556740"/>
              <a:ext cx="1073144" cy="4055"/>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grpSp>
      <p:graphicFrame>
        <p:nvGraphicFramePr>
          <p:cNvPr id="17" name="Tabelle 16"/>
          <p:cNvGraphicFramePr>
            <a:graphicFrameLocks noGrp="1"/>
          </p:cNvGraphicFramePr>
          <p:nvPr>
            <p:extLst>
              <p:ext uri="{D42A27DB-BD31-4B8C-83A1-F6EECF244321}">
                <p14:modId xmlns:p14="http://schemas.microsoft.com/office/powerpoint/2010/main" val="3275731931"/>
              </p:ext>
            </p:extLst>
          </p:nvPr>
        </p:nvGraphicFramePr>
        <p:xfrm>
          <a:off x="4124306" y="3860777"/>
          <a:ext cx="4999216" cy="1449858"/>
        </p:xfrm>
        <a:graphic>
          <a:graphicData uri="http://schemas.openxmlformats.org/drawingml/2006/table">
            <a:tbl>
              <a:tblPr firstRow="1" bandRow="1">
                <a:tableStyleId>{5C22544A-7EE6-4342-B048-85BDC9FD1C3A}</a:tableStyleId>
              </a:tblPr>
              <a:tblGrid>
                <a:gridCol w="3150395"/>
                <a:gridCol w="1848821"/>
              </a:tblGrid>
              <a:tr h="361311">
                <a:tc>
                  <a:txBody>
                    <a:bodyPr/>
                    <a:lstStyle/>
                    <a:p>
                      <a:pPr algn="ctr"/>
                      <a:r>
                        <a:rPr lang="en-US" sz="1600" noProof="0" dirty="0" smtClean="0">
                          <a:solidFill>
                            <a:schemeClr val="tx1"/>
                          </a:solidFill>
                        </a:rPr>
                        <a:t>Gain Setting [</a:t>
                      </a:r>
                      <a:r>
                        <a:rPr lang="en-US" sz="1600" noProof="0" dirty="0" err="1" smtClean="0">
                          <a:solidFill>
                            <a:schemeClr val="tx1"/>
                          </a:solidFill>
                        </a:rPr>
                        <a:t>keV</a:t>
                      </a:r>
                      <a:r>
                        <a:rPr lang="en-US" sz="1600" noProof="0" dirty="0" smtClean="0">
                          <a:solidFill>
                            <a:schemeClr val="tx1"/>
                          </a:solidFill>
                        </a:rPr>
                        <a:t> / bin]</a:t>
                      </a:r>
                      <a:endParaRPr lang="en-US" sz="1600" noProof="0" dirty="0">
                        <a:solidFill>
                          <a:schemeClr val="tx1"/>
                        </a:solidFill>
                      </a:endParaRPr>
                    </a:p>
                  </a:txBody>
                  <a:tcPr/>
                </a:tc>
                <a:tc>
                  <a:txBody>
                    <a:bodyPr/>
                    <a:lstStyle/>
                    <a:p>
                      <a:pPr algn="ctr"/>
                      <a:r>
                        <a:rPr lang="en-US" sz="1600" noProof="0" dirty="0" smtClean="0">
                          <a:solidFill>
                            <a:schemeClr val="tx1"/>
                          </a:solidFill>
                        </a:rPr>
                        <a:t>ENC [e</a:t>
                      </a:r>
                      <a:r>
                        <a:rPr lang="en-US" sz="1600" baseline="30000" noProof="0" dirty="0" smtClean="0">
                          <a:solidFill>
                            <a:schemeClr val="tx1"/>
                          </a:solidFill>
                        </a:rPr>
                        <a:t>-</a:t>
                      </a:r>
                      <a:r>
                        <a:rPr lang="en-US" sz="1600" baseline="0" noProof="0" dirty="0" smtClean="0">
                          <a:solidFill>
                            <a:schemeClr val="tx1"/>
                          </a:solidFill>
                        </a:rPr>
                        <a:t>] </a:t>
                      </a:r>
                      <a:r>
                        <a:rPr lang="en-US" sz="1600" baseline="30000" dirty="0" smtClean="0">
                          <a:solidFill>
                            <a:schemeClr val="tx1"/>
                          </a:solidFill>
                        </a:rPr>
                        <a:t>(♦)</a:t>
                      </a:r>
                      <a:r>
                        <a:rPr lang="en-US" sz="1600" baseline="30000" dirty="0" smtClean="0"/>
                        <a:t> </a:t>
                      </a:r>
                      <a:endParaRPr lang="en-US" sz="1600" baseline="0" noProof="0" dirty="0">
                        <a:solidFill>
                          <a:schemeClr val="tx1"/>
                        </a:solidFill>
                      </a:endParaRPr>
                    </a:p>
                  </a:txBody>
                  <a:tcPr/>
                </a:tc>
              </a:tr>
              <a:tr h="366947">
                <a:tc>
                  <a:txBody>
                    <a:bodyPr/>
                    <a:lstStyle/>
                    <a:p>
                      <a:pPr algn="ctr"/>
                      <a:r>
                        <a:rPr lang="en-US" sz="1600" noProof="0" dirty="0" smtClean="0"/>
                        <a:t>0.5</a:t>
                      </a:r>
                      <a:endParaRPr lang="en-US" sz="1600" noProof="0" dirty="0"/>
                    </a:p>
                  </a:txBody>
                  <a:tcPr/>
                </a:tc>
                <a:tc>
                  <a:txBody>
                    <a:bodyPr/>
                    <a:lstStyle/>
                    <a:p>
                      <a:pPr algn="ctr"/>
                      <a:r>
                        <a:rPr lang="en-US" sz="1600" noProof="0" dirty="0" smtClean="0"/>
                        <a:t>78</a:t>
                      </a:r>
                      <a:endParaRPr lang="en-US" sz="1600" noProof="0" dirty="0"/>
                    </a:p>
                  </a:txBody>
                  <a:tcPr/>
                </a:tc>
              </a:tr>
              <a:tr h="364192">
                <a:tc>
                  <a:txBody>
                    <a:bodyPr/>
                    <a:lstStyle/>
                    <a:p>
                      <a:pPr algn="ctr"/>
                      <a:r>
                        <a:rPr lang="en-US" sz="1600" noProof="0" dirty="0" smtClean="0"/>
                        <a:t>0.7</a:t>
                      </a:r>
                      <a:r>
                        <a:rPr lang="en-US" sz="1600" baseline="0" noProof="0" dirty="0" smtClean="0"/>
                        <a:t> </a:t>
                      </a:r>
                      <a:endParaRPr lang="en-US" sz="1600" noProof="0" dirty="0"/>
                    </a:p>
                  </a:txBody>
                  <a:tcPr/>
                </a:tc>
                <a:tc>
                  <a:txBody>
                    <a:bodyPr/>
                    <a:lstStyle/>
                    <a:p>
                      <a:pPr algn="ctr"/>
                      <a:r>
                        <a:rPr lang="en-US" sz="1600" noProof="0" dirty="0" smtClean="0"/>
                        <a:t>87</a:t>
                      </a:r>
                      <a:endParaRPr lang="en-US" sz="1600" noProof="0" dirty="0"/>
                    </a:p>
                  </a:txBody>
                  <a:tcPr/>
                </a:tc>
              </a:tr>
              <a:tr h="357408">
                <a:tc>
                  <a:txBody>
                    <a:bodyPr/>
                    <a:lstStyle/>
                    <a:p>
                      <a:pPr algn="ctr"/>
                      <a:r>
                        <a:rPr lang="en-US" sz="1600" noProof="0" dirty="0" smtClean="0"/>
                        <a:t>1 </a:t>
                      </a:r>
                      <a:endParaRPr lang="en-US" sz="1600" noProof="0" dirty="0"/>
                    </a:p>
                  </a:txBody>
                  <a:tcPr/>
                </a:tc>
                <a:tc>
                  <a:txBody>
                    <a:bodyPr/>
                    <a:lstStyle/>
                    <a:p>
                      <a:pPr algn="ctr"/>
                      <a:r>
                        <a:rPr lang="en-US" sz="1600" noProof="0" dirty="0" smtClean="0"/>
                        <a:t>92</a:t>
                      </a:r>
                      <a:endParaRPr lang="en-US" sz="1600" noProof="0" dirty="0"/>
                    </a:p>
                  </a:txBody>
                  <a:tcPr/>
                </a:tc>
              </a:tr>
            </a:tbl>
          </a:graphicData>
        </a:graphic>
      </p:graphicFrame>
      <p:sp>
        <p:nvSpPr>
          <p:cNvPr id="19" name="Rectangle 15"/>
          <p:cNvSpPr/>
          <p:nvPr/>
        </p:nvSpPr>
        <p:spPr>
          <a:xfrm>
            <a:off x="4064531" y="5299054"/>
            <a:ext cx="4887807" cy="523220"/>
          </a:xfrm>
          <a:prstGeom prst="rect">
            <a:avLst/>
          </a:prstGeom>
        </p:spPr>
        <p:txBody>
          <a:bodyPr wrap="square">
            <a:spAutoFit/>
          </a:bodyPr>
          <a:lstStyle/>
          <a:p>
            <a:r>
              <a:rPr lang="en-US" sz="1400" baseline="30000" dirty="0" smtClean="0"/>
              <a:t>(</a:t>
            </a:r>
            <a:r>
              <a:rPr lang="en-US" sz="1400" baseline="30000" dirty="0" smtClean="0">
                <a:latin typeface="Times New Roman"/>
                <a:cs typeface="Times New Roman"/>
              </a:rPr>
              <a:t>▼</a:t>
            </a:r>
            <a:r>
              <a:rPr lang="en-US" sz="1400" baseline="30000" dirty="0" smtClean="0"/>
              <a:t>) </a:t>
            </a:r>
            <a:r>
              <a:rPr lang="en-US" sz="1400" dirty="0" smtClean="0"/>
              <a:t>mean on the bottom 16 rows, worse DNL in other pixel not accounted for yet</a:t>
            </a:r>
            <a:endParaRPr lang="en-US" sz="1400" baseline="30000" dirty="0"/>
          </a:p>
        </p:txBody>
      </p:sp>
      <p:sp>
        <p:nvSpPr>
          <p:cNvPr id="20" name="Inhaltsplatzhalter 2"/>
          <p:cNvSpPr txBox="1">
            <a:spLocks/>
          </p:cNvSpPr>
          <p:nvPr/>
        </p:nvSpPr>
        <p:spPr>
          <a:xfrm>
            <a:off x="118602" y="5655493"/>
            <a:ext cx="3695264" cy="1031178"/>
          </a:xfrm>
          <a:prstGeom prst="rect">
            <a:avLst/>
          </a:prstGeom>
          <a:ln>
            <a:solidFill>
              <a:schemeClr val="tx1"/>
            </a:solidFill>
          </a:ln>
        </p:spPr>
        <p:txBody>
          <a:bodyPr/>
          <a:lstStyle>
            <a:lvl1pPr marL="266700" indent="-266700" algn="l" rtl="0" eaLnBrk="1" fontAlgn="base" hangingPunct="1">
              <a:lnSpc>
                <a:spcPts val="2300"/>
              </a:lnSpc>
              <a:spcBef>
                <a:spcPct val="20000"/>
              </a:spcBef>
              <a:spcAft>
                <a:spcPct val="0"/>
              </a:spcAft>
              <a:buFont typeface="Verdana" panose="020B0604030504040204" pitchFamily="34" charset="0"/>
              <a:buChar char="●"/>
              <a:defRPr sz="1800">
                <a:solidFill>
                  <a:schemeClr val="tx1"/>
                </a:solidFill>
                <a:latin typeface="+mn-lt"/>
                <a:ea typeface="+mn-ea"/>
                <a:cs typeface="+mn-cs"/>
              </a:defRPr>
            </a:lvl1pPr>
            <a:lvl2pPr marL="444500" indent="-177800" algn="l" rtl="0" eaLnBrk="1" fontAlgn="base" hangingPunct="1">
              <a:lnSpc>
                <a:spcPts val="2300"/>
              </a:lnSpc>
              <a:spcBef>
                <a:spcPct val="20000"/>
              </a:spcBef>
              <a:spcAft>
                <a:spcPct val="0"/>
              </a:spcAft>
              <a:buFont typeface="Verdana" pitchFamily="34" charset="0"/>
              <a:buChar char="●"/>
              <a:defRPr sz="1600">
                <a:solidFill>
                  <a:schemeClr val="tx1"/>
                </a:solidFill>
                <a:latin typeface="+mn-lt"/>
              </a:defRPr>
            </a:lvl2pPr>
            <a:lvl3pPr marL="625475" indent="-180975" algn="l" rtl="0" eaLnBrk="1" fontAlgn="base" hangingPunct="1">
              <a:lnSpc>
                <a:spcPts val="2300"/>
              </a:lnSpc>
              <a:spcBef>
                <a:spcPct val="20000"/>
              </a:spcBef>
              <a:spcAft>
                <a:spcPct val="0"/>
              </a:spcAft>
              <a:buFont typeface="Verdana" pitchFamily="34" charset="0"/>
              <a:buChar char="»"/>
              <a:defRPr sz="140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1976438" indent="-147638" algn="l" rtl="0" eaLnBrk="1" fontAlgn="base" hangingPunct="1">
              <a:spcBef>
                <a:spcPct val="20000"/>
              </a:spcBef>
              <a:spcAft>
                <a:spcPct val="0"/>
              </a:spcAft>
              <a:buFont typeface="Wingdings" pitchFamily="2" charset="2"/>
              <a:buChar char="§"/>
              <a:defRPr sz="900">
                <a:solidFill>
                  <a:schemeClr val="tx1"/>
                </a:solidFill>
                <a:latin typeface="+mn-lt"/>
              </a:defRPr>
            </a:lvl5pPr>
            <a:lvl6pPr marL="2433638" indent="-147638" algn="l" rtl="0" eaLnBrk="1" fontAlgn="base" hangingPunct="1">
              <a:spcBef>
                <a:spcPct val="20000"/>
              </a:spcBef>
              <a:spcAft>
                <a:spcPct val="0"/>
              </a:spcAft>
              <a:buFont typeface="Wingdings" pitchFamily="2" charset="2"/>
              <a:buChar char="§"/>
              <a:defRPr sz="900">
                <a:solidFill>
                  <a:schemeClr val="tx1"/>
                </a:solidFill>
                <a:latin typeface="+mn-lt"/>
              </a:defRPr>
            </a:lvl6pPr>
            <a:lvl7pPr marL="2890838" indent="-147638" algn="l" rtl="0" eaLnBrk="1" fontAlgn="base" hangingPunct="1">
              <a:spcBef>
                <a:spcPct val="20000"/>
              </a:spcBef>
              <a:spcAft>
                <a:spcPct val="0"/>
              </a:spcAft>
              <a:buFont typeface="Wingdings" pitchFamily="2" charset="2"/>
              <a:buChar char="§"/>
              <a:defRPr sz="900">
                <a:solidFill>
                  <a:schemeClr val="tx1"/>
                </a:solidFill>
                <a:latin typeface="+mn-lt"/>
              </a:defRPr>
            </a:lvl7pPr>
            <a:lvl8pPr marL="3348038" indent="-147638" algn="l" rtl="0" eaLnBrk="1" fontAlgn="base" hangingPunct="1">
              <a:spcBef>
                <a:spcPct val="20000"/>
              </a:spcBef>
              <a:spcAft>
                <a:spcPct val="0"/>
              </a:spcAft>
              <a:buFont typeface="Wingdings" pitchFamily="2" charset="2"/>
              <a:buChar char="§"/>
              <a:defRPr sz="900">
                <a:solidFill>
                  <a:schemeClr val="tx1"/>
                </a:solidFill>
                <a:latin typeface="+mn-lt"/>
              </a:defRPr>
            </a:lvl8pPr>
            <a:lvl9pPr marL="3805238" indent="-147638" algn="l" rtl="0" eaLnBrk="1" fontAlgn="base" hangingPunct="1">
              <a:spcBef>
                <a:spcPct val="20000"/>
              </a:spcBef>
              <a:spcAft>
                <a:spcPct val="0"/>
              </a:spcAft>
              <a:buFont typeface="Wingdings" pitchFamily="2" charset="2"/>
              <a:buChar char="§"/>
              <a:defRPr sz="900">
                <a:solidFill>
                  <a:schemeClr val="tx1"/>
                </a:solidFill>
                <a:latin typeface="+mn-lt"/>
              </a:defRPr>
            </a:lvl9pPr>
          </a:lstStyle>
          <a:p>
            <a:pPr marL="0" indent="0">
              <a:buNone/>
            </a:pPr>
            <a:r>
              <a:rPr lang="en-US" sz="1400" kern="0" dirty="0" smtClean="0"/>
              <a:t>all measurements at 1 MHz with 250ns flattop, using 4.5 MHz parameter, i.e. integration time = 50 ns</a:t>
            </a:r>
          </a:p>
          <a:p>
            <a:pPr marL="0" indent="0">
              <a:buNone/>
            </a:pPr>
            <a:endParaRPr lang="en-US" kern="0" dirty="0"/>
          </a:p>
        </p:txBody>
      </p:sp>
      <p:sp>
        <p:nvSpPr>
          <p:cNvPr id="21" name="Inhaltsplatzhalter 2"/>
          <p:cNvSpPr txBox="1">
            <a:spLocks/>
          </p:cNvSpPr>
          <p:nvPr/>
        </p:nvSpPr>
        <p:spPr>
          <a:xfrm>
            <a:off x="4064531" y="5888234"/>
            <a:ext cx="4747777" cy="782131"/>
          </a:xfrm>
          <a:prstGeom prst="rect">
            <a:avLst/>
          </a:prstGeom>
          <a:solidFill>
            <a:schemeClr val="bg1"/>
          </a:solidFill>
          <a:ln>
            <a:solidFill>
              <a:srgbClr val="C00000"/>
            </a:solidFill>
          </a:ln>
        </p:spPr>
        <p:txBody>
          <a:bodyPr/>
          <a:lstStyle>
            <a:lvl1pPr marL="266700" indent="-266700" algn="l" rtl="0" eaLnBrk="1" fontAlgn="base" hangingPunct="1">
              <a:lnSpc>
                <a:spcPts val="2300"/>
              </a:lnSpc>
              <a:spcBef>
                <a:spcPct val="20000"/>
              </a:spcBef>
              <a:spcAft>
                <a:spcPct val="0"/>
              </a:spcAft>
              <a:buFont typeface="Verdana" panose="020B0604030504040204" pitchFamily="34" charset="0"/>
              <a:buChar char="●"/>
              <a:defRPr sz="1800">
                <a:solidFill>
                  <a:schemeClr val="tx1"/>
                </a:solidFill>
                <a:latin typeface="+mn-lt"/>
                <a:ea typeface="+mn-ea"/>
                <a:cs typeface="+mn-cs"/>
              </a:defRPr>
            </a:lvl1pPr>
            <a:lvl2pPr marL="444500" indent="-177800" algn="l" rtl="0" eaLnBrk="1" fontAlgn="base" hangingPunct="1">
              <a:lnSpc>
                <a:spcPts val="2300"/>
              </a:lnSpc>
              <a:spcBef>
                <a:spcPct val="20000"/>
              </a:spcBef>
              <a:spcAft>
                <a:spcPct val="0"/>
              </a:spcAft>
              <a:buFont typeface="Verdana" pitchFamily="34" charset="0"/>
              <a:buChar char="●"/>
              <a:defRPr sz="1600">
                <a:solidFill>
                  <a:schemeClr val="tx1"/>
                </a:solidFill>
                <a:latin typeface="+mn-lt"/>
              </a:defRPr>
            </a:lvl2pPr>
            <a:lvl3pPr marL="625475" indent="-180975" algn="l" rtl="0" eaLnBrk="1" fontAlgn="base" hangingPunct="1">
              <a:lnSpc>
                <a:spcPts val="2300"/>
              </a:lnSpc>
              <a:spcBef>
                <a:spcPct val="20000"/>
              </a:spcBef>
              <a:spcAft>
                <a:spcPct val="0"/>
              </a:spcAft>
              <a:buFont typeface="Verdana" pitchFamily="34" charset="0"/>
              <a:buChar char="»"/>
              <a:defRPr sz="140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1976438" indent="-147638" algn="l" rtl="0" eaLnBrk="1" fontAlgn="base" hangingPunct="1">
              <a:spcBef>
                <a:spcPct val="20000"/>
              </a:spcBef>
              <a:spcAft>
                <a:spcPct val="0"/>
              </a:spcAft>
              <a:buFont typeface="Wingdings" pitchFamily="2" charset="2"/>
              <a:buChar char="§"/>
              <a:defRPr sz="900">
                <a:solidFill>
                  <a:schemeClr val="tx1"/>
                </a:solidFill>
                <a:latin typeface="+mn-lt"/>
              </a:defRPr>
            </a:lvl5pPr>
            <a:lvl6pPr marL="2433638" indent="-147638" algn="l" rtl="0" eaLnBrk="1" fontAlgn="base" hangingPunct="1">
              <a:spcBef>
                <a:spcPct val="20000"/>
              </a:spcBef>
              <a:spcAft>
                <a:spcPct val="0"/>
              </a:spcAft>
              <a:buFont typeface="Wingdings" pitchFamily="2" charset="2"/>
              <a:buChar char="§"/>
              <a:defRPr sz="900">
                <a:solidFill>
                  <a:schemeClr val="tx1"/>
                </a:solidFill>
                <a:latin typeface="+mn-lt"/>
              </a:defRPr>
            </a:lvl6pPr>
            <a:lvl7pPr marL="2890838" indent="-147638" algn="l" rtl="0" eaLnBrk="1" fontAlgn="base" hangingPunct="1">
              <a:spcBef>
                <a:spcPct val="20000"/>
              </a:spcBef>
              <a:spcAft>
                <a:spcPct val="0"/>
              </a:spcAft>
              <a:buFont typeface="Wingdings" pitchFamily="2" charset="2"/>
              <a:buChar char="§"/>
              <a:defRPr sz="900">
                <a:solidFill>
                  <a:schemeClr val="tx1"/>
                </a:solidFill>
                <a:latin typeface="+mn-lt"/>
              </a:defRPr>
            </a:lvl7pPr>
            <a:lvl8pPr marL="3348038" indent="-147638" algn="l" rtl="0" eaLnBrk="1" fontAlgn="base" hangingPunct="1">
              <a:spcBef>
                <a:spcPct val="20000"/>
              </a:spcBef>
              <a:spcAft>
                <a:spcPct val="0"/>
              </a:spcAft>
              <a:buFont typeface="Wingdings" pitchFamily="2" charset="2"/>
              <a:buChar char="§"/>
              <a:defRPr sz="900">
                <a:solidFill>
                  <a:schemeClr val="tx1"/>
                </a:solidFill>
                <a:latin typeface="+mn-lt"/>
              </a:defRPr>
            </a:lvl8pPr>
            <a:lvl9pPr marL="3805238" indent="-147638" algn="l" rtl="0" eaLnBrk="1" fontAlgn="base" hangingPunct="1">
              <a:spcBef>
                <a:spcPct val="20000"/>
              </a:spcBef>
              <a:spcAft>
                <a:spcPct val="0"/>
              </a:spcAft>
              <a:buFont typeface="Wingdings" pitchFamily="2" charset="2"/>
              <a:buChar char="§"/>
              <a:defRPr sz="900">
                <a:solidFill>
                  <a:schemeClr val="tx1"/>
                </a:solidFill>
                <a:latin typeface="+mn-lt"/>
              </a:defRPr>
            </a:lvl9pPr>
          </a:lstStyle>
          <a:p>
            <a:pPr marL="0" indent="0">
              <a:buNone/>
            </a:pPr>
            <a:r>
              <a:rPr lang="en-US" sz="1400" kern="0" dirty="0" smtClean="0">
                <a:solidFill>
                  <a:srgbClr val="C00000"/>
                </a:solidFill>
              </a:rPr>
              <a:t>These numbers hold when moving to 4.5 MHz with</a:t>
            </a:r>
          </a:p>
          <a:p>
            <a:pPr marL="0" indent="0">
              <a:buNone/>
            </a:pPr>
            <a:r>
              <a:rPr lang="en-US" sz="1400" kern="0" dirty="0" smtClean="0">
                <a:solidFill>
                  <a:srgbClr val="C00000"/>
                </a:solidFill>
              </a:rPr>
              <a:t>short flattop using same the gain settings</a:t>
            </a:r>
          </a:p>
          <a:p>
            <a:pPr marL="0" indent="0">
              <a:buNone/>
            </a:pPr>
            <a:endParaRPr lang="en-US" kern="0" dirty="0"/>
          </a:p>
        </p:txBody>
      </p:sp>
      <p:sp>
        <p:nvSpPr>
          <p:cNvPr id="22" name="Rectangle 15"/>
          <p:cNvSpPr/>
          <p:nvPr/>
        </p:nvSpPr>
        <p:spPr>
          <a:xfrm>
            <a:off x="118602" y="3384703"/>
            <a:ext cx="4887807" cy="523220"/>
          </a:xfrm>
          <a:prstGeom prst="rect">
            <a:avLst/>
          </a:prstGeom>
        </p:spPr>
        <p:txBody>
          <a:bodyPr wrap="square">
            <a:spAutoFit/>
          </a:bodyPr>
          <a:lstStyle/>
          <a:p>
            <a:r>
              <a:rPr lang="en-US" sz="1400" dirty="0" smtClean="0"/>
              <a:t>white pixels have no connection to the sensor,</a:t>
            </a:r>
          </a:p>
          <a:p>
            <a:r>
              <a:rPr lang="en-US" sz="1400" dirty="0" smtClean="0"/>
              <a:t>in-house flipping, this is NOT the final yield</a:t>
            </a:r>
            <a:endParaRPr lang="en-US" sz="1400" dirty="0"/>
          </a:p>
        </p:txBody>
      </p:sp>
    </p:spTree>
    <p:extLst>
      <p:ext uri="{BB962C8B-B14F-4D97-AF65-F5344CB8AC3E}">
        <p14:creationId xmlns:p14="http://schemas.microsoft.com/office/powerpoint/2010/main" val="929807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5" name="Title 3"/>
          <p:cNvSpPr txBox="1">
            <a:spLocks/>
          </p:cNvSpPr>
          <p:nvPr/>
        </p:nvSpPr>
        <p:spPr bwMode="auto">
          <a:xfrm>
            <a:off x="0" y="2691460"/>
            <a:ext cx="9144000" cy="13234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000">
                <a:solidFill>
                  <a:schemeClr val="bg1"/>
                </a:solidFill>
                <a:latin typeface="Verdana" pitchFamily="34" charset="0"/>
              </a:defRPr>
            </a:lvl2pPr>
            <a:lvl3pPr algn="l" rtl="0" eaLnBrk="0" fontAlgn="base" hangingPunct="0">
              <a:spcBef>
                <a:spcPct val="0"/>
              </a:spcBef>
              <a:spcAft>
                <a:spcPct val="0"/>
              </a:spcAft>
              <a:defRPr sz="2000">
                <a:solidFill>
                  <a:schemeClr val="bg1"/>
                </a:solidFill>
                <a:latin typeface="Verdana" pitchFamily="34" charset="0"/>
              </a:defRPr>
            </a:lvl3pPr>
            <a:lvl4pPr algn="l" rtl="0" eaLnBrk="0" fontAlgn="base" hangingPunct="0">
              <a:spcBef>
                <a:spcPct val="0"/>
              </a:spcBef>
              <a:spcAft>
                <a:spcPct val="0"/>
              </a:spcAft>
              <a:defRPr sz="2000">
                <a:solidFill>
                  <a:schemeClr val="bg1"/>
                </a:solidFill>
                <a:latin typeface="Verdana" pitchFamily="34" charset="0"/>
              </a:defRPr>
            </a:lvl4pPr>
            <a:lvl5pPr algn="l" rtl="0" eaLnBrk="0" fontAlgn="base" hangingPunct="0">
              <a:spcBef>
                <a:spcPct val="0"/>
              </a:spcBef>
              <a:spcAft>
                <a:spcPct val="0"/>
              </a:spcAft>
              <a:defRPr sz="2000">
                <a:solidFill>
                  <a:schemeClr val="bg1"/>
                </a:solidFill>
                <a:latin typeface="Verdana" pitchFamily="34" charset="0"/>
              </a:defRPr>
            </a:lvl5pPr>
            <a:lvl6pPr marL="457200" algn="l" rtl="0" fontAlgn="base">
              <a:spcBef>
                <a:spcPct val="0"/>
              </a:spcBef>
              <a:spcAft>
                <a:spcPct val="0"/>
              </a:spcAft>
              <a:defRPr sz="2000">
                <a:solidFill>
                  <a:schemeClr val="bg1"/>
                </a:solidFill>
                <a:latin typeface="Verdana" pitchFamily="34" charset="0"/>
              </a:defRPr>
            </a:lvl6pPr>
            <a:lvl7pPr marL="914400" algn="l" rtl="0" fontAlgn="base">
              <a:spcBef>
                <a:spcPct val="0"/>
              </a:spcBef>
              <a:spcAft>
                <a:spcPct val="0"/>
              </a:spcAft>
              <a:defRPr sz="2000">
                <a:solidFill>
                  <a:schemeClr val="bg1"/>
                </a:solidFill>
                <a:latin typeface="Verdana" pitchFamily="34" charset="0"/>
              </a:defRPr>
            </a:lvl7pPr>
            <a:lvl8pPr marL="1371600" algn="l" rtl="0" fontAlgn="base">
              <a:spcBef>
                <a:spcPct val="0"/>
              </a:spcBef>
              <a:spcAft>
                <a:spcPct val="0"/>
              </a:spcAft>
              <a:defRPr sz="2000">
                <a:solidFill>
                  <a:schemeClr val="bg1"/>
                </a:solidFill>
                <a:latin typeface="Verdana" pitchFamily="34" charset="0"/>
              </a:defRPr>
            </a:lvl8pPr>
            <a:lvl9pPr marL="1828800" algn="l" rtl="0" fontAlgn="base">
              <a:spcBef>
                <a:spcPct val="0"/>
              </a:spcBef>
              <a:spcAft>
                <a:spcPct val="0"/>
              </a:spcAft>
              <a:defRPr sz="2000">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0" cap="none" spc="0" normalizeH="0" baseline="0" noProof="0" dirty="0" smtClean="0">
                <a:ln>
                  <a:noFill/>
                </a:ln>
                <a:solidFill>
                  <a:srgbClr val="000000"/>
                </a:solidFill>
                <a:effectLst/>
                <a:uLnTx/>
                <a:uFillTx/>
                <a:latin typeface="Verdana"/>
                <a:ea typeface="+mj-ea"/>
                <a:cs typeface="+mj-cs"/>
              </a:rPr>
              <a:t>Module and Mega-pixel</a:t>
            </a:r>
            <a:r>
              <a:rPr kumimoji="0" lang="en-US" sz="4000" b="0" i="1" u="none" strike="noStrike" kern="0" cap="none" spc="0" normalizeH="0" noProof="0" dirty="0" smtClean="0">
                <a:ln>
                  <a:noFill/>
                </a:ln>
                <a:solidFill>
                  <a:srgbClr val="000000"/>
                </a:solidFill>
                <a:effectLst/>
                <a:uLnTx/>
                <a:uFillTx/>
                <a:latin typeface="Verdana"/>
                <a:ea typeface="+mj-ea"/>
                <a:cs typeface="+mj-cs"/>
              </a:rPr>
              <a:t> Camera </a:t>
            </a:r>
            <a:r>
              <a:rPr kumimoji="0" lang="en-US" sz="4000" b="0" i="1" u="none" strike="noStrike" kern="0" cap="none" spc="0" normalizeH="0" noProof="0" dirty="0" err="1" smtClean="0">
                <a:ln>
                  <a:noFill/>
                </a:ln>
                <a:solidFill>
                  <a:srgbClr val="000000"/>
                </a:solidFill>
                <a:effectLst/>
                <a:uLnTx/>
                <a:uFillTx/>
                <a:latin typeface="Verdana"/>
                <a:ea typeface="+mj-ea"/>
                <a:cs typeface="+mj-cs"/>
              </a:rPr>
              <a:t>electonics</a:t>
            </a:r>
            <a:endParaRPr kumimoji="0" lang="en-US" sz="4000" b="0" i="1" u="none" strike="noStrike" kern="0" cap="none" spc="0" normalizeH="0" baseline="0" noProof="0" dirty="0">
              <a:ln>
                <a:noFill/>
              </a:ln>
              <a:solidFill>
                <a:srgbClr val="000000"/>
              </a:solidFill>
              <a:effectLst/>
              <a:uLnTx/>
              <a:uFillTx/>
              <a:latin typeface="Verdana"/>
              <a:ea typeface="+mj-ea"/>
              <a:cs typeface="+mj-cs"/>
            </a:endParaRPr>
          </a:p>
        </p:txBody>
      </p:sp>
    </p:spTree>
    <p:extLst>
      <p:ext uri="{BB962C8B-B14F-4D97-AF65-F5344CB8AC3E}">
        <p14:creationId xmlns:p14="http://schemas.microsoft.com/office/powerpoint/2010/main" val="170532951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2868</Words>
  <Application>Microsoft Office PowerPoint</Application>
  <PresentationFormat>On-screen Show (4:3)</PresentationFormat>
  <Paragraphs>435</Paragraphs>
  <Slides>29</Slides>
  <Notes>7</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1_Standarddesign</vt:lpstr>
      <vt:lpstr>Status of the DSSC Project    </vt:lpstr>
      <vt:lpstr>Talk Outline</vt:lpstr>
      <vt:lpstr>MiniSDD camera components overview</vt:lpstr>
      <vt:lpstr>MiniSDD 1-Mpixel camera specs</vt:lpstr>
      <vt:lpstr>PowerPoint Presentation</vt:lpstr>
      <vt:lpstr>F2 Status</vt:lpstr>
      <vt:lpstr>Gain trimming through the ADC 2/2</vt:lpstr>
      <vt:lpstr>F2 Noise Estimation </vt:lpstr>
      <vt:lpstr>PowerPoint Presentation</vt:lpstr>
      <vt:lpstr>Integration of the 1 megapixel camera</vt:lpstr>
      <vt:lpstr>PowerPoint Presentation</vt:lpstr>
      <vt:lpstr>PowerPoint Presentation</vt:lpstr>
      <vt:lpstr>Tools for detector assembly</vt:lpstr>
      <vt:lpstr>Detector vacuum and cooling systems</vt:lpstr>
      <vt:lpstr>Detector infrastructure</vt:lpstr>
      <vt:lpstr>Vacuum Chamber &amp; Cooling Blocks</vt:lpstr>
      <vt:lpstr>PowerPoint Presentation</vt:lpstr>
      <vt:lpstr>PowerPoint Presentation</vt:lpstr>
      <vt:lpstr>PowerPoint Presentation</vt:lpstr>
      <vt:lpstr>PowerPoint Presentation</vt:lpstr>
      <vt:lpstr>PowerPoint Presentation</vt:lpstr>
      <vt:lpstr>F1 + DEFPET @ Fast Speed</vt:lpstr>
      <vt:lpstr>PowerPoint Presentation</vt:lpstr>
      <vt:lpstr>PowerPoint Presentation</vt:lpstr>
      <vt:lpstr>Summary</vt:lpstr>
      <vt:lpstr>PowerPoint Presentation</vt:lpstr>
      <vt:lpstr>PowerPoint Presentation</vt:lpstr>
      <vt:lpstr>PowerPoint Presentation</vt:lpstr>
      <vt:lpstr>PowerPoint Presentation</vt:lpstr>
    </vt:vector>
  </TitlesOfParts>
  <Company>MPI Halbleiterlabor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Hansen, Karsten</dc:creator>
  <cp:lastModifiedBy>Porro, Matteo</cp:lastModifiedBy>
  <cp:revision>4000</cp:revision>
  <cp:lastPrinted>2015-11-27T15:51:42Z</cp:lastPrinted>
  <dcterms:created xsi:type="dcterms:W3CDTF">2006-12-12T12:46:50Z</dcterms:created>
  <dcterms:modified xsi:type="dcterms:W3CDTF">2017-12-12T22:58:05Z</dcterms:modified>
</cp:coreProperties>
</file>