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78" r:id="rId2"/>
    <p:sldId id="379" r:id="rId3"/>
    <p:sldId id="380" r:id="rId4"/>
    <p:sldId id="381" r:id="rId5"/>
    <p:sldId id="418" r:id="rId6"/>
    <p:sldId id="432" r:id="rId7"/>
    <p:sldId id="436" r:id="rId8"/>
    <p:sldId id="420" r:id="rId9"/>
    <p:sldId id="421" r:id="rId10"/>
    <p:sldId id="439" r:id="rId11"/>
    <p:sldId id="412" r:id="rId12"/>
    <p:sldId id="438" r:id="rId13"/>
    <p:sldId id="440" r:id="rId14"/>
    <p:sldId id="423" r:id="rId15"/>
    <p:sldId id="389" r:id="rId16"/>
    <p:sldId id="422" r:id="rId17"/>
    <p:sldId id="407" r:id="rId18"/>
    <p:sldId id="408" r:id="rId19"/>
    <p:sldId id="405" r:id="rId20"/>
    <p:sldId id="278" r:id="rId21"/>
    <p:sldId id="417" r:id="rId22"/>
    <p:sldId id="3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75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2993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Kuster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15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5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-882" y="24"/>
      </p:cViewPr>
      <p:guideLst>
        <p:guide orient="horz" pos="1275"/>
        <p:guide orient="horz" pos="3666"/>
        <p:guide pos="2767"/>
        <p:guide pos="2993"/>
        <p:guide pos="5375"/>
        <p:guide pos="3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12.12.2017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12.12.2017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479" indent="-2855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2275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99183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6092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300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6991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682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373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04489CA-97AE-4B30-BE5E-966BEAC11E45}" type="slidenum">
              <a:rPr lang="de-DE" sz="1200"/>
              <a:pPr/>
              <a:t>1</a:t>
            </a:fld>
            <a:endParaRPr lang="de-DE" sz="1200" dirty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2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83" tIns="45691" rIns="91383" bIns="45691"/>
          <a:lstStyle/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/>
              <a:t>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edia.xfel.eu/XFELmediabank/ConvertAssets/150929_XFEL_Schenefeld_XHQ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38000" brushSize="1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910" y="0"/>
            <a:ext cx="10286998" cy="6858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1120779"/>
            <a:ext cx="5877529" cy="1050925"/>
          </a:xfrm>
        </p:spPr>
        <p:txBody>
          <a:bodyPr anchor="b"/>
          <a:lstStyle>
            <a:lvl1pPr algn="l">
              <a:defRPr sz="2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583180"/>
            <a:ext cx="5886446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8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3" y="771527"/>
            <a:ext cx="1423988" cy="1422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4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552576"/>
            <a:ext cx="7921626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5448300"/>
            <a:ext cx="79216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6"/>
            <a:ext cx="7921625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828678"/>
            <a:ext cx="7921625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1190" y="5913441"/>
            <a:ext cx="79216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7" y="1196979"/>
            <a:ext cx="37814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1196979"/>
            <a:ext cx="3781426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3781428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7" y="5913441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90" y="5086354"/>
            <a:ext cx="37814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5" y="5086354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8" y="712232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2024067"/>
            <a:ext cx="7921625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532814" y="293577"/>
            <a:ext cx="385763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11187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4751388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111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47513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Jolanta</a:t>
            </a:r>
            <a:r>
              <a:rPr lang="en-US" sz="900" baseline="0" dirty="0" smtClean="0"/>
              <a:t> Sztuk-Dambietz </a:t>
            </a:r>
            <a:r>
              <a:rPr lang="en-US" sz="900" dirty="0" smtClean="0"/>
              <a:t> </a:t>
            </a:r>
            <a:r>
              <a:rPr lang="en-US" sz="900" baseline="0" dirty="0" smtClean="0"/>
              <a:t>                                                          13.12.2017</a:t>
            </a:r>
            <a:endParaRPr lang="en-US" sz="9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86509" y="330477"/>
            <a:ext cx="17491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aseline="0" dirty="0" smtClean="0"/>
              <a:t>XFEL.EU  Detector Calibration</a:t>
            </a:r>
            <a:endParaRPr lang="en-US" sz="900" baseline="0" dirty="0"/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6642101" y="6329892"/>
            <a:ext cx="22764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23</a:t>
            </a:r>
            <a:r>
              <a:rPr kumimoji="0" lang="en-US" altLang="en-US" sz="1000" b="1" i="0" u="none" strike="noStrike" cap="none" normalizeH="0" baseline="3000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rd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   XDAC Committee Meeting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884" indent="-267884" algn="l" defTabSz="685783" rtl="0" eaLnBrk="1" latinLnBrk="0" hangingPunct="1">
        <a:lnSpc>
          <a:spcPct val="114000"/>
        </a:lnSpc>
        <a:spcBef>
          <a:spcPts val="1350"/>
        </a:spcBef>
        <a:buClr>
          <a:schemeClr val="bg2"/>
        </a:buClr>
        <a:buFontTx/>
        <a:buBlip>
          <a:blip r:embed="rId1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5768" indent="-267884" algn="l" defTabSz="685783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79" indent="-201211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71517" indent="-129776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816" indent="-135728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275" userDrawn="1">
          <p15:clr>
            <a:srgbClr val="F26B43"/>
          </p15:clr>
        </p15:guide>
        <p15:guide id="2" pos="2767" userDrawn="1">
          <p15:clr>
            <a:srgbClr val="F26B43"/>
          </p15:clr>
        </p15:guide>
        <p15:guide id="3" pos="2993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age/site/calibration/dashboard" TargetMode="External"/><Relationship Id="rId2" Type="http://schemas.openxmlformats.org/officeDocument/2006/relationships/hyperlink" Target="https://indico.desy.de/categoryDisplay.py?categId=27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57929" y="1750868"/>
            <a:ext cx="7251700" cy="18446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</a:t>
            </a: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Working Group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Calibration Infrastructure</a:t>
            </a: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GB" sz="3600" b="1" dirty="0" smtClean="0">
              <a:solidFill>
                <a:srgbClr val="251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6913" y="3773708"/>
            <a:ext cx="397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Jola Sztuk-Dambietz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on behalf of 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the European XFEL Calibration Group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794" y="5416149"/>
            <a:ext cx="8717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December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13</a:t>
            </a:r>
            <a:r>
              <a:rPr lang="en-US" b="1" baseline="30000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th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  2017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/>
            </a:r>
            <a:b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</a:b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rd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Meeting of the XFEL Detector Advisory Committee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European 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XFEL GmbH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Schenefeld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ea typeface="ＭＳ Ｐゴシック" pitchFamily="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46265"/>
            <a:ext cx="7921625" cy="412118"/>
          </a:xfrm>
        </p:spPr>
        <p:txBody>
          <a:bodyPr/>
          <a:lstStyle/>
          <a:p>
            <a:r>
              <a:rPr lang="en-US" dirty="0" smtClean="0"/>
              <a:t>Calibration of the AGIPD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062165"/>
            <a:ext cx="7921625" cy="1206021"/>
          </a:xfrm>
        </p:spPr>
        <p:txBody>
          <a:bodyPr/>
          <a:lstStyle/>
          <a:p>
            <a:r>
              <a:rPr lang="en-US" dirty="0" smtClean="0"/>
              <a:t>Joint effort from XFEL, AGIPD consortium </a:t>
            </a:r>
          </a:p>
          <a:p>
            <a:r>
              <a:rPr lang="en-US" dirty="0" smtClean="0"/>
              <a:t>First calibration data set for high and medium gains exist </a:t>
            </a:r>
            <a:r>
              <a:rPr lang="en-US" dirty="0" smtClean="0">
                <a:sym typeface="Wingdings" panose="05000000000000000000" pitchFamily="2" charset="2"/>
              </a:rPr>
              <a:t> work on optimization ongoing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First calibration procedures  at the experiment are  established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05558"/>
              </p:ext>
            </p:extLst>
          </p:nvPr>
        </p:nvGraphicFramePr>
        <p:xfrm>
          <a:off x="742930" y="2252024"/>
          <a:ext cx="7299366" cy="345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574"/>
                <a:gridCol w="2137559"/>
                <a:gridCol w="1389413"/>
                <a:gridCol w="1128947"/>
                <a:gridCol w="14598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Collection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for processing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Dark data </a:t>
                      </a:r>
                      <a:r>
                        <a:rPr lang="en-US" dirty="0" smtClean="0"/>
                        <a:t>sets</a:t>
                      </a:r>
                      <a:r>
                        <a:rPr lang="en-US" baseline="0" dirty="0" smtClean="0"/>
                        <a:t> for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high/med </a:t>
                      </a:r>
                      <a:r>
                        <a:rPr lang="en-US" dirty="0" smtClean="0"/>
                        <a:t>and low gains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aseline="0" dirty="0" smtClean="0"/>
                        <a:t>At least at the beginning and the end of shift,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baseline="0" dirty="0" smtClean="0"/>
                        <a:t>Always after detector has to be restarted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</a:t>
                      </a:r>
                      <a:r>
                        <a:rPr lang="en-US" dirty="0" smtClean="0"/>
                        <a:t>sec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Offset,</a:t>
                      </a:r>
                    </a:p>
                    <a:p>
                      <a:r>
                        <a:rPr lang="en-US" dirty="0" smtClean="0"/>
                        <a:t>Noise</a:t>
                      </a:r>
                    </a:p>
                    <a:p>
                      <a:r>
                        <a:rPr lang="en-US" dirty="0" smtClean="0"/>
                        <a:t>Bad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5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capacitor 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</a:t>
                      </a:r>
                      <a:r>
                        <a:rPr lang="en-US" baseline="0" dirty="0" smtClean="0"/>
                        <a:t> change of detector parameters (i.e. HV, LV</a:t>
                      </a:r>
                      <a:r>
                        <a:rPr lang="en-US" baseline="0" dirty="0" smtClean="0"/>
                        <a:t>, int. time, </a:t>
                      </a:r>
                      <a:r>
                        <a:rPr lang="en-US" baseline="0" dirty="0" smtClean="0"/>
                        <a:t>number of cells)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15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</a:t>
                      </a:r>
                      <a:r>
                        <a:rPr lang="en-US" baseline="0" dirty="0" smtClean="0"/>
                        <a:t> gain for high and 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2-4 hours/</a:t>
                      </a:r>
                      <a:r>
                        <a:rPr lang="en-US" baseline="0" dirty="0" smtClean="0"/>
                        <a:t> module*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Flat fields,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different intensities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After</a:t>
                      </a:r>
                      <a:r>
                        <a:rPr lang="en-US" baseline="0" dirty="0" smtClean="0"/>
                        <a:t> change of detector parameters (i.e. HV, LV, </a:t>
                      </a:r>
                      <a:r>
                        <a:rPr lang="en-US" baseline="0" dirty="0" smtClean="0"/>
                        <a:t> int. time, number </a:t>
                      </a:r>
                      <a:r>
                        <a:rPr lang="en-US" baseline="0" dirty="0" smtClean="0"/>
                        <a:t>of cells)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sec per intensity</a:t>
                      </a:r>
                    </a:p>
                    <a:p>
                      <a:r>
                        <a:rPr lang="en-US" dirty="0" smtClean="0"/>
                        <a:t>+ preparation in sample chamber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(Relative) </a:t>
                      </a:r>
                      <a:r>
                        <a:rPr lang="en-US" dirty="0" smtClean="0"/>
                        <a:t>gain,</a:t>
                      </a:r>
                      <a:r>
                        <a:rPr lang="en-US" baseline="0" dirty="0" smtClean="0"/>
                        <a:t> bad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2-4 hours/ module*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804" y="5745707"/>
            <a:ext cx="3835020" cy="3138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* </a:t>
            </a:r>
            <a:r>
              <a:rPr lang="en-US" sz="1200" dirty="0" smtClean="0"/>
              <a:t>can </a:t>
            </a:r>
            <a:r>
              <a:rPr lang="en-US" sz="1200" dirty="0"/>
              <a:t>be run in parallel on Maxwell cluster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04887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7964" y="173389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AGIPD Calibration </a:t>
            </a:r>
            <a:r>
              <a:rPr lang="en-US" sz="2400" dirty="0"/>
              <a:t> </a:t>
            </a:r>
            <a:r>
              <a:rPr lang="en-US" sz="2400" dirty="0" smtClean="0"/>
              <a:t>at XFEL.EU 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92082" y="1096651"/>
            <a:ext cx="5752845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Relative </a:t>
            </a:r>
            <a:r>
              <a:rPr lang="en-US" sz="1400" b="1" dirty="0"/>
              <a:t>M</a:t>
            </a:r>
            <a:r>
              <a:rPr lang="en-US" sz="1400" b="1" dirty="0" smtClean="0"/>
              <a:t>edium Gain   </a:t>
            </a:r>
            <a:r>
              <a:rPr lang="en-US" sz="1400" b="1" dirty="0" smtClean="0"/>
              <a:t>- Characteristic of one module </a:t>
            </a:r>
            <a:r>
              <a:rPr lang="en-US" sz="1400" b="1" dirty="0" smtClean="0"/>
              <a:t>Q4M3</a:t>
            </a:r>
            <a:endParaRPr lang="en-US" sz="1400" b="1" dirty="0" smtClean="0"/>
          </a:p>
        </p:txBody>
      </p:sp>
      <p:sp>
        <p:nvSpPr>
          <p:cNvPr id="2" name="AutoShape 2" descr="https://mail.desy.de/service/home/~/?auth=co&amp;loc=en_GB&amp;id=125750&amp;part=2"/>
          <p:cNvSpPr>
            <a:spLocks noChangeAspect="1" noChangeArrowheads="1"/>
          </p:cNvSpPr>
          <p:nvPr/>
        </p:nvSpPr>
        <p:spPr bwMode="auto">
          <a:xfrm>
            <a:off x="155575" y="-4008438"/>
            <a:ext cx="18154650" cy="83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4" descr="N:\4all\intern\User data\wp_75\jsztuk\XDAC Dec 2017\Open session\material\overview_module_agipd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3" b="75334"/>
          <a:stretch/>
        </p:blipFill>
        <p:spPr bwMode="auto">
          <a:xfrm>
            <a:off x="580539" y="1654142"/>
            <a:ext cx="3986691" cy="8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N:\4all\intern\User data\wp_75\jsztuk\XDAC Dec 2017\Open session\material\overview_module_agip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 t="2" r="523" b="74543"/>
          <a:stretch/>
        </p:blipFill>
        <p:spPr bwMode="auto">
          <a:xfrm>
            <a:off x="681958" y="4368586"/>
            <a:ext cx="3871029" cy="9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:\4all\intern\User data\wp_75\jsztuk\XDAC Dec 2017\Open session\material\overview_module_agip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3" r="49391" b="26752"/>
          <a:stretch/>
        </p:blipFill>
        <p:spPr bwMode="auto">
          <a:xfrm>
            <a:off x="4876156" y="1949570"/>
            <a:ext cx="4009051" cy="17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:\4all\intern\User data\wp_75\jsztuk\XDAC Dec 2017\Open session\material\overview_module_agip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8" t="25374" r="-103" b="50254"/>
          <a:stretch/>
        </p:blipFill>
        <p:spPr bwMode="auto">
          <a:xfrm>
            <a:off x="4932587" y="3761116"/>
            <a:ext cx="3952620" cy="9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:\4all\intern\User data\wp_75\jsztuk\XDAC Dec 2017\Open session\material\overview_module_agip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4" t="50384" r="-2" b="990"/>
          <a:stretch/>
        </p:blipFill>
        <p:spPr bwMode="auto">
          <a:xfrm>
            <a:off x="681959" y="2593958"/>
            <a:ext cx="3883819" cy="17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2407" y="1795862"/>
            <a:ext cx="1257225" cy="3074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Relative gain </a:t>
            </a:r>
            <a:endParaRPr lang="en-US" sz="1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81959" y="2667130"/>
            <a:ext cx="1516019" cy="3074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Offset correction </a:t>
            </a:r>
            <a:endParaRPr lang="en-US" sz="14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02407" y="3600345"/>
            <a:ext cx="1921461" cy="3074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Threshold for gain bit   </a:t>
            </a:r>
            <a:endParaRPr lang="en-US" sz="14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90106" y="4546680"/>
            <a:ext cx="1169525" cy="3074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Bad pixels </a:t>
            </a:r>
            <a:endParaRPr lang="en-US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222313" y="1520565"/>
            <a:ext cx="3107276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Fit parameters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6333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gipd-ps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76" y="1568699"/>
            <a:ext cx="4109023" cy="4349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349923"/>
            <a:ext cx="7921625" cy="780540"/>
          </a:xfrm>
        </p:spPr>
        <p:txBody>
          <a:bodyPr/>
          <a:lstStyle/>
          <a:p>
            <a:r>
              <a:rPr lang="en-US" dirty="0" smtClean="0"/>
              <a:t>AGIPD at SPB – User Operation with AGIPD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04571" y="1916434"/>
            <a:ext cx="3169758" cy="50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1200" b="1" dirty="0">
                <a:solidFill>
                  <a:prstClr val="white"/>
                </a:solidFill>
              </a:rPr>
              <a:t>Scattering from 300 um jet, sum of 5 trains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8130" y="1307089"/>
            <a:ext cx="3862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Time </a:t>
            </a:r>
            <a:r>
              <a:rPr lang="en-US" sz="1200" b="1" dirty="0"/>
              <a:t>resolved fs </a:t>
            </a:r>
            <a:r>
              <a:rPr lang="en-US" sz="1200" b="1" dirty="0" smtClean="0"/>
              <a:t>crystallography – </a:t>
            </a:r>
          </a:p>
          <a:p>
            <a:r>
              <a:rPr lang="en-US" sz="1200" b="1" dirty="0" smtClean="0"/>
              <a:t>example of</a:t>
            </a:r>
            <a:r>
              <a:rPr lang="en-US" sz="1200" dirty="0"/>
              <a:t> </a:t>
            </a:r>
            <a:r>
              <a:rPr lang="en-US" sz="1200" b="1" dirty="0" smtClean="0"/>
              <a:t>XFEL-corrected diffraction pattern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5362" y="1459234"/>
            <a:ext cx="4448176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smtClean="0"/>
              <a:t> User Operation SPB started 14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September 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/>
              <a:t> </a:t>
            </a:r>
            <a:r>
              <a:rPr lang="en-US" sz="1400" dirty="0" smtClean="0"/>
              <a:t>5 experiments 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400" dirty="0" smtClean="0"/>
              <a:t>AGIPD  stable operation ~90% of the time</a:t>
            </a:r>
            <a:endParaRPr lang="en-US" sz="1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6439"/>
              </p:ext>
            </p:extLst>
          </p:nvPr>
        </p:nvGraphicFramePr>
        <p:xfrm>
          <a:off x="515829" y="2597150"/>
          <a:ext cx="3246546" cy="25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492"/>
                <a:gridCol w="932266"/>
                <a:gridCol w="1143788"/>
              </a:tblGrid>
              <a:tr h="437271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Experiment/proposal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 data size  [TB]</a:t>
                      </a:r>
                      <a:endParaRPr lang="en-US" dirty="0"/>
                    </a:p>
                  </a:txBody>
                  <a:tcPr/>
                </a:tc>
              </a:tr>
              <a:tr h="322432">
                <a:tc>
                  <a:txBody>
                    <a:bodyPr/>
                    <a:lstStyle/>
                    <a:p>
                      <a:r>
                        <a:rPr lang="en-US" dirty="0" smtClean="0"/>
                        <a:t>p2012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</a:tr>
              <a:tr h="322432">
                <a:tc>
                  <a:txBody>
                    <a:bodyPr/>
                    <a:lstStyle/>
                    <a:p>
                      <a:r>
                        <a:rPr lang="en-US" dirty="0" smtClean="0"/>
                        <a:t>p2042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</a:tr>
              <a:tr h="322432">
                <a:tc>
                  <a:txBody>
                    <a:bodyPr/>
                    <a:lstStyle/>
                    <a:p>
                      <a:r>
                        <a:rPr lang="en-US" dirty="0" smtClean="0"/>
                        <a:t>p2017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</a:tr>
              <a:tr h="322432">
                <a:tc>
                  <a:txBody>
                    <a:bodyPr/>
                    <a:lstStyle/>
                    <a:p>
                      <a:r>
                        <a:rPr lang="en-US" dirty="0" smtClean="0"/>
                        <a:t>p2066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</a:tr>
              <a:tr h="322432">
                <a:tc>
                  <a:txBody>
                    <a:bodyPr/>
                    <a:lstStyle/>
                    <a:p>
                      <a:r>
                        <a:rPr lang="en-US" dirty="0" smtClean="0"/>
                        <a:t>p2013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116</a:t>
                      </a:r>
                      <a:endParaRPr lang="en-US" dirty="0"/>
                    </a:p>
                  </a:txBody>
                  <a:tcPr/>
                </a:tc>
              </a:tr>
              <a:tr h="344517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288 h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389 TB* 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6433" y="5225121"/>
            <a:ext cx="2661610" cy="4114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* Double size images, X-rays in every 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image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3876" y="5663820"/>
            <a:ext cx="3553561" cy="518616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Corrections have been cross-verified by</a:t>
            </a:r>
            <a:br>
              <a:rPr lang="en-US" sz="1400" dirty="0" smtClean="0"/>
            </a:br>
            <a:r>
              <a:rPr lang="en-US" sz="1400" dirty="0" err="1" smtClean="0"/>
              <a:t>Barty</a:t>
            </a:r>
            <a:r>
              <a:rPr lang="en-US" sz="1400" dirty="0" smtClean="0"/>
              <a:t> et al. group </a:t>
            </a:r>
          </a:p>
        </p:txBody>
      </p:sp>
    </p:spTree>
    <p:extLst>
      <p:ext uri="{BB962C8B-B14F-4D97-AF65-F5344CB8AC3E}">
        <p14:creationId xmlns:p14="http://schemas.microsoft.com/office/powerpoint/2010/main" val="18306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60338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</a:t>
            </a:r>
            <a:r>
              <a:rPr lang="en-US" sz="2400" dirty="0"/>
              <a:t> </a:t>
            </a:r>
            <a:r>
              <a:rPr lang="en-US" sz="2400" dirty="0" smtClean="0"/>
              <a:t>Activity – DSSC  </a:t>
            </a:r>
            <a:endParaRPr lang="en-US" sz="2400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307975" y="998360"/>
            <a:ext cx="7378162" cy="1423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>
                <a:solidFill>
                  <a:schemeClr val="accent1"/>
                </a:solidFill>
              </a:rPr>
              <a:t>DSSC – planning for calibration up to operation at beamline </a:t>
            </a:r>
            <a:r>
              <a:rPr lang="en-US" sz="1400" dirty="0" smtClean="0">
                <a:solidFill>
                  <a:schemeClr val="accent1"/>
                </a:solidFill>
              </a:rPr>
              <a:t> exists</a:t>
            </a:r>
            <a:endParaRPr lang="en-US" sz="14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Preparation for full system calibration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Analysis of LABEC and PETRA III / P04 data finalized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err="1" smtClean="0">
                <a:solidFill>
                  <a:schemeClr val="accent1"/>
                </a:solidFill>
              </a:rPr>
              <a:t>Politecnico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di Milano: study of charge collection </a:t>
            </a:r>
            <a:r>
              <a:rPr lang="en-US" sz="1400" dirty="0" smtClean="0">
                <a:solidFill>
                  <a:schemeClr val="accent1"/>
                </a:solidFill>
              </a:rPr>
              <a:t>time</a:t>
            </a:r>
            <a:endParaRPr lang="en-US" sz="14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Study of uncertainty in offset, noise, and gain determination</a:t>
            </a: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    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best possible offset and gain calibration (granularity)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 err="1" smtClean="0"/>
          </a:p>
        </p:txBody>
      </p:sp>
      <p:sp>
        <p:nvSpPr>
          <p:cNvPr id="3" name="Rectangle 2"/>
          <p:cNvSpPr/>
          <p:nvPr/>
        </p:nvSpPr>
        <p:spPr>
          <a:xfrm>
            <a:off x="3081415" y="2599314"/>
            <a:ext cx="2831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Study of charge collection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812" y="2899286"/>
            <a:ext cx="5664789" cy="11558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At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4.5 MHz, there are only 220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ns for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read-out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sequence (charge  </a:t>
            </a: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collection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and signal processing)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Charge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collection time depends on deposited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charge, experimental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conditions (sensor biasing, photon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incidence)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Measured properties compatible with 4.5 MHz operation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 err="1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23" y="2096688"/>
            <a:ext cx="2618368" cy="233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83163" y="4429162"/>
            <a:ext cx="3876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PETRAIII/P65: Fluorescence line generation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460373" y="4769770"/>
            <a:ext cx="53440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System </a:t>
            </a:r>
            <a:r>
              <a:rPr lang="en-US" sz="1400" b="1" dirty="0">
                <a:solidFill>
                  <a:schemeClr val="accent1"/>
                </a:solidFill>
              </a:rPr>
              <a:t>under </a:t>
            </a:r>
            <a:r>
              <a:rPr lang="en-US" sz="1400" b="1" dirty="0" smtClean="0">
                <a:solidFill>
                  <a:schemeClr val="accent1"/>
                </a:solidFill>
              </a:rPr>
              <a:t>test: </a:t>
            </a:r>
            <a:r>
              <a:rPr lang="en-US" sz="1400" dirty="0" smtClean="0">
                <a:solidFill>
                  <a:schemeClr val="accent1"/>
                </a:solidFill>
              </a:rPr>
              <a:t>miniSDD-F1 </a:t>
            </a:r>
            <a:r>
              <a:rPr lang="en-US" sz="1400" dirty="0">
                <a:solidFill>
                  <a:schemeClr val="accent1"/>
                </a:solidFill>
              </a:rPr>
              <a:t>ladder (128×512 pixels)</a:t>
            </a:r>
            <a:endParaRPr lang="en-GB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Goal: study fluorescence line generation (flux, homogeneity</a:t>
            </a:r>
            <a:r>
              <a:rPr lang="en-US" sz="1400" dirty="0" smtClean="0">
                <a:solidFill>
                  <a:schemeClr val="accent1"/>
                </a:solidFill>
              </a:rPr>
              <a:t>)</a:t>
            </a: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</a:rPr>
              <a:t>Photon energy 33 </a:t>
            </a:r>
            <a:r>
              <a:rPr lang="en-US" sz="1400" dirty="0" err="1">
                <a:solidFill>
                  <a:schemeClr val="accent1"/>
                </a:solidFill>
              </a:rPr>
              <a:t>keV</a:t>
            </a:r>
            <a:r>
              <a:rPr lang="en-US" sz="1400" dirty="0">
                <a:solidFill>
                  <a:schemeClr val="accent1"/>
                </a:solidFill>
              </a:rPr>
              <a:t>, Ag target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/>
                </a:solidFill>
              </a:rPr>
              <a:t>Distance </a:t>
            </a:r>
            <a:r>
              <a:rPr lang="en-US" sz="1400" dirty="0">
                <a:solidFill>
                  <a:schemeClr val="accent1"/>
                </a:solidFill>
              </a:rPr>
              <a:t>target – detector about </a:t>
            </a:r>
            <a:r>
              <a:rPr lang="en-US" sz="1400" dirty="0" smtClean="0">
                <a:solidFill>
                  <a:schemeClr val="accent1"/>
                </a:solidFill>
              </a:rPr>
              <a:t>16 cm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chemeClr val="accent1"/>
                </a:solidFill>
              </a:rPr>
              <a:t>As expected, homogeneity sufficient for quadrant calibration </a:t>
            </a: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accent1"/>
                </a:solidFill>
              </a:rPr>
              <a:t>Fluorescence line flux too low at P65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use P64 instead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B050"/>
                </a:solidFill>
              </a:rPr>
              <a:t>Simultaneous </a:t>
            </a:r>
            <a:r>
              <a:rPr lang="en-US" sz="1400" dirty="0">
                <a:solidFill>
                  <a:srgbClr val="00B050"/>
                </a:solidFill>
              </a:rPr>
              <a:t>gain calibration of quadrant </a:t>
            </a:r>
            <a:r>
              <a:rPr lang="en-US" sz="1400" dirty="0" smtClean="0">
                <a:solidFill>
                  <a:srgbClr val="00B050"/>
                </a:solidFill>
              </a:rPr>
              <a:t>feasible at P64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676" y="4944286"/>
            <a:ext cx="2647048" cy="175097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0227080">
            <a:off x="7056233" y="5371467"/>
            <a:ext cx="9372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preliminary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6559824" y="4631270"/>
            <a:ext cx="216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Ag photon events per pixel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591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60338"/>
            <a:ext cx="7921625" cy="780540"/>
          </a:xfrm>
        </p:spPr>
        <p:txBody>
          <a:bodyPr/>
          <a:lstStyle/>
          <a:p>
            <a:r>
              <a:rPr lang="en-US" sz="2400" dirty="0" smtClean="0"/>
              <a:t>DSSC – Preparation for 1MPix Calibration  </a:t>
            </a:r>
            <a:endParaRPr lang="en-US" sz="2400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307975" y="983652"/>
            <a:ext cx="3693935" cy="20700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Main goals for P64 and/or FXE: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Perform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all measurements that require </a:t>
            </a:r>
            <a:endParaRPr lang="en-US" sz="1200" dirty="0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lvl="1">
              <a:lnSpc>
                <a:spcPct val="112000"/>
              </a:lnSpc>
            </a:pP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    X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rays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Gain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calibration for suitable operation modes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Collect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data for cross calibration of electrical </a:t>
            </a: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injection circuits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to calibrate remaining operation modes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Currently two X-ray line sources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PETRA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III / P64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XFEL /FXE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10" y="983651"/>
            <a:ext cx="5125615" cy="248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959" y="3696419"/>
            <a:ext cx="4535429" cy="1444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First contacts with Christian Bressler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visit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of FXE beamline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Willing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to support DSSC calibration,</a:t>
            </a:r>
          </a:p>
          <a:p>
            <a:pPr lvl="1">
              <a:lnSpc>
                <a:spcPct val="112000"/>
              </a:lnSpc>
            </a:pP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    provided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there is no interference </a:t>
            </a:r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with  FXE </a:t>
            </a:r>
            <a:r>
              <a:rPr lang="en-US" sz="12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operation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In 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progress: assessment of technical feasibility</a:t>
            </a:r>
            <a:endParaRPr lang="en-US" sz="1400" dirty="0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74" y="3411747"/>
            <a:ext cx="1388852" cy="2846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XFEL/FXE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634" y="4951576"/>
            <a:ext cx="1590541" cy="3694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PETRA III /P64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634" y="5253487"/>
            <a:ext cx="4511615" cy="12076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Proposal submitted 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Aug. 11, 2017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Beamtime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requested for period June – July 2018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Requested 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number of beamline </a:t>
            </a: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shifts (maximum possible) : </a:t>
            </a:r>
            <a:r>
              <a:rPr lang="en-US" sz="1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18, i.e. 6 </a:t>
            </a:r>
            <a:r>
              <a:rPr lang="en-US" sz="14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days</a:t>
            </a:r>
            <a:endParaRPr lang="en-US" sz="14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17" y="3696419"/>
            <a:ext cx="3210704" cy="240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60839" y="548800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LPD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29846" y="4818178"/>
            <a:ext cx="1347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Space for</a:t>
            </a:r>
          </a:p>
          <a:p>
            <a:r>
              <a:rPr lang="en-US" dirty="0">
                <a:solidFill>
                  <a:schemeClr val="bg1"/>
                </a:solidFill>
              </a:rPr>
              <a:t>DSSC?</a:t>
            </a:r>
          </a:p>
        </p:txBody>
      </p:sp>
    </p:spTree>
    <p:extLst>
      <p:ext uri="{BB962C8B-B14F-4D97-AF65-F5344CB8AC3E}">
        <p14:creationId xmlns:p14="http://schemas.microsoft.com/office/powerpoint/2010/main" val="34587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57" y="4632843"/>
            <a:ext cx="3654456" cy="195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38" y="2544792"/>
            <a:ext cx="2541370" cy="19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93" y="432230"/>
            <a:ext cx="3063183" cy="22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59" y="152450"/>
            <a:ext cx="7921625" cy="780540"/>
          </a:xfrm>
        </p:spPr>
        <p:txBody>
          <a:bodyPr/>
          <a:lstStyle/>
          <a:p>
            <a:r>
              <a:rPr lang="en-US" dirty="0" smtClean="0"/>
              <a:t>Gotthard detector at PSI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8239125" y="4750016"/>
            <a:ext cx="574675" cy="36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4" name="TextBox 3"/>
          <p:cNvSpPr txBox="1"/>
          <p:nvPr/>
        </p:nvSpPr>
        <p:spPr>
          <a:xfrm>
            <a:off x="4854538" y="4450820"/>
            <a:ext cx="3959262" cy="3640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Dynamic Range  scan  + G0/G1/G2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5136" y="1452907"/>
            <a:ext cx="1815379" cy="25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Charge collection </a:t>
            </a:r>
            <a:r>
              <a:rPr lang="en-US" sz="1400" b="1" dirty="0" smtClean="0"/>
              <a:t>distribution of neigh. strips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817" y="1061007"/>
            <a:ext cx="4517571" cy="5318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/>
                </a:solidFill>
              </a:rPr>
              <a:t>Characterization </a:t>
            </a:r>
            <a:r>
              <a:rPr lang="en-US" sz="1400" b="1" dirty="0">
                <a:solidFill>
                  <a:schemeClr val="accent1"/>
                </a:solidFill>
              </a:rPr>
              <a:t>of Gotthard </a:t>
            </a:r>
            <a:r>
              <a:rPr lang="en-US" sz="1400" b="1" dirty="0" smtClean="0">
                <a:solidFill>
                  <a:schemeClr val="accent1"/>
                </a:solidFill>
              </a:rPr>
              <a:t>1.7 </a:t>
            </a:r>
            <a:r>
              <a:rPr lang="en-US" sz="1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400" b="1" dirty="0" smtClean="0">
                <a:solidFill>
                  <a:schemeClr val="accent1"/>
                </a:solidFill>
              </a:rPr>
              <a:t>testing/verification of </a:t>
            </a:r>
            <a:r>
              <a:rPr lang="en-US" sz="1400" b="1" dirty="0">
                <a:solidFill>
                  <a:schemeClr val="accent1"/>
                </a:solidFill>
              </a:rPr>
              <a:t>the strategy for calibration of Gotthard II is </a:t>
            </a:r>
            <a:r>
              <a:rPr lang="en-US" sz="1400" b="1" dirty="0" smtClean="0">
                <a:solidFill>
                  <a:schemeClr val="accent1"/>
                </a:solidFill>
              </a:rPr>
              <a:t>ongoing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Calibration of G-1.7 with 5 </a:t>
            </a:r>
            <a:r>
              <a:rPr lang="en-US" sz="1400" dirty="0" smtClean="0">
                <a:solidFill>
                  <a:schemeClr val="accent1"/>
                </a:solidFill>
              </a:rPr>
              <a:t>steps :</a:t>
            </a:r>
            <a:endParaRPr lang="en-US" sz="1400" dirty="0">
              <a:solidFill>
                <a:schemeClr val="accent1"/>
              </a:solidFill>
            </a:endParaRP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Conversion </a:t>
            </a:r>
            <a:r>
              <a:rPr lang="en-US" sz="1400" dirty="0">
                <a:solidFill>
                  <a:schemeClr val="accent1"/>
                </a:solidFill>
              </a:rPr>
              <a:t>gain extraction from X-ray fluorescence</a:t>
            </a: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Coupling </a:t>
            </a:r>
            <a:r>
              <a:rPr lang="en-US" sz="1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factor / fractional charge determination using 2D correlation map</a:t>
            </a:r>
          </a:p>
          <a:p>
            <a:pPr lvl="1">
              <a:lnSpc>
                <a:spcPct val="112000"/>
              </a:lnSpc>
            </a:pPr>
            <a:r>
              <a:rPr lang="en-US" sz="14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   → </a:t>
            </a:r>
            <a:r>
              <a:rPr lang="en-US" sz="1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need good statistics and complex!</a:t>
            </a: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Correct </a:t>
            </a:r>
            <a:r>
              <a:rPr lang="en-US" sz="1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the coupling for conversion gain to obtain G0</a:t>
            </a: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Dynamic </a:t>
            </a:r>
            <a:r>
              <a:rPr lang="en-US" sz="1400" dirty="0">
                <a:solidFill>
                  <a:schemeClr val="accent1"/>
                </a:solidFill>
              </a:rPr>
              <a:t>range scan with backside pulsing / sensor leakage </a:t>
            </a:r>
            <a:r>
              <a:rPr lang="en-US" sz="1400" dirty="0" smtClean="0">
                <a:solidFill>
                  <a:schemeClr val="accent1"/>
                </a:solidFill>
              </a:rPr>
              <a:t>current → </a:t>
            </a:r>
            <a:r>
              <a:rPr lang="en-US" sz="1400" dirty="0">
                <a:solidFill>
                  <a:schemeClr val="accent1"/>
                </a:solidFill>
              </a:rPr>
              <a:t>all channels should be injected together! 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Unit </a:t>
            </a:r>
            <a:r>
              <a:rPr lang="en-US" sz="1400" dirty="0">
                <a:solidFill>
                  <a:schemeClr val="accent1"/>
                </a:solidFill>
              </a:rPr>
              <a:t>conversion to </a:t>
            </a:r>
            <a:r>
              <a:rPr lang="en-US" sz="1400" dirty="0" err="1">
                <a:solidFill>
                  <a:schemeClr val="accent1"/>
                </a:solidFill>
              </a:rPr>
              <a:t>keV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photons </a:t>
            </a:r>
            <a:r>
              <a:rPr lang="en-US" sz="1400" dirty="0">
                <a:solidFill>
                  <a:schemeClr val="accent1"/>
                </a:solidFill>
              </a:rPr>
              <a:t>and extract G1 and G2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Implication </a:t>
            </a:r>
            <a:r>
              <a:rPr lang="en-US" sz="1400" dirty="0">
                <a:solidFill>
                  <a:schemeClr val="accent1"/>
                </a:solidFill>
              </a:rPr>
              <a:t>for further development:</a:t>
            </a:r>
          </a:p>
          <a:p>
            <a:pPr marL="727075" lvl="1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Simple</a:t>
            </a:r>
            <a:r>
              <a:rPr lang="en-US" sz="1400" dirty="0">
                <a:solidFill>
                  <a:schemeClr val="accent1"/>
                </a:solidFill>
              </a:rPr>
              <a:t>, reliable current injection circuit of each channel to reduce </a:t>
            </a:r>
            <a:r>
              <a:rPr lang="en-US" sz="1400" dirty="0" smtClean="0">
                <a:solidFill>
                  <a:schemeClr val="accent1"/>
                </a:solidFill>
              </a:rPr>
              <a:t> the </a:t>
            </a:r>
            <a:r>
              <a:rPr lang="en-US" sz="1400" dirty="0">
                <a:solidFill>
                  <a:schemeClr val="accent1"/>
                </a:solidFill>
              </a:rPr>
              <a:t>complexity of </a:t>
            </a:r>
            <a:r>
              <a:rPr lang="en-US" sz="1400" dirty="0" smtClean="0">
                <a:solidFill>
                  <a:schemeClr val="accent1"/>
                </a:solidFill>
              </a:rPr>
              <a:t>fractional charge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Calibration procedures/results need to be validated </a:t>
            </a:r>
            <a:r>
              <a:rPr lang="en-US" sz="1400" dirty="0" smtClean="0">
                <a:solidFill>
                  <a:schemeClr val="accent1"/>
                </a:solidFill>
              </a:rPr>
              <a:t>under real conditions </a:t>
            </a:r>
            <a:endParaRPr lang="en-US" sz="14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6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 err="1"/>
          </a:p>
        </p:txBody>
      </p:sp>
      <p:sp>
        <p:nvSpPr>
          <p:cNvPr id="3" name="Rectangle 2"/>
          <p:cNvSpPr/>
          <p:nvPr/>
        </p:nvSpPr>
        <p:spPr>
          <a:xfrm>
            <a:off x="7165209" y="3128474"/>
            <a:ext cx="1875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G0 = </a:t>
            </a:r>
            <a:endParaRPr lang="en-US" sz="1400" b="1" dirty="0" smtClean="0"/>
          </a:p>
          <a:p>
            <a:r>
              <a:rPr lang="en-US" sz="1400" b="1" dirty="0" smtClean="0"/>
              <a:t>Conv. Gain divided by fractional </a:t>
            </a:r>
            <a:r>
              <a:rPr lang="en-US" sz="1400" b="1" dirty="0"/>
              <a:t>charge</a:t>
            </a:r>
          </a:p>
        </p:txBody>
      </p:sp>
    </p:spTree>
    <p:extLst>
      <p:ext uri="{BB962C8B-B14F-4D97-AF65-F5344CB8AC3E}">
        <p14:creationId xmlns:p14="http://schemas.microsoft.com/office/powerpoint/2010/main" val="8346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smtClean="0"/>
              <a:t>Gotthard-I at FXE 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9" y="1044132"/>
            <a:ext cx="4855660" cy="5269582"/>
          </a:xfrm>
        </p:spPr>
        <p:txBody>
          <a:bodyPr/>
          <a:lstStyle/>
          <a:p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First user experiments at FXE using Gotthard-1.0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:</a:t>
            </a:r>
          </a:p>
          <a:p>
            <a:pPr lvl="1"/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Detector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running at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800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kHz,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recording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3 frames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very 6 pulses</a:t>
            </a:r>
            <a:endParaRPr lang="en-US" sz="16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Detector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currently being used still need to be calibrated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–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On-site calibration possible using a copper wire</a:t>
            </a:r>
          </a:p>
          <a:p>
            <a:pPr lvl="1"/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XES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spectrum measured:</a:t>
            </a:r>
          </a:p>
          <a:p>
            <a:pPr lvl="2"/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Copper </a:t>
            </a: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wire → pedestal correction + gain correction needed</a:t>
            </a:r>
          </a:p>
          <a:p>
            <a:pPr lvl="2"/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Jet </a:t>
            </a: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(typical experiment) → simple counting procedure works</a:t>
            </a:r>
          </a:p>
          <a:p>
            <a:pPr lvl="1"/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Lessons learnt according to detector performance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+ feedback</a:t>
            </a:r>
            <a:endParaRPr lang="en-US" sz="16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45167" y="5230738"/>
            <a:ext cx="2012258" cy="5223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X-ray emission spectroscopy</a:t>
            </a:r>
          </a:p>
          <a:p>
            <a:pPr>
              <a:lnSpc>
                <a:spcPct val="112000"/>
              </a:lnSpc>
            </a:pPr>
            <a:r>
              <a:rPr lang="en-US" sz="1400" b="1" dirty="0" smtClean="0"/>
              <a:t> using Gotthard-I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87" y="4563953"/>
            <a:ext cx="1981498" cy="19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59" y="997412"/>
            <a:ext cx="3328554" cy="249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849" y="3568890"/>
            <a:ext cx="3540170" cy="265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7" y="615888"/>
            <a:ext cx="2470136" cy="20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65" y="2419513"/>
            <a:ext cx="2656844" cy="223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smtClean="0"/>
              <a:t>Jungfrau at PSI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9" y="1044132"/>
            <a:ext cx="4885755" cy="526958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Jungfrau module </a:t>
            </a:r>
          </a:p>
          <a:p>
            <a:pPr lvl="1"/>
            <a:r>
              <a:rPr lang="en-US" sz="1200" dirty="0">
                <a:solidFill>
                  <a:schemeClr val="accent1"/>
                </a:solidFill>
              </a:rPr>
              <a:t>2 x 4 chips bump-bonded to a 320 </a:t>
            </a:r>
            <a:r>
              <a:rPr lang="en-US" sz="1200" dirty="0" err="1">
                <a:solidFill>
                  <a:schemeClr val="accent1"/>
                </a:solidFill>
              </a:rPr>
              <a:t>μm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silicon sensor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sensing </a:t>
            </a:r>
            <a:r>
              <a:rPr lang="en-US" sz="1200" dirty="0">
                <a:solidFill>
                  <a:schemeClr val="accent1"/>
                </a:solidFill>
              </a:rPr>
              <a:t>area ~ 4 cm x 8 cm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0.5 </a:t>
            </a:r>
            <a:r>
              <a:rPr lang="en-US" sz="1200" dirty="0" err="1">
                <a:solidFill>
                  <a:schemeClr val="accent1"/>
                </a:solidFill>
              </a:rPr>
              <a:t>Mpixels</a:t>
            </a:r>
            <a:endParaRPr lang="en-US" sz="1200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Full calibration of JUNGFRAU module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Calibration validation at several X-ray sources (ESRF, LCLS, PSI lab X-ray sources)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Update on calibration </a:t>
            </a:r>
            <a:r>
              <a:rPr lang="en-US" dirty="0">
                <a:solidFill>
                  <a:schemeClr val="accent1"/>
                </a:solidFill>
              </a:rPr>
              <a:t>of JUNGFRAU module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Improve and validate three </a:t>
            </a:r>
            <a:r>
              <a:rPr lang="en-US" dirty="0">
                <a:solidFill>
                  <a:schemeClr val="accent1"/>
                </a:solidFill>
              </a:rPr>
              <a:t>step process to cover all </a:t>
            </a:r>
            <a:r>
              <a:rPr lang="en-US" dirty="0" smtClean="0">
                <a:solidFill>
                  <a:schemeClr val="accent1"/>
                </a:solidFill>
              </a:rPr>
              <a:t>gains</a:t>
            </a:r>
          </a:p>
          <a:p>
            <a:pPr lvl="2"/>
            <a:r>
              <a:rPr lang="en-US" sz="1200" dirty="0">
                <a:solidFill>
                  <a:schemeClr val="accent1"/>
                </a:solidFill>
              </a:rPr>
              <a:t>High </a:t>
            </a:r>
            <a:r>
              <a:rPr lang="en-US" sz="1200" dirty="0" smtClean="0">
                <a:solidFill>
                  <a:schemeClr val="accent1"/>
                </a:solidFill>
              </a:rPr>
              <a:t>gain (G0): </a:t>
            </a:r>
            <a:r>
              <a:rPr lang="en-US" sz="1200" dirty="0">
                <a:solidFill>
                  <a:schemeClr val="accent1"/>
                </a:solidFill>
              </a:rPr>
              <a:t>demonstrated linearity up to 80 </a:t>
            </a:r>
            <a:r>
              <a:rPr lang="en-US" sz="1200" dirty="0" err="1" smtClean="0">
                <a:solidFill>
                  <a:schemeClr val="accent1"/>
                </a:solidFill>
              </a:rPr>
              <a:t>keV</a:t>
            </a:r>
            <a:endParaRPr lang="en-US" sz="1200" dirty="0" smtClean="0">
              <a:solidFill>
                <a:schemeClr val="accent1"/>
              </a:solidFill>
            </a:endParaRPr>
          </a:p>
          <a:p>
            <a:pPr lvl="2"/>
            <a:r>
              <a:rPr lang="en-US" sz="1200" dirty="0">
                <a:solidFill>
                  <a:schemeClr val="accent1"/>
                </a:solidFill>
              </a:rPr>
              <a:t>Medium </a:t>
            </a:r>
            <a:r>
              <a:rPr lang="en-US" sz="1200" dirty="0" smtClean="0">
                <a:solidFill>
                  <a:schemeClr val="accent1"/>
                </a:solidFill>
              </a:rPr>
              <a:t>gain (G1): </a:t>
            </a:r>
            <a:r>
              <a:rPr lang="en-US" sz="1200" dirty="0">
                <a:solidFill>
                  <a:schemeClr val="accent1"/>
                </a:solidFill>
              </a:rPr>
              <a:t>two </a:t>
            </a:r>
            <a:r>
              <a:rPr lang="en-US" sz="1200" dirty="0" smtClean="0">
                <a:solidFill>
                  <a:schemeClr val="accent1"/>
                </a:solidFill>
              </a:rPr>
              <a:t>methods, agree </a:t>
            </a:r>
            <a:r>
              <a:rPr lang="en-US" sz="1200" dirty="0">
                <a:solidFill>
                  <a:schemeClr val="accent1"/>
                </a:solidFill>
              </a:rPr>
              <a:t>to 3%</a:t>
            </a:r>
            <a:endParaRPr lang="en-US" sz="1200" dirty="0" smtClean="0">
              <a:solidFill>
                <a:schemeClr val="accent1"/>
              </a:solidFill>
            </a:endParaRPr>
          </a:p>
          <a:p>
            <a:pPr lvl="2"/>
            <a:r>
              <a:rPr lang="en-US" sz="1200" dirty="0">
                <a:solidFill>
                  <a:schemeClr val="accent1"/>
                </a:solidFill>
              </a:rPr>
              <a:t>Low </a:t>
            </a:r>
            <a:r>
              <a:rPr lang="en-US" sz="1200" dirty="0" smtClean="0">
                <a:solidFill>
                  <a:schemeClr val="accent1"/>
                </a:solidFill>
              </a:rPr>
              <a:t>gain (G2): improved fit </a:t>
            </a:r>
            <a:r>
              <a:rPr lang="en-US" sz="12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chemeClr val="accent1"/>
                </a:solidFill>
              </a:rPr>
              <a:t>gap </a:t>
            </a:r>
            <a:r>
              <a:rPr lang="en-US" sz="1200" dirty="0">
                <a:solidFill>
                  <a:schemeClr val="accent1"/>
                </a:solidFill>
              </a:rPr>
              <a:t>between medium and low gain closed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 smtClean="0">
                <a:solidFill>
                  <a:schemeClr val="accent1"/>
                </a:solidFill>
              </a:rPr>
              <a:t>ata </a:t>
            </a:r>
            <a:r>
              <a:rPr lang="en-US" dirty="0">
                <a:solidFill>
                  <a:schemeClr val="accent1"/>
                </a:solidFill>
              </a:rPr>
              <a:t>analysis procedures are </a:t>
            </a:r>
            <a:r>
              <a:rPr lang="en-US" dirty="0" smtClean="0">
                <a:solidFill>
                  <a:schemeClr val="accent1"/>
                </a:solidFill>
              </a:rPr>
              <a:t>defined at PSI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to be verified what needs integration into XFEL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framework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Calibration is valid for kHz operation (to be used at 10 Hz at XFEL.EU)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Calibration to be verified </a:t>
            </a:r>
            <a:r>
              <a:rPr lang="en-US" dirty="0">
                <a:solidFill>
                  <a:schemeClr val="accent1"/>
                </a:solidFill>
              </a:rPr>
              <a:t>for MHz </a:t>
            </a:r>
            <a:r>
              <a:rPr lang="en-US" dirty="0" smtClean="0">
                <a:solidFill>
                  <a:schemeClr val="accent1"/>
                </a:solidFill>
              </a:rPr>
              <a:t>operation (more memory cells)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127487" y="5442815"/>
            <a:ext cx="1579151" cy="5763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/>
              <a:t>G1/G2: </a:t>
            </a:r>
            <a:endParaRPr lang="en-US" sz="1400" b="1" dirty="0" smtClean="0"/>
          </a:p>
          <a:p>
            <a:pPr algn="ctr">
              <a:lnSpc>
                <a:spcPct val="112000"/>
              </a:lnSpc>
            </a:pPr>
            <a:r>
              <a:rPr lang="en-US" sz="1200" b="1" dirty="0" smtClean="0"/>
              <a:t>Current </a:t>
            </a:r>
            <a:r>
              <a:rPr lang="en-US" sz="1200" b="1" dirty="0"/>
              <a:t>source</a:t>
            </a:r>
            <a:endParaRPr lang="en-US" sz="12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611555" y="2929261"/>
            <a:ext cx="1404022" cy="10702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/>
              <a:t>G0/G1</a:t>
            </a:r>
            <a:r>
              <a:rPr lang="en-US" sz="1400" b="1" dirty="0" smtClean="0"/>
              <a:t>: </a:t>
            </a:r>
          </a:p>
          <a:p>
            <a:pPr algn="ctr">
              <a:lnSpc>
                <a:spcPct val="112000"/>
              </a:lnSpc>
            </a:pPr>
            <a:r>
              <a:rPr lang="en-US" sz="1400" b="1" dirty="0" smtClean="0"/>
              <a:t> </a:t>
            </a:r>
            <a:r>
              <a:rPr lang="en-US" sz="1200" b="1" dirty="0"/>
              <a:t>Backplane </a:t>
            </a:r>
            <a:r>
              <a:rPr lang="en-US" sz="1200" b="1" dirty="0" smtClean="0"/>
              <a:t>pulse</a:t>
            </a:r>
          </a:p>
          <a:p>
            <a:pPr algn="ctr">
              <a:lnSpc>
                <a:spcPct val="112000"/>
              </a:lnSpc>
            </a:pPr>
            <a:r>
              <a:rPr lang="en-US" sz="1200" b="1" dirty="0" smtClean="0"/>
              <a:t> and </a:t>
            </a:r>
          </a:p>
          <a:p>
            <a:pPr algn="ctr">
              <a:lnSpc>
                <a:spcPct val="112000"/>
              </a:lnSpc>
            </a:pPr>
            <a:r>
              <a:rPr lang="en-US" sz="1200" b="1" dirty="0" smtClean="0"/>
              <a:t>X-ray tube  beam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93706" y="1170225"/>
            <a:ext cx="1412932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G0:  </a:t>
            </a:r>
          </a:p>
          <a:p>
            <a:pPr algn="ctr">
              <a:lnSpc>
                <a:spcPct val="112000"/>
              </a:lnSpc>
            </a:pPr>
            <a:r>
              <a:rPr lang="en-US" sz="1400" b="1" dirty="0" smtClean="0"/>
              <a:t>Fluorescence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7" y="4555628"/>
            <a:ext cx="2499280" cy="21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err="1" smtClean="0"/>
              <a:t>ePix</a:t>
            </a:r>
            <a:r>
              <a:rPr lang="en-US" dirty="0" smtClean="0"/>
              <a:t> detector for HED and MID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8" y="1834526"/>
            <a:ext cx="3948611" cy="4054079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Performance </a:t>
            </a:r>
            <a:r>
              <a:rPr lang="en-US" dirty="0">
                <a:solidFill>
                  <a:schemeClr val="accent1"/>
                </a:solidFill>
              </a:rPr>
              <a:t>of ePix100 </a:t>
            </a:r>
            <a:r>
              <a:rPr lang="en-US" dirty="0" smtClean="0">
                <a:solidFill>
                  <a:schemeClr val="accent1"/>
                </a:solidFill>
              </a:rPr>
              <a:t>has been </a:t>
            </a:r>
            <a:r>
              <a:rPr lang="en-US" dirty="0">
                <a:solidFill>
                  <a:schemeClr val="accent1"/>
                </a:solidFill>
              </a:rPr>
              <a:t>demonstrated at </a:t>
            </a:r>
            <a:r>
              <a:rPr lang="en-US" dirty="0" smtClean="0">
                <a:solidFill>
                  <a:schemeClr val="accent1"/>
                </a:solidFill>
              </a:rPr>
              <a:t>LCLS </a:t>
            </a:r>
            <a:r>
              <a:rPr lang="en-US" sz="105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accent1"/>
                </a:solidFill>
              </a:rPr>
              <a:t>4 </a:t>
            </a:r>
            <a:r>
              <a:rPr lang="en-US" dirty="0">
                <a:solidFill>
                  <a:schemeClr val="accent1"/>
                </a:solidFill>
              </a:rPr>
              <a:t>modules have been build for </a:t>
            </a:r>
            <a:r>
              <a:rPr lang="en-US" dirty="0" smtClean="0">
                <a:solidFill>
                  <a:schemeClr val="accent1"/>
                </a:solidFill>
              </a:rPr>
              <a:t>XFEL and successfully passed Factory </a:t>
            </a:r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 smtClean="0">
                <a:solidFill>
                  <a:schemeClr val="accent1"/>
                </a:solidFill>
              </a:rPr>
              <a:t>cceptance </a:t>
            </a:r>
            <a:r>
              <a:rPr lang="en-US" dirty="0">
                <a:solidFill>
                  <a:schemeClr val="accent1"/>
                </a:solidFill>
              </a:rPr>
              <a:t>test (FAT) </a:t>
            </a:r>
            <a:r>
              <a:rPr lang="en-US" dirty="0" smtClean="0">
                <a:solidFill>
                  <a:schemeClr val="accent1"/>
                </a:solidFill>
              </a:rPr>
              <a:t>at </a:t>
            </a:r>
            <a:r>
              <a:rPr lang="en-US" dirty="0">
                <a:solidFill>
                  <a:schemeClr val="accent1"/>
                </a:solidFill>
              </a:rPr>
              <a:t>SLAC </a:t>
            </a:r>
            <a:r>
              <a:rPr lang="en-US" dirty="0" smtClean="0">
                <a:solidFill>
                  <a:schemeClr val="accent1"/>
                </a:solidFill>
              </a:rPr>
              <a:t>in October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Module noise within instrument </a:t>
            </a: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specs </a:t>
            </a:r>
            <a:endParaRPr lang="en-US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Gain variation low (~5%) </a:t>
            </a:r>
          </a:p>
          <a:p>
            <a:pPr lvl="1"/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Currently investigating event distributions and split-event </a:t>
            </a:r>
            <a:r>
              <a:rPr lang="en-US" dirty="0">
                <a:solidFill>
                  <a:srgbClr val="002060"/>
                </a:solidFill>
              </a:rPr>
              <a:t>uniformity</a:t>
            </a: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</a:p>
          <a:p>
            <a:pPr lvl="2"/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need to further optimize event classification thresholds </a:t>
            </a:r>
          </a:p>
          <a:p>
            <a:pPr lvl="2"/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need investigate impact on correction accuracy performance </a:t>
            </a:r>
          </a:p>
          <a:p>
            <a:r>
              <a:rPr lang="en-US" dirty="0">
                <a:solidFill>
                  <a:schemeClr val="accent1"/>
                </a:solidFill>
              </a:rPr>
              <a:t>Overall, XFEL tool-chain sufficient to characterize and correct </a:t>
            </a:r>
            <a:r>
              <a:rPr lang="en-US" dirty="0" err="1">
                <a:solidFill>
                  <a:schemeClr val="accent1"/>
                </a:solidFill>
              </a:rPr>
              <a:t>ePIX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300037" lvl="1" indent="0"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842900" y="1980972"/>
            <a:ext cx="1734746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Noise performance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4620" y="6450109"/>
            <a:ext cx="670560" cy="251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b="1" dirty="0" smtClean="0"/>
              <a:t>ADU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15997"/>
              </p:ext>
            </p:extLst>
          </p:nvPr>
        </p:nvGraphicFramePr>
        <p:xfrm>
          <a:off x="6862569" y="2383273"/>
          <a:ext cx="1821615" cy="152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460"/>
                <a:gridCol w="964155"/>
              </a:tblGrid>
              <a:tr h="4437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Module</a:t>
                      </a:r>
                      <a:r>
                        <a:rPr lang="en-US" sz="1100" baseline="0" dirty="0" smtClean="0"/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RMS noise</a:t>
                      </a:r>
                      <a:r>
                        <a:rPr lang="en-US" sz="1100" baseline="0" dirty="0" smtClean="0"/>
                        <a:t> </a:t>
                      </a:r>
                    </a:p>
                    <a:p>
                      <a:r>
                        <a:rPr lang="en-US" sz="1100" baseline="0" dirty="0" smtClean="0"/>
                        <a:t>[eV]</a:t>
                      </a:r>
                      <a:endParaRPr lang="en-US" sz="1100" dirty="0"/>
                    </a:p>
                  </a:txBody>
                  <a:tcPr/>
                </a:tc>
              </a:tr>
              <a:tr h="26941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150 ± 26 </a:t>
                      </a:r>
                      <a:endParaRPr lang="en-US" sz="1100" dirty="0"/>
                    </a:p>
                  </a:txBody>
                  <a:tcPr/>
                </a:tc>
              </a:tr>
              <a:tr h="26941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197 ± 62 </a:t>
                      </a:r>
                      <a:endParaRPr lang="en-US" sz="1100" dirty="0"/>
                    </a:p>
                  </a:txBody>
                  <a:tcPr/>
                </a:tc>
              </a:tr>
              <a:tr h="26941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148 ± 26 </a:t>
                      </a:r>
                      <a:endParaRPr lang="en-US" sz="1100" dirty="0"/>
                    </a:p>
                  </a:txBody>
                  <a:tcPr/>
                </a:tc>
              </a:tr>
              <a:tr h="26941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134 ± 25 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41" y="4375869"/>
            <a:ext cx="3724116" cy="20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00" y="379163"/>
            <a:ext cx="1841284" cy="136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10" y="1089051"/>
            <a:ext cx="6642339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7884" lvl="0" indent="-267884" defTabSz="685783">
              <a:lnSpc>
                <a:spcPct val="114000"/>
              </a:lnSpc>
              <a:spcBef>
                <a:spcPts val="1350"/>
              </a:spcBef>
              <a:buClr>
                <a:srgbClr val="F39200"/>
              </a:buClr>
              <a:buBlip>
                <a:blip r:embed="rId4"/>
              </a:buBlip>
            </a:pPr>
            <a:r>
              <a:rPr lang="en-US" sz="1400" dirty="0">
                <a:solidFill>
                  <a:srgbClr val="0D1546"/>
                </a:solidFill>
              </a:rPr>
              <a:t>HED in</a:t>
            </a:r>
            <a:r>
              <a:rPr lang="en-US" sz="1400" dirty="0">
                <a:solidFill>
                  <a:schemeClr val="accent1"/>
                </a:solidFill>
              </a:rPr>
              <a:t>strumen</a:t>
            </a:r>
            <a:r>
              <a:rPr lang="en-US" sz="1400" dirty="0">
                <a:solidFill>
                  <a:srgbClr val="0D1546"/>
                </a:solidFill>
              </a:rPr>
              <a:t>t ordered </a:t>
            </a:r>
            <a:r>
              <a:rPr lang="en-US" sz="1400" dirty="0" err="1">
                <a:solidFill>
                  <a:srgbClr val="0D1546"/>
                </a:solidFill>
              </a:rPr>
              <a:t>ePix</a:t>
            </a:r>
            <a:r>
              <a:rPr lang="en-US" sz="1400" dirty="0">
                <a:solidFill>
                  <a:srgbClr val="0D1546"/>
                </a:solidFill>
              </a:rPr>
              <a:t> detector 100 and 10k </a:t>
            </a:r>
            <a:r>
              <a:rPr lang="en-US" sz="1400" dirty="0">
                <a:solidFill>
                  <a:srgbClr val="0D1546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D1546"/>
                </a:solidFill>
              </a:rPr>
              <a:t>Assembly of ePix100 cameras done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36" y="1987448"/>
            <a:ext cx="2350413" cy="23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38584" y="4145605"/>
            <a:ext cx="2447437" cy="309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Relative Gain</a:t>
            </a:r>
            <a:r>
              <a:rPr lang="en-US" sz="1400" b="1" dirty="0"/>
              <a:t> </a:t>
            </a:r>
            <a:r>
              <a:rPr lang="en-US" sz="1400" b="1" dirty="0" smtClean="0"/>
              <a:t>per column</a:t>
            </a:r>
          </a:p>
        </p:txBody>
      </p:sp>
    </p:spTree>
    <p:extLst>
      <p:ext uri="{BB962C8B-B14F-4D97-AF65-F5344CB8AC3E}">
        <p14:creationId xmlns:p14="http://schemas.microsoft.com/office/powerpoint/2010/main" val="40165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38" y="672860"/>
            <a:ext cx="7921625" cy="51798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37" y="1256315"/>
            <a:ext cx="8370707" cy="5049593"/>
          </a:xfrm>
        </p:spPr>
        <p:txBody>
          <a:bodyPr/>
          <a:lstStyle/>
          <a:p>
            <a:pPr lvl="0"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First user operation of LPD and AGIPD: </a:t>
            </a:r>
          </a:p>
          <a:p>
            <a:pPr lvl="1"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 preliminary calibration exists</a:t>
            </a:r>
          </a:p>
          <a:p>
            <a:pPr lvl="1"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work on improvement of calibration and characterization ongoing </a:t>
            </a:r>
          </a:p>
          <a:p>
            <a:pPr lvl="1"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we need dedicated commissioning beam in order to better  calibrate and optimize detector parameters </a:t>
            </a:r>
          </a:p>
          <a:p>
            <a:pPr lvl="0">
              <a:buClr>
                <a:srgbClr val="FD930A"/>
              </a:buClr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Detectors under development:</a:t>
            </a:r>
          </a:p>
          <a:p>
            <a:pPr lvl="1">
              <a:buClr>
                <a:srgbClr val="FD930A"/>
              </a:buClr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Calibration/characterization strategies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exist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verification with small scale prototypes and full scale detector systems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ongoing</a:t>
            </a:r>
          </a:p>
          <a:p>
            <a:pPr lvl="1">
              <a:buClr>
                <a:srgbClr val="FD930A"/>
              </a:buClr>
            </a:pP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Preparation for calibration of 1Mpix DSSC </a:t>
            </a:r>
            <a:endParaRPr lang="en-US" sz="1600" dirty="0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Planned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involvement of the scientific community in the calibration activities</a:t>
            </a:r>
            <a:endParaRPr lang="en-US" sz="16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lvl="0">
              <a:buClr>
                <a:srgbClr val="FD930A"/>
              </a:buClr>
            </a:pP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Calibration Infrastructure in WP-75 lab</a:t>
            </a:r>
          </a:p>
          <a:p>
            <a:pPr lvl="1"/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Big Amber setup used for E2E of LPD detector</a:t>
            </a:r>
          </a:p>
          <a:p>
            <a:pPr lvl="1"/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he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focus has been set on preparing the laboratory </a:t>
            </a:r>
            <a:r>
              <a:rPr lang="en-US" sz="1600" dirty="0" smtClean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>
                    <a:lumMod val="90000"/>
                    <a:lumOff val="10000"/>
                  </a:schemeClr>
                </a:solidFill>
                <a:sym typeface="Wingdings" panose="05000000000000000000" pitchFamily="2" charset="2"/>
              </a:rPr>
              <a:t>in XHQ</a:t>
            </a:r>
            <a:endParaRPr lang="en-US" sz="1600" dirty="0" smtClean="0">
              <a:solidFill>
                <a:schemeClr val="accent1">
                  <a:lumMod val="90000"/>
                  <a:lumOff val="10000"/>
                </a:schemeClr>
              </a:solidFill>
              <a:sym typeface="Wingdings" panose="05000000000000000000" pitchFamily="2" charset="2"/>
            </a:endParaRPr>
          </a:p>
          <a:p>
            <a:pPr marL="0" lvl="0" indent="0">
              <a:buClr>
                <a:srgbClr val="FD930A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6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Outline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8" y="1703665"/>
            <a:ext cx="8775802" cy="4459287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261748"/>
                </a:solidFill>
              </a:rPr>
              <a:t> Calibration status and highlights from the calibration meeting</a:t>
            </a:r>
            <a:endParaRPr lang="en-US" sz="2000" b="1" dirty="0" smtClean="0">
              <a:solidFill>
                <a:srgbClr val="261748"/>
              </a:solidFill>
            </a:endParaRPr>
          </a:p>
          <a:p>
            <a:pPr lvl="1"/>
            <a:r>
              <a:rPr lang="en-US" sz="2000" b="1" dirty="0">
                <a:solidFill>
                  <a:srgbClr val="261748"/>
                </a:solidFill>
              </a:rPr>
              <a:t> </a:t>
            </a:r>
            <a:r>
              <a:rPr lang="en-US" sz="2000" b="1" dirty="0" smtClean="0">
                <a:solidFill>
                  <a:srgbClr val="261748"/>
                </a:solidFill>
              </a:rPr>
              <a:t>Detectors in operation (AGIPD and LPD)</a:t>
            </a:r>
          </a:p>
          <a:p>
            <a:pPr lvl="1"/>
            <a:r>
              <a:rPr lang="en-US" sz="2000" b="1" dirty="0">
                <a:solidFill>
                  <a:srgbClr val="261748"/>
                </a:solidFill>
              </a:rPr>
              <a:t> </a:t>
            </a:r>
            <a:r>
              <a:rPr lang="en-US" sz="2000" b="1" dirty="0" smtClean="0">
                <a:solidFill>
                  <a:srgbClr val="261748"/>
                </a:solidFill>
              </a:rPr>
              <a:t>Detectors under development (DSSC, </a:t>
            </a:r>
            <a:r>
              <a:rPr lang="en-US" sz="2000" b="1" dirty="0" err="1" smtClean="0">
                <a:solidFill>
                  <a:srgbClr val="261748"/>
                </a:solidFill>
              </a:rPr>
              <a:t>FastCCD</a:t>
            </a:r>
            <a:r>
              <a:rPr lang="en-US" sz="2000" b="1" dirty="0" smtClean="0">
                <a:solidFill>
                  <a:srgbClr val="261748"/>
                </a:solidFill>
              </a:rPr>
              <a:t>, Jungfrau, Gotthard, </a:t>
            </a:r>
            <a:r>
              <a:rPr lang="en-US" sz="2000" b="1" dirty="0" err="1" smtClean="0">
                <a:solidFill>
                  <a:srgbClr val="261748"/>
                </a:solidFill>
              </a:rPr>
              <a:t>ePix</a:t>
            </a:r>
            <a:r>
              <a:rPr lang="en-US" sz="2000" b="1" dirty="0" smtClean="0">
                <a:solidFill>
                  <a:srgbClr val="261748"/>
                </a:solidFill>
              </a:rPr>
              <a:t>)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261748"/>
                </a:solidFill>
              </a:rPr>
              <a:t> </a:t>
            </a:r>
          </a:p>
          <a:p>
            <a:pPr marL="0" indent="0"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66688"/>
            <a:ext cx="9166226" cy="645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9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09334" y="6208889"/>
            <a:ext cx="6533444" cy="64911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02" y="569566"/>
            <a:ext cx="7921625" cy="419622"/>
          </a:xfrm>
        </p:spPr>
        <p:txBody>
          <a:bodyPr/>
          <a:lstStyle/>
          <a:p>
            <a:r>
              <a:rPr lang="en-US" dirty="0" smtClean="0"/>
              <a:t>Calibration and Correction Parameters of XFEL 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2"/>
          <a:stretch/>
        </p:blipFill>
        <p:spPr>
          <a:xfrm>
            <a:off x="1481666" y="989188"/>
            <a:ext cx="5060648" cy="5128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5388" y="2463800"/>
            <a:ext cx="3175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Calibration activity at XFEL</a:t>
            </a:r>
            <a:endParaRPr lang="de-D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38" y="1690688"/>
            <a:ext cx="8053098" cy="4459287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LPD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and AGIPD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commissioning, tests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activity including calibration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at  XFEL instrument - FXE and SPB </a:t>
            </a:r>
          </a:p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Development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of calibration software tools, simulation   S. </a:t>
            </a:r>
            <a:r>
              <a:rPr lang="en-US" sz="1600" dirty="0" err="1">
                <a:solidFill>
                  <a:schemeClr val="accent1"/>
                </a:solidFill>
                <a:sym typeface="Wingdings" panose="05000000000000000000" pitchFamily="2" charset="2"/>
              </a:rPr>
              <a:t>Hauf’s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presentation</a:t>
            </a:r>
            <a:endParaRPr lang="en-US" sz="1600" dirty="0" smtClean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Characterization and calibration of </a:t>
            </a:r>
            <a:r>
              <a:rPr lang="en-US" sz="1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FastCCD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detector </a:t>
            </a: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Characterization and calibration of </a:t>
            </a:r>
            <a:r>
              <a:rPr lang="en-US" sz="1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ePix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detector</a:t>
            </a: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Preparation for Jungfrau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and Gotthard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integration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and characterization</a:t>
            </a: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Coordination of calibration activity</a:t>
            </a: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/>
          </p:nvPr>
        </p:nvSpPr>
        <p:spPr>
          <a:xfrm>
            <a:off x="520700" y="534432"/>
            <a:ext cx="7921625" cy="780540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Calibration Working Group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06" y="1322106"/>
            <a:ext cx="470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Responsible contact persons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3129" y="5289579"/>
            <a:ext cx="45648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Indico</a:t>
            </a:r>
            <a:r>
              <a:rPr lang="en-US" sz="1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page </a:t>
            </a:r>
            <a:r>
              <a:rPr lang="en-US" sz="14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with presentations and </a:t>
            </a: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documents:</a:t>
            </a:r>
          </a:p>
          <a:p>
            <a:pPr lvl="0">
              <a:buNone/>
            </a:pP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hlinkClick r:id="rId2"/>
              </a:rPr>
              <a:t>https://indico.desy.de/categoryDisplay.py?categId=278</a:t>
            </a:r>
            <a:endParaRPr lang="en-US" sz="1400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None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cs typeface="Calibri"/>
              </a:rPr>
              <a:t>Calibration </a:t>
            </a: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Working Group site @ Alfresco -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https://</a:t>
            </a:r>
            <a:r>
              <a:rPr lang="en-US" sz="1400" dirty="0" smtClean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docs.xfel.eu/share/page/site/calibration/dashboard</a:t>
            </a:r>
            <a:endParaRPr lang="en-US" sz="14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9253" y="671720"/>
            <a:ext cx="4554747" cy="410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114000"/>
              </a:lnSpc>
              <a:spcBef>
                <a:spcPts val="1350"/>
              </a:spcBef>
              <a:buClr>
                <a:srgbClr val="FD930A"/>
              </a:buClr>
            </a:pPr>
            <a:r>
              <a:rPr lang="en-US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Work </a:t>
            </a:r>
            <a:r>
              <a:rPr lang="en-US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done by detector consortia/developers and XFEL groups</a:t>
            </a:r>
          </a:p>
          <a:p>
            <a:pPr marL="267884" lvl="0" indent="-267884" defTabSz="685783">
              <a:lnSpc>
                <a:spcPct val="114000"/>
              </a:lnSpc>
              <a:spcBef>
                <a:spcPts val="1350"/>
              </a:spcBef>
              <a:buClr>
                <a:srgbClr val="FD930A"/>
              </a:buClr>
              <a:buBlip>
                <a:blip r:embed="rId4"/>
              </a:buBlip>
            </a:pPr>
            <a:r>
              <a:rPr lang="en-US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Experts from consortia available beyond start-up phase of the project</a:t>
            </a:r>
          </a:p>
          <a:p>
            <a:pPr marL="267884" lvl="0" indent="-267884" defTabSz="685783">
              <a:lnSpc>
                <a:spcPct val="114000"/>
              </a:lnSpc>
              <a:spcBef>
                <a:spcPts val="1350"/>
              </a:spcBef>
              <a:buClr>
                <a:srgbClr val="FD930A"/>
              </a:buClr>
              <a:buBlip>
                <a:blip r:embed="rId4"/>
              </a:buBlip>
            </a:pPr>
            <a:r>
              <a:rPr lang="en-US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beamline scientist  calibration at beamline during commissioning  and operation </a:t>
            </a: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phase</a:t>
            </a:r>
          </a:p>
          <a:p>
            <a:pPr marL="267884" lvl="0" indent="-267884" defTabSz="685783">
              <a:lnSpc>
                <a:spcPct val="114000"/>
              </a:lnSpc>
              <a:spcBef>
                <a:spcPts val="1350"/>
              </a:spcBef>
              <a:buClr>
                <a:srgbClr val="FD930A"/>
              </a:buClr>
              <a:buBlip>
                <a:blip r:embed="rId4"/>
              </a:buBlip>
            </a:pPr>
            <a:r>
              <a:rPr lang="en-US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user community through SAC </a:t>
            </a: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has been discussed   workshop involving user groups and XFEL to take place in first half of 2018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AutoShape 2" descr="data:image/png;base64,iVBORw0KGgoAAAANSUhEUgAAALsAAACpCAMAAABEULzIAAAB/lBMVEX//////wD/AAAAAAD/Ly//+gD/+vr/4+P/zQD//QD/9AD/9wD/+Pj/4wD/6QD/awD/3Nz/dHT/mpr/Pz//8/P/eHj/KSn/kJD/1gD/0tL/w8P/mQD/0QD/oqL/4eH/ra3/7Oz/rQD/tbX/pQD/h4f/ZGT/fn7/ysr/SQD/iQD/ZAD/UFD/Nzf/UQD/SUn/LQD/MwD/xQD/fwD/Q0P/ExP/lZX/tgD/ISH/WAD/5gD/WFhOALz/oAD/Z2f/lgD/Dw88AKEeAD9QAKD/jgA8AMUcADEeAHH/vQBJAK0YAAA2AKAXAEcAABf/dgBRALUYACsWAFEtAIYSACIvAGeZloawsFItAHVAGrtxPaBEANXNp0ZQAJgxALF2UZHv3xzHxjheH7F6WYiXWpCvpmvf3TfcyThkKqmWjmHTvENJAHooAMPp6SF/V3iQYHQeAAsyAF7Ik2G8rV9rAJ52NpJ2PIiqjGYJAEBHAGPbqTihpHGfiIDlzh6QXGm8hHqFcG8wAE1yK5eQdYVuAJWggGIAAB7RrjKJbpDBw0piTa1xS5elbGi+iGyrnD4AACypinOgcn/Iskf/dVOggkjo1SeKYbhdS4i6nlV+JJuLe2giAHuXjUvLxWFbQ7aFNpBzLL0oABve3EuAZWtVOrk0ADrO4jLauUaKWpiMjWusbnJMHpdjWSNxAAAU8klEQVR4nO1diV8TWZ6n6hFyACEcAokcIYDcBJBLCjXEQssAgciKaEWkFVCMdsYDZ0Z7BG1bpx213XHbbtfe1tnecaf/y32vzlevTjAE/Hz2+/l0m+NV5Vuvfu93v6KgYI9RVLLXDHaOmsheM9gxaujGvaawUwzRXyz3epqm6/eahBYlYWfjIpA6PeZwcJ5Q4Wz9haoR997w7pLZJspHAg5GhUdoAU7G5g8H6DH7QSW99H7kDlnZSk1VK70fuRchRnbkFer7S9EI3Cutp3NMoU4fyBMtRxC40y1WIw7QGPJGzAFE7nSF+YAaep9zp0NmA+pH9j33QpPv62l633OnW4uMvg4T1PeVolG400MG5BsKSe5WqzrfaFBYHW/QfVk1RlKnu/eAoxkwBVhNTnxJtY76vuKOr8Uu7VdVvXrq+4p7C05M4xuEWw2o09XhPSJqgEoNsaD6RckBI+r0oKkhCFTlgy8OrUh3u5UvMOqd+JBDxucZGqsM54exCmI5KsF0G0bdZcPdHUB+g7lbsVsgVYkkEhj1Hp9r1IJ7SaixCz9yD7lXC+5wQLVJfbUUNWzKPTjUKvk75fnPmSHup3Dy5YjRoPI2WkpRVB32fa/q6xcFK48rn++BwUXcvQdx8i0FAewdok6VtqsfFLaJB4pCTtyv/HN3+cowFoND3eqbYUrACex7tJzDoXrCcLXmn7rAvZjyRGlDjIvUNQIPDVhL1wg5MmdaJtAbMPRo9QhBgW13UdQpkouAZok6VdenftjbPWgwNFfUUU6iO+iIPuJe5oXsOgz4zMjUKd+owdc4TCzWThCBpytsCdoPbIQDR12IXqeOzwm/wt3w0nC47X/KKUKC7io8ZHtK5EYeFMWCpFPmU6lTTdbUc5qnPCSd9HDYWnLKaUWqh7V0OnHqFGXNPaf1kCHltEeDVpoXcR83kov2Wg11ylLgCx1Ip3OEsUCzu0IfzeHcT0n0/JgyoQnq1kJzNLfuryZIPnwgbMG9TuZXqh7RT1Cn/Fbcc+xCNhKnHysxnBsNd6pZGhzVUaeK27Xn68PeV+aWekGBbnIKGw20TrlGPHwD4tAmn467awA/V+dBf7/6Luf+QJf+1nbV6wRfy53yC7N5TMec0ljepn4f5cWuxXw57RBttAEqySnSygxFeeD7jmIj7rWSy9M3LLiWPswDyjX1gnC3EXkoOiE8SIDc+0pxis30CZcRdcqPDG+0U357RD1j7ovdJYeMuUMjGFIEPwgvsOeIhmPzER1t+aoGmlQvYUY9Xw79ARkh5eQ6Z6SrIixxr4RWqNSELIFSjfJRRaZlF4K9oCI0ntoBkn3vmGAKUdV0Rq9U7OHZTZEpwFJePVBam/p09INVghUYMFyaNlBvZVfOtQxCUAlu0My6mmZI9pVBdHkD25h35TJV92aXYmxFaE4Iv+fq17FHMNTmhshsLEmvPMpdHNmltIySDO2RprbYbxBDNJty1cL1+r/599LrceXoXcsLyz8Q9agUjpGC75D7ta3rPHtLfI3lFYZ2i7uS9MLlwt9cpuHe5Ij6RppLvUw+yghvsBhrt6iLPS+C0Gh0uM/TsW3ui4lNAFJbosCrIZaDPoodQk1w1WmZuDDBd8b9KjMHwPztFfS6uEc5eGTX6n5V5fJvnPCSZIo7RA+8r05PFIc3cwn9cymdAmDq+hX0WhuHIDuxG1CEhjYwQMXjSEsbxBkavI3fEAbHE1+DCe4f6DUZ/3WFHMergZqaiMNLbVNW6ykjXn5PGR21nPfM/STzFL1wfRObBLOJn9BrfdxdeMihZ1B0lB6s7OptdRIlKpWXMmNuvtIOC1fM9XYtlmQuo5feq+fnAYg9pkxC18HWCmdpRMw1Lx9yu91VpoepuQ5ryTDGFTa5eY95KLz+eHsdnF5gKYuUQY3bgUtZRaRhj9aEIqGg0QW4FaEZt6ZpiGdMFswxgrxTmYtQ4FMMVPA6p1RFS8TemW88rj+uu7ylZUgndopfMLoDdxHnTr1iNyH3FcrXo/9tFV1DtuyNi59Q7A739nbVY/5RhfxNH5ktssTKV8iCrrLzYJN5JH30awqcjD+jvD6LiUdzWGnnnhkWnXEcanQ3uMNYrmMbQrPyiGUR449rWTAvzzv1kJ2cZJ4LL5vbLX4ZotFtpQgD+gOi+pvZWx9RXo/6zagS8N/ik+uJux8h9/g6nPd/SJ9fSC9MpG6Kr31NnSalEgnlIQv2ZOILpT/7+5tmzM9pY0AVbLCJ7PQcswHnfy0F5f2p9Lnv99gkJ98Eyl9rk5NvNc//F+nzAMhCFhf7/P6mDqP1NGCcvNDhUXxu4gxIra1Qb+4sgKn4ZfmLG0yK/yWzKr91lerrDRqMjJmloAOHdYM15DzDM2U97Zi3HnWoae7zU/NzYIp5BfViCkwlHspf1KaTTIK5gg0tPmEj+LSJ0gzqim268M3lr2saH5/pEa/AQ35NYvUSuvq33ObEO2hD45mlxTScd0VMqIdMMs08zeCHlDbZTX5FxMhi1ZDjTHxCX2mtp/9gR3uHDfWNrWXk457lNifTm2COfet9msK5r3yfjL/jf1rSHuWvs2EPTafB5FeSoyz0oNfls5aZ1cssx6Cg7i1zcpJPgQ+pXzP3Y7jMXE0mJsHC+Y/kka466zLgcSNHrUon8jYOrTl89xPMuw+JJBSIB/zcy3V2Dkww3/7MgFnuv+QxD9ILAMxxVw0O93fo8j8S77EDJs5WG1mm7dxJogihNMlAP3Ei/gh6Luw6iCfj0yCxeJkBU7HbctxSvJWamufY54YnqCXCYAGFNRFTN7GohRztVIlrZw3+d4uFkwr435eozHLiNM9w8yB7bo3FubtuprnY1gUzG+frJ0RnzLJMJ7Tea9C3A+rf/gz/t/SJuQfAE6gZS5l1wMXWEk+m4wz3cioeVwY+Y7nnFkbCgyvMwaNuW4ee9Ci36+v6Lt05fxGpvfdrHJz4VPIatRwH/PIFKEObyeTsVEKZd2rlZsbsNP46vNejq7XNjjdChJx4s/y5MTL/4vj0HRROe/83CcPpD9x9ajkG+LXi7znwMsVOTsW2dHG6DrXDuLi0NoadMC/Qa/kOh6YfwXvrFyY1mWVeozdLa/wsAAt8Zos/nVhzvYX++klubiq+ZnMS38EZTMmMNAadMi9Q6+/yxDt31Jcu305kAZhN/pvw9tl5/jSYSN/4cR2sn8tkPl0HZx5n72EyY4TSMtz5693mVss2wjcYsL/HIvO/pLnEEzA9mWK/EeX45nWUQFq+HZtM/JShXiTnwcnsPWytkvCVDuNq/WjLNmZcQkjL3aGBer3F8hMATK8nkg8viZf74JfEB3CPS8Ym3y1nKO9aegJk78XM5r20aQab8sqWnRVACC3vRE9mbiwz2WkA1Tez9kLRHhtxqOSzLFwCy3D5XuFS4Mx8Im7I3dOBa8SxYIPDTikSZD3yoC31vzNc4gxU5++Y2H1M72VuwAX6JJacfHf7LbRFdxO/pbjkLYMp17oANQU7JI4Q0O4PIBtISLxZZFLQAziT5bjLyHPM/FP2DVdvwxWQTU+cZFCZ4DXHxj4ZqHQPrUX5Z1DXbSmxmfh/sqkP0KtKsVsbyMCvPk3KvqHvFTRJZ/j5Tf6CcBvit4w8AN9BgrzDnJgxSrR5g6j1xK9srUPqyfgPaLqXXv2aZs7KX2W2uEmQnd9kEXfv/6wYn8B1jCAf/pyJJ/o2ysz8ScFwZb5KT0NFjmJ+1wueS20yio9O/YlJgdmJzdhfLK9e0+2J8BnMq4KaOCR60Ni4Ll39Bv3j/QMzAWb525R35SITWwAvE4+V8d5HHFLy0DWwBiE23Tutbhc1avNkJ4wj08zG1vW7wqvX0MMFfPpPG8n0H++BCZ7j1Wv9uMZPLHAoxWGJYoL8zgoggRbtVp6BWmNjsvoVE+cYQW08uAPdrmxiOQnn+PT89fR9XK7/fDudZm6ZeowyCJkf2X6/W5H7qPb6R82yAe9jTGpigf1OePOUnQZfs/xJaJwS7NYDzcAjd5jnS0ZnIEEs2G12YgeC2imPlhnWNwSsQKdWDOogNvhNAOKTYDLFrUnSkVHu1qoumjaBVmxGwtthXkPY07ImC//X+/Q8jC24iwLF76C5h2Y1yzEPRaKZV99a9xX4+/UFEpeWvPONuQ0HiBRH1OOz9CDvx6HrxW8JOTlXEmr4l+tcfFW82tW/covWcuKh28uayWhYS94wl6FHCbk3k+4zlZYH0oQ+ewznep65ILy5mJoA0+cvi1Zz5asYw8dXzU4g4IgYGXWOl2ryPBqZd9IY0VZBMm8/aHbHl66cWxS1iGstAX0YKc44izxG/kekTTJXOIYHU+f/YMndpaZ925s8tT5ZOjUzb7fHqapRN+c9zWbFOu+tuyyMR68JbxbjMKZjbgjaL3MdCs1C8g3lunYjCYOnr9eZy9Yxi6a9PzrT0eQRbppWbKz74FsMGh9NvZc3N1l+/sl8elkQlKsJaJFSvLA4vbehD5xlz1I3l2OpJ9BB4BatZYbykom7aM9AM/rlfvxD8yelBAhlLmPGZN4vLSdgfAE2eeYqnNQV9o/wNSM2wfzMzYJ7iZ9iTOIemFxnH1+1LYuQzqN0AU3+YSx8Mt3vFy43aXqk6WFD9ksXY5D6NLi3fv45FBUu9TXk/o0gqu+hszsd57j509PZNPf0gdHhWtRKP6Xb1RrFI6hW01pNoJw8UEb7sIHr6H3EnIbeLlyiKQZGGZ9ggHqGXxO4r3BwsS68m4XmKr71wlFeRKI4FInosucYzHKnyGE02hErYNRA7N+itpf5+GlweiG9+N1ZGPlPz18XtHTmYmwanAHTMZZ5aOu7iJBqk4ehJ9LQENKXXSRY9QoE9buoJczo2D84h2xQGsYTYI5nf2ay8F/2P4VbssHCgDUb42848l0QfNLPyFJRVNN7WFd7gbB0hytM2Y8TYu+6k4YCz8RjUG7m1tkkXLpyre51fHOOZ3695TCbQ6k9P3izUqiiZYzkP2JZ2g5HzBZt+7BWdG/GZlGClOEh+ckFJj4NXqbOCXbswVqK4R7ZKEYtpC6Iai03d1ukXqu4bR5tZLybGkHbG3aBhTp9jnnIJKB+nH7H/gbAO1ZQKplP1++sbq/UIPeR1+jpuEN4avGQTRQVLjfYgi/OPe6TpXkAfmOer2yd56F8n0TFDfbvwjevvrVm6tO5GcXSau02iTPC5YcPi5UY20AkaKowj6lzj5K7k7Etb/HTOLRCAKqd09wnR7M80NdEGg25dcaiKzLS0gL92+P2gUjITHJ6jsmT9q/0HJhegGLi+yGZgswh0ncdqZYZeJpxrbWtldJhhZarMRAJlZuWtFVU6R72obCXYr9rSC9m2RdQ5/yNSyPyE4nkewOq+nkX5E+7DUGuh9k1yZSEnXS0FbXonvchYbQUif3K7++mwVz8e/TLz9aY9ZdZJnbZkXaReR7zq/TlRuBqB8ycwD1k0MUkAE296xH3BMzGksJPry4mY8ydvzlT6WrNsUOJl2TzZL8YnaLNxL8QxObPzCTKxYih3tL3zP03BMdak/IaVi+NKuzlD7vsWTlEUVhXnkcQfu1WHAk8I+pFKrOim/RxeVe2OXeUgRD9DbkVeAfpGHNU6NmL+35Xfkyj9fkfVrLRZM69W7Hg0SPQkhXL78pzyL2gqp70csSZ8v7AQj+YWzRJ6VL9UZMGEIH78Yi7QrGBM8N+JQIZcVRBdQy3tg8rKqn4V4kJABKPDcoXwqUJkb7RRiGBO4qDgmqAPDrcLwdJud5fUzWEcZf7Ii4lT55JxNnXxtyl5yaMmsmMkCMNq+yVYo21fdoJsIhATkxmtth4/LJZUCfXXzp1a1iZdwFDuvWU610qeK1VkeGL3J23JsyxzW0HCfJeoR1pRNm+FCYfBXE8x9wxRd+puCJX71v4L+ryIDat+IVIA39mWkNIm+bP6S5tTaVVtTgui0gab6rWRox67tBN0XRR584+IYQw78A8m41DUyfVaEoj7gWasMFh7tQhIiqPdkcttJqclnY7qAl35IHI5iqHT7IoKMFExmSjAQHBzz2uGDX8gQq17SbcoYMu5XJzuQ9RfcCc+dafOvx+iM8IGVE7zQcczDtClRid5lBo8D3ahiLjH9fWvMXc7r8XuLv05C25Q/YotBvMnX3CMg3tBsw9zWhlYr3kUk4deiZBZZEPO+QO73LFgRxOPDbtMzrm/R2SJ6KqwlLhkxGUQFRumVLOt+UO574tZ3viIhYiU6s27aq95KJyF7swQiR5Ma625A7Z54o7lvKIanIrfg/eDx9VuIs3QjSPVYrNjIrXfSrqgHuuUITl+fA+ff8w0aQuO2liQl1+HrZbcVfKhIP788k9hDUHq0bVd0LXJC2vYzHLpSTo3MqAE8h79jiRmVwBM0zKgittpg0gBRqiP6A2MajOf1OeZaYIE3dRZFz65xKI6MBWai+molUvdDi/8453GiJ31neqw2zLjbD33CvGRUexU6jPG6f78yrvEUxk+uGsWu1kQAaojhQZRF6xbtHSPHKvwsqXo0YbvwYx/xg9T0EUmUHtWdSb13kqfzKD+2F9emHpbgljmxTgWpb26ZPcyGp/XrhHLESEbq1HBghLujbLD4bSOSREZ3ReuBs9oE9CZSBM0uqRnxmpK4YS+9Xywt2M+PFKJSQuwj6WAqZefSE3qCnD5YO7ritFxMhRPJjHplRay0ahvqatO1eJdisYF28OafM/uo2jxw3TFHhqMLe5AEMEjGp+oQBRKnSTdfRe47gHi2F27VkhKnTtQHS3UUhDbno1acgMqPm73X9icRFRrRw0eXgBsW+02iylqPak5zKNYQytbqDLQ2Z9INqk3Jhp2KOEgLv/NwIiOKMui4d7aIXGonZxIG/cVUrVNjdZU9C0yEIXSet11/+Qils2qmP6LgUC+MRbPispfDg/8y5Fa12RsP1YjLv1LWoQlM2u6xnBqBaGwk7GYgU1m6SWoHcdnfNzAMW81+lYzLbabRVA6/UzmdnCPVITdjw4rMQo9uLQuvvcA9sqniir1f6ohup99fdroNmR1ORhB8nzer1/v7c4tA2r81mbrnYBUtz6Zf5dTMFfNvdl9jWE5N9R+3H7Eoj7l/onPVt0OaUvB4FdeIZ1vuDuzf1zoPOGRltfZv8icODL5V5g/5yP/4eC/wM0Px3XsTm+3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data:image/png;base64,iVBORw0KGgoAAAANSUhEUgAAALsAAACpCAMAAABEULzIAAAB/lBMVEX//////wD/AAAAAAD/Ly//+gD/+vr/4+P/zQD//QD/9AD/9wD/+Pj/4wD/6QD/awD/3Nz/dHT/mpr/Pz//8/P/eHj/KSn/kJD/1gD/0tL/w8P/mQD/0QD/oqL/4eH/ra3/7Oz/rQD/tbX/pQD/h4f/ZGT/fn7/ysr/SQD/iQD/ZAD/UFD/Nzf/UQD/SUn/LQD/MwD/xQD/fwD/Q0P/ExP/lZX/tgD/ISH/WAD/5gD/WFhOALz/oAD/Z2f/lgD/Dw88AKEeAD9QAKD/jgA8AMUcADEeAHH/vQBJAK0YAAA2AKAXAEcAABf/dgBRALUYACsWAFEtAIYSACIvAGeZloawsFItAHVAGrtxPaBEANXNp0ZQAJgxALF2UZHv3xzHxjheH7F6WYiXWpCvpmvf3TfcyThkKqmWjmHTvENJAHooAMPp6SF/V3iQYHQeAAsyAF7Ik2G8rV9rAJ52NpJ2PIiqjGYJAEBHAGPbqTihpHGfiIDlzh6QXGm8hHqFcG8wAE1yK5eQdYVuAJWggGIAAB7RrjKJbpDBw0piTa1xS5elbGi+iGyrnD4AACypinOgcn/Iskf/dVOggkjo1SeKYbhdS4i6nlV+JJuLe2giAHuXjUvLxWFbQ7aFNpBzLL0oABve3EuAZWtVOrk0ADrO4jLauUaKWpiMjWusbnJMHpdjWSNxAAAU8klEQVR4nO1diV8TWZ6n6hFyACEcAokcIYDcBJBLCjXEQssAgciKaEWkFVCMdsYDZ0Z7BG1bpx213XHbbtfe1tnecaf/y32vzlevTjAE/Hz2+/l0m+NV5Vuvfu93v6KgYI9RVLLXDHaOmsheM9gxaujGvaawUwzRXyz3epqm6/eahBYlYWfjIpA6PeZwcJ5Q4Wz9haoR997w7pLZJspHAg5GhUdoAU7G5g8H6DH7QSW99H7kDlnZSk1VK70fuRchRnbkFer7S9EI3Cutp3NMoU4fyBMtRxC40y1WIw7QGPJGzAFE7nSF+YAaep9zp0NmA+pH9j33QpPv62l633OnW4uMvg4T1PeVolG400MG5BsKSe5WqzrfaFBYHW/QfVk1RlKnu/eAoxkwBVhNTnxJtY76vuKOr8Uu7VdVvXrq+4p7C05M4xuEWw2o09XhPSJqgEoNsaD6RckBI+r0oKkhCFTlgy8OrUh3u5UvMOqd+JBDxucZGqsM54exCmI5KsF0G0bdZcPdHUB+g7lbsVsgVYkkEhj1Hp9r1IJ7SaixCz9yD7lXC+5wQLVJfbUUNWzKPTjUKvk75fnPmSHup3Dy5YjRoPI2WkpRVB32fa/q6xcFK48rn++BwUXcvQdx8i0FAewdok6VtqsfFLaJB4pCTtyv/HN3+cowFoND3eqbYUrACex7tJzDoXrCcLXmn7rAvZjyRGlDjIvUNQIPDVhL1wg5MmdaJtAbMPRo9QhBgW13UdQpkouAZok6VdenftjbPWgwNFfUUU6iO+iIPuJe5oXsOgz4zMjUKd+owdc4TCzWThCBpytsCdoPbIQDR12IXqeOzwm/wt3w0nC47X/KKUKC7io8ZHtK5EYeFMWCpFPmU6lTTdbUc5qnPCSd9HDYWnLKaUWqh7V0OnHqFGXNPaf1kCHltEeDVpoXcR83kov2Wg11ylLgCx1Ip3OEsUCzu0IfzeHcT0n0/JgyoQnq1kJzNLfuryZIPnwgbMG9TuZXqh7RT1Cn/Fbcc+xCNhKnHysxnBsNd6pZGhzVUaeK27Xn68PeV+aWekGBbnIKGw20TrlGPHwD4tAmn467awA/V+dBf7/6Luf+QJf+1nbV6wRfy53yC7N5TMec0ljepn4f5cWuxXw57RBttAEqySnSygxFeeD7jmIj7rWSy9M3LLiWPswDyjX1gnC3EXkoOiE8SIDc+0pxis30CZcRdcqPDG+0U357RD1j7ovdJYeMuUMjGFIEPwgvsOeIhmPzER1t+aoGmlQvYUY9Xw79ARkh5eQ6Z6SrIixxr4RWqNSELIFSjfJRRaZlF4K9oCI0ntoBkn3vmGAKUdV0Rq9U7OHZTZEpwFJePVBam/p09INVghUYMFyaNlBvZVfOtQxCUAlu0My6mmZI9pVBdHkD25h35TJV92aXYmxFaE4Iv+fq17FHMNTmhshsLEmvPMpdHNmltIySDO2RprbYbxBDNJty1cL1+r/599LrceXoXcsLyz8Q9agUjpGC75D7ta3rPHtLfI3lFYZ2i7uS9MLlwt9cpuHe5Ij6RppLvUw+yghvsBhrt6iLPS+C0Gh0uM/TsW3ui4lNAFJbosCrIZaDPoodQk1w1WmZuDDBd8b9KjMHwPztFfS6uEc5eGTX6n5V5fJvnPCSZIo7RA+8r05PFIc3cwn9cymdAmDq+hX0WhuHIDuxG1CEhjYwQMXjSEsbxBkavI3fEAbHE1+DCe4f6DUZ/3WFHMergZqaiMNLbVNW6ykjXn5PGR21nPfM/STzFL1wfRObBLOJn9BrfdxdeMihZ1B0lB6s7OptdRIlKpWXMmNuvtIOC1fM9XYtlmQuo5feq+fnAYg9pkxC18HWCmdpRMw1Lx9yu91VpoepuQ5ryTDGFTa5eY95KLz+eHsdnF5gKYuUQY3bgUtZRaRhj9aEIqGg0QW4FaEZt6ZpiGdMFswxgrxTmYtQ4FMMVPA6p1RFS8TemW88rj+uu7ylZUgndopfMLoDdxHnTr1iNyH3FcrXo/9tFV1DtuyNi59Q7A739nbVY/5RhfxNH5ktssTKV8iCrrLzYJN5JH30awqcjD+jvD6LiUdzWGnnnhkWnXEcanQ3uMNYrmMbQrPyiGUR449rWTAvzzv1kJ2cZJ4LL5vbLX4ZotFtpQgD+gOi+pvZWx9RXo/6zagS8N/ik+uJux8h9/g6nPd/SJ9fSC9MpG6Kr31NnSalEgnlIQv2ZOILpT/7+5tmzM9pY0AVbLCJ7PQcswHnfy0F5f2p9Lnv99gkJ98Eyl9rk5NvNc//F+nzAMhCFhf7/P6mDqP1NGCcvNDhUXxu4gxIra1Qb+4sgKn4ZfmLG0yK/yWzKr91lerrDRqMjJmloAOHdYM15DzDM2U97Zi3HnWoae7zU/NzYIp5BfViCkwlHspf1KaTTIK5gg0tPmEj+LSJ0gzqim268M3lr2saH5/pEa/AQ35NYvUSuvq33ObEO2hD45mlxTScd0VMqIdMMs08zeCHlDbZTX5FxMhi1ZDjTHxCX2mtp/9gR3uHDfWNrWXk457lNifTm2COfet9msK5r3yfjL/jf1rSHuWvs2EPTafB5FeSoyz0oNfls5aZ1cssx6Cg7i1zcpJPgQ+pXzP3Y7jMXE0mJsHC+Y/kka466zLgcSNHrUon8jYOrTl89xPMuw+JJBSIB/zcy3V2Dkww3/7MgFnuv+QxD9ILAMxxVw0O93fo8j8S77EDJs5WG1mm7dxJogihNMlAP3Ei/gh6Luw6iCfj0yCxeJkBU7HbctxSvJWamufY54YnqCXCYAGFNRFTN7GohRztVIlrZw3+d4uFkwr435eozHLiNM9w8yB7bo3FubtuprnY1gUzG+frJ0RnzLJMJ7Tea9C3A+rf/gz/t/SJuQfAE6gZS5l1wMXWEk+m4wz3cioeVwY+Y7nnFkbCgyvMwaNuW4ee9Ci36+v6Lt05fxGpvfdrHJz4VPIatRwH/PIFKEObyeTsVEKZd2rlZsbsNP46vNejq7XNjjdChJx4s/y5MTL/4vj0HRROe/83CcPpD9x9ajkG+LXi7znwMsVOTsW2dHG6DrXDuLi0NoadMC/Qa/kOh6YfwXvrFyY1mWVeozdLa/wsAAt8Zos/nVhzvYX++klubiq+ZnMS38EZTMmMNAadMi9Q6+/yxDt31Jcu305kAZhN/pvw9tl5/jSYSN/4cR2sn8tkPl0HZx5n72EyY4TSMtz5693mVss2wjcYsL/HIvO/pLnEEzA9mWK/EeX45nWUQFq+HZtM/JShXiTnwcnsPWytkvCVDuNq/WjLNmZcQkjL3aGBer3F8hMATK8nkg8viZf74JfEB3CPS8Ym3y1nKO9aegJk78XM5r20aQab8sqWnRVACC3vRE9mbiwz2WkA1Tez9kLRHhtxqOSzLFwCy3D5XuFS4Mx8Im7I3dOBa8SxYIPDTikSZD3yoC31vzNc4gxU5++Y2H1M72VuwAX6JJacfHf7LbRFdxO/pbjkLYMp17oANQU7JI4Q0O4PIBtISLxZZFLQAziT5bjLyHPM/FP2DVdvwxWQTU+cZFCZ4DXHxj4ZqHQPrUX5Z1DXbSmxmfh/sqkP0KtKsVsbyMCvPk3KvqHvFTRJZ/j5Tf6CcBvit4w8AN9BgrzDnJgxSrR5g6j1xK9srUPqyfgPaLqXXv2aZs7KX2W2uEmQnd9kEXfv/6wYn8B1jCAf/pyJJ/o2ysz8ScFwZb5KT0NFjmJ+1wueS20yio9O/YlJgdmJzdhfLK9e0+2J8BnMq4KaOCR60Ni4Ll39Bv3j/QMzAWb525R35SITWwAvE4+V8d5HHFLy0DWwBiE23Tutbhc1avNkJ4wj08zG1vW7wqvX0MMFfPpPG8n0H++BCZ7j1Wv9uMZPLHAoxWGJYoL8zgoggRbtVp6BWmNjsvoVE+cYQW08uAPdrmxiOQnn+PT89fR9XK7/fDudZm6ZeowyCJkf2X6/W5H7qPb6R82yAe9jTGpigf1OePOUnQZfs/xJaJwS7NYDzcAjd5jnS0ZnIEEs2G12YgeC2imPlhnWNwSsQKdWDOogNvhNAOKTYDLFrUnSkVHu1qoumjaBVmxGwtthXkPY07ImC//X+/Q8jC24iwLF76C5h2Y1yzEPRaKZV99a9xX4+/UFEpeWvPONuQ0HiBRH1OOz9CDvx6HrxW8JOTlXEmr4l+tcfFW82tW/covWcuKh28uayWhYS94wl6FHCbk3k+4zlZYH0oQ+ewznep65ILy5mJoA0+cvi1Zz5asYw8dXzU4g4IgYGXWOl2ryPBqZd9IY0VZBMm8/aHbHl66cWxS1iGstAX0YKc44izxG/kekTTJXOIYHU+f/YMndpaZ925s8tT5ZOjUzb7fHqapRN+c9zWbFOu+tuyyMR68JbxbjMKZjbgjaL3MdCs1C8g3lunYjCYOnr9eZy9Yxi6a9PzrT0eQRbppWbKz74FsMGh9NvZc3N1l+/sl8elkQlKsJaJFSvLA4vbehD5xlz1I3l2OpJ9BB4BatZYbykom7aM9AM/rlfvxD8yelBAhlLmPGZN4vLSdgfAE2eeYqnNQV9o/wNSM2wfzMzYJ7iZ9iTOIemFxnH1+1LYuQzqN0AU3+YSx8Mt3vFy43aXqk6WFD9ksXY5D6NLi3fv45FBUu9TXk/o0gqu+hszsd57j509PZNPf0gdHhWtRKP6Xb1RrFI6hW01pNoJw8UEb7sIHr6H3EnIbeLlyiKQZGGZ9ggHqGXxO4r3BwsS68m4XmKr71wlFeRKI4FInosucYzHKnyGE02hErYNRA7N+itpf5+GlweiG9+N1ZGPlPz18XtHTmYmwanAHTMZZ5aOu7iJBqk4ehJ9LQENKXXSRY9QoE9buoJczo2D84h2xQGsYTYI5nf2ay8F/2P4VbssHCgDUb42848l0QfNLPyFJRVNN7WFd7gbB0hytM2Y8TYu+6k4YCz8RjUG7m1tkkXLpyre51fHOOZ3695TCbQ6k9P3izUqiiZYzkP2JZ2g5HzBZt+7BWdG/GZlGClOEh+ckFJj4NXqbOCXbswVqK4R7ZKEYtpC6Iai03d1ukXqu4bR5tZLybGkHbG3aBhTp9jnnIJKB+nH7H/gbAO1ZQKplP1++sbq/UIPeR1+jpuEN4avGQTRQVLjfYgi/OPe6TpXkAfmOer2yd56F8n0TFDfbvwjevvrVm6tO5GcXSau02iTPC5YcPi5UY20AkaKowj6lzj5K7k7Etb/HTOLRCAKqd09wnR7M80NdEGg25dcaiKzLS0gL92+P2gUjITHJ6jsmT9q/0HJhegGLi+yGZgswh0ncdqZYZeJpxrbWtldJhhZarMRAJlZuWtFVU6R72obCXYr9rSC9m2RdQ5/yNSyPyE4nkewOq+nkX5E+7DUGuh9k1yZSEnXS0FbXonvchYbQUif3K7++mwVz8e/TLz9aY9ZdZJnbZkXaReR7zq/TlRuBqB8ycwD1k0MUkAE296xH3BMzGksJPry4mY8ydvzlT6WrNsUOJl2TzZL8YnaLNxL8QxObPzCTKxYih3tL3zP03BMdak/IaVi+NKuzlD7vsWTlEUVhXnkcQfu1WHAk8I+pFKrOim/RxeVe2OXeUgRD9DbkVeAfpGHNU6NmL+35Xfkyj9fkfVrLRZM69W7Hg0SPQkhXL78pzyL2gqp70csSZ8v7AQj+YWzRJ6VL9UZMGEIH78Yi7QrGBM8N+JQIZcVRBdQy3tg8rKqn4V4kJABKPDcoXwqUJkb7RRiGBO4qDgmqAPDrcLwdJud5fUzWEcZf7Ii4lT55JxNnXxtyl5yaMmsmMkCMNq+yVYo21fdoJsIhATkxmtth4/LJZUCfXXzp1a1iZdwFDuvWU610qeK1VkeGL3J23JsyxzW0HCfJeoR1pRNm+FCYfBXE8x9wxRd+puCJX71v4L+ryIDat+IVIA39mWkNIm+bP6S5tTaVVtTgui0gab6rWRox67tBN0XRR584+IYQw78A8m41DUyfVaEoj7gWasMFh7tQhIiqPdkcttJqclnY7qAl35IHI5iqHT7IoKMFExmSjAQHBzz2uGDX8gQq17SbcoYMu5XJzuQ9RfcCc+dafOvx+iM8IGVE7zQcczDtClRid5lBo8D3ahiLjH9fWvMXc7r8XuLv05C25Q/YotBvMnX3CMg3tBsw9zWhlYr3kUk4deiZBZZEPO+QO73LFgRxOPDbtMzrm/R2SJ6KqwlLhkxGUQFRumVLOt+UO574tZ3viIhYiU6s27aq95KJyF7swQiR5Ma625A7Z54o7lvKIanIrfg/eDx9VuIs3QjSPVYrNjIrXfSrqgHuuUITl+fA+ff8w0aQuO2liQl1+HrZbcVfKhIP788k9hDUHq0bVd0LXJC2vYzHLpSTo3MqAE8h79jiRmVwBM0zKgittpg0gBRqiP6A2MajOf1OeZaYIE3dRZFz65xKI6MBWai+molUvdDi/8453GiJ31neqw2zLjbD33CvGRUexU6jPG6f78yrvEUxk+uGsWu1kQAaojhQZRF6xbtHSPHKvwsqXo0YbvwYx/xg9T0EUmUHtWdSb13kqfzKD+2F9emHpbgljmxTgWpb26ZPcyGp/XrhHLESEbq1HBghLujbLD4bSOSREZ3ReuBs9oE9CZSBM0uqRnxmpK4YS+9Xywt2M+PFKJSQuwj6WAqZefSE3qCnD5YO7ritFxMhRPJjHplRay0ahvqatO1eJdisYF28OafM/uo2jxw3TFHhqMLe5AEMEjGp+oQBRKnSTdfRe47gHi2F27VkhKnTtQHS3UUhDbno1acgMqPm73X9icRFRrRw0eXgBsW+02iylqPak5zKNYQytbqDLQ2Z9INqk3Jhp2KOEgLv/NwIiOKMui4d7aIXGonZxIG/cVUrVNjdZU9C0yEIXSet11/+Qils2qmP6LgUC+MRbPispfDg/8y5Fa12RsP1YjLv1LWoQlM2u6xnBqBaGwk7GYgU1m6SWoHcdnfNzAMW81+lYzLbabRVA6/UzmdnCPVITdjw4rMQo9uLQuvvcA9sqniir1f6ohup99fdroNmR1ORhB8nzer1/v7c4tA2r81mbrnYBUtz6Zf5dTMFfNvdl9jWE5N9R+3H7Eoj7l/onPVt0OaUvB4FdeIZ1vuDuzf1zoPOGRltfZv8icODL5V5g/5yP/4eC/wM0Px3XsTm+3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5" y="1722216"/>
            <a:ext cx="4225463" cy="424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38" y="327557"/>
            <a:ext cx="7921625" cy="780540"/>
          </a:xfrm>
        </p:spPr>
        <p:txBody>
          <a:bodyPr/>
          <a:lstStyle/>
          <a:p>
            <a:r>
              <a:rPr lang="en-US" dirty="0" smtClean="0"/>
              <a:t>AGIPD and LPD at XFEL.EU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0436" y="1224098"/>
            <a:ext cx="4140200" cy="21549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LPD detector was transported from  HERA South to FXE hutch - </a:t>
            </a:r>
            <a:r>
              <a:rPr lang="en-US" sz="1600" b="1" dirty="0" smtClean="0"/>
              <a:t>July</a:t>
            </a:r>
            <a:r>
              <a:rPr lang="en-US" sz="1600" b="1" dirty="0"/>
              <a:t> 7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 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First LPD data at FXE</a:t>
            </a:r>
          </a:p>
          <a:p>
            <a:pPr marL="800100" lvl="1" indent="-34290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First dark/test images acquired </a:t>
            </a:r>
            <a:r>
              <a:rPr lang="en-US" sz="1600" dirty="0"/>
              <a:t>in </a:t>
            </a:r>
            <a:r>
              <a:rPr lang="en-US" sz="1600" dirty="0" smtClean="0"/>
              <a:t>FXE </a:t>
            </a:r>
            <a:r>
              <a:rPr lang="en-US" sz="1600" dirty="0"/>
              <a:t>hutch– </a:t>
            </a:r>
            <a:r>
              <a:rPr lang="en-US" sz="1600" b="1" dirty="0" smtClean="0"/>
              <a:t>July 20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 marL="800100" lvl="1" indent="-34290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First XFEL X-rays –  </a:t>
            </a:r>
            <a:r>
              <a:rPr lang="en-US" sz="1600" b="1" dirty="0" smtClean="0"/>
              <a:t>August 13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>
              <a:lnSpc>
                <a:spcPct val="112000"/>
              </a:lnSpc>
            </a:pPr>
            <a:endParaRPr lang="en-US" sz="1400" dirty="0" smtClean="0"/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7879" y="1288731"/>
            <a:ext cx="4201064" cy="18167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 smtClean="0"/>
              <a:t> AGIPD detector was transported from  HERA South to SPB hutch - </a:t>
            </a:r>
            <a:r>
              <a:rPr lang="en-US" sz="1600" b="1" dirty="0" smtClean="0"/>
              <a:t>August 14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 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First AGIPD data at SPB</a:t>
            </a:r>
          </a:p>
          <a:p>
            <a:pPr marL="742950" lvl="1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dark/test images acquired </a:t>
            </a:r>
            <a:r>
              <a:rPr lang="en-US" sz="1600" dirty="0"/>
              <a:t>in </a:t>
            </a:r>
            <a:r>
              <a:rPr lang="en-US" sz="1600" dirty="0" smtClean="0"/>
              <a:t>SPB/SFX hutch  – </a:t>
            </a:r>
            <a:r>
              <a:rPr lang="en-US" sz="1600" b="1" dirty="0" smtClean="0"/>
              <a:t>August 19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 marL="742950" lvl="1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XFEL X-rays –  </a:t>
            </a:r>
            <a:r>
              <a:rPr lang="en-US" sz="1600" b="1" dirty="0" smtClean="0"/>
              <a:t>August 27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  <a:endParaRPr lang="en-US" dirty="0" smtClean="0"/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r>
              <a:rPr lang="en-US" dirty="0" smtClean="0"/>
              <a:t> </a:t>
            </a:r>
          </a:p>
        </p:txBody>
      </p:sp>
      <p:pic>
        <p:nvPicPr>
          <p:cNvPr id="9" name="Picture 4" descr="https://www.xfel.eu/e35178/e35455/e35456/media/4694/2017-07-20_IMG_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2" y="3077014"/>
            <a:ext cx="2158990" cy="14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8" t="9742" r="29143" b="26488"/>
          <a:stretch/>
        </p:blipFill>
        <p:spPr bwMode="auto">
          <a:xfrm>
            <a:off x="1677725" y="3498829"/>
            <a:ext cx="2377440" cy="247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701" r="14707" b="7918"/>
          <a:stretch/>
        </p:blipFill>
        <p:spPr bwMode="auto">
          <a:xfrm>
            <a:off x="6400799" y="3105509"/>
            <a:ext cx="2132013" cy="169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7" y="3914689"/>
            <a:ext cx="2563124" cy="20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9" t="38312" b="683"/>
          <a:stretch/>
        </p:blipFill>
        <p:spPr bwMode="auto">
          <a:xfrm>
            <a:off x="4671492" y="3498829"/>
            <a:ext cx="2403333" cy="24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6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38" y="327557"/>
            <a:ext cx="7921625" cy="780540"/>
          </a:xfrm>
        </p:spPr>
        <p:txBody>
          <a:bodyPr/>
          <a:lstStyle/>
          <a:p>
            <a:r>
              <a:rPr lang="en-US" dirty="0" smtClean="0"/>
              <a:t>AGIPD and LPD at XFEL.EU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0436" y="1224098"/>
            <a:ext cx="4140200" cy="21549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LPD detector was transported from  HERA South to FXE hutch - </a:t>
            </a:r>
            <a:r>
              <a:rPr lang="en-US" sz="1600" b="1" dirty="0" smtClean="0"/>
              <a:t>July</a:t>
            </a:r>
            <a:r>
              <a:rPr lang="en-US" sz="1600" b="1" dirty="0"/>
              <a:t> 7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 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First LPD data at FXE</a:t>
            </a:r>
          </a:p>
          <a:p>
            <a:pPr marL="800100" lvl="1" indent="-34290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dark/test images with XFEL DAQ  (no X-rays) – </a:t>
            </a:r>
            <a:r>
              <a:rPr lang="en-US" sz="1600" b="1" dirty="0" smtClean="0"/>
              <a:t>July 20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 marL="800100" lvl="1" indent="-34290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XFEL X-rays –  </a:t>
            </a:r>
            <a:r>
              <a:rPr lang="en-US" sz="1600" b="1" dirty="0" smtClean="0"/>
              <a:t>August 13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7879" y="1288731"/>
            <a:ext cx="4201064" cy="18167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 smtClean="0"/>
              <a:t> AGIPD detector was transported from  HERA South to SPB hutch - </a:t>
            </a:r>
            <a:r>
              <a:rPr lang="en-US" sz="1600" b="1" dirty="0" smtClean="0"/>
              <a:t>August 14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 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600" dirty="0"/>
              <a:t> </a:t>
            </a:r>
            <a:r>
              <a:rPr lang="en-US" sz="1600" dirty="0" smtClean="0"/>
              <a:t>First AGIPD data at SPB</a:t>
            </a:r>
          </a:p>
          <a:p>
            <a:pPr marL="742950" lvl="1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dark/test images with XFEL DAQ  (no X-rays) – </a:t>
            </a:r>
            <a:r>
              <a:rPr lang="en-US" sz="1600" b="1" dirty="0" smtClean="0"/>
              <a:t>August 19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</a:p>
          <a:p>
            <a:pPr marL="742950" lvl="1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n-US" sz="1600" dirty="0" smtClean="0"/>
              <a:t>First XFEL X-rays –  </a:t>
            </a:r>
            <a:r>
              <a:rPr lang="en-US" sz="1600" b="1" dirty="0" smtClean="0"/>
              <a:t>August 27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  <a:endParaRPr lang="en-US" dirty="0" smtClean="0"/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r>
              <a:rPr lang="en-US" dirty="0" smtClean="0"/>
              <a:t> </a:t>
            </a:r>
          </a:p>
        </p:txBody>
      </p:sp>
      <p:pic>
        <p:nvPicPr>
          <p:cNvPr id="9" name="Picture 4" descr="https://www.xfel.eu/e35178/e35455/e35456/media/4694/2017-07-20_IMG_0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2" y="3077014"/>
            <a:ext cx="2158990" cy="14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8" t="9742" r="29143" b="26488"/>
          <a:stretch/>
        </p:blipFill>
        <p:spPr bwMode="auto">
          <a:xfrm>
            <a:off x="1677725" y="3498829"/>
            <a:ext cx="2377440" cy="247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701" r="14707" b="7918"/>
          <a:stretch/>
        </p:blipFill>
        <p:spPr bwMode="auto">
          <a:xfrm>
            <a:off x="6400799" y="3105509"/>
            <a:ext cx="2132013" cy="169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7" y="3914689"/>
            <a:ext cx="2563124" cy="20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2138" y="5951186"/>
            <a:ext cx="7940676" cy="5947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 smtClean="0"/>
              <a:t>First User Beam started –  </a:t>
            </a:r>
            <a:r>
              <a:rPr lang="en-US" sz="2000" b="1" dirty="0" smtClean="0"/>
              <a:t>September 14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</a:t>
            </a:r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endParaRPr lang="en-US" baseline="30000" dirty="0" smtClean="0"/>
          </a:p>
          <a:p>
            <a:pPr>
              <a:lnSpc>
                <a:spcPct val="112000"/>
              </a:lnSpc>
            </a:pPr>
            <a:r>
              <a:rPr lang="en-US" dirty="0" smtClean="0"/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9" t="38312" b="683"/>
          <a:stretch/>
        </p:blipFill>
        <p:spPr bwMode="auto">
          <a:xfrm>
            <a:off x="4671492" y="3498829"/>
            <a:ext cx="2403333" cy="24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2033387"/>
            <a:ext cx="4671492" cy="37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92" y="1696295"/>
            <a:ext cx="4214509" cy="44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5297" y="4106174"/>
            <a:ext cx="1472773" cy="37249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10332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46265"/>
            <a:ext cx="7921625" cy="412118"/>
          </a:xfrm>
        </p:spPr>
        <p:txBody>
          <a:bodyPr/>
          <a:lstStyle/>
          <a:p>
            <a:r>
              <a:rPr lang="en-US" dirty="0" smtClean="0"/>
              <a:t>Calibration of the LPD detector at FXE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062165"/>
            <a:ext cx="7921625" cy="1206021"/>
          </a:xfrm>
        </p:spPr>
        <p:txBody>
          <a:bodyPr/>
          <a:lstStyle/>
          <a:p>
            <a:r>
              <a:rPr lang="en-US" dirty="0" smtClean="0"/>
              <a:t>Work done by XFEL </a:t>
            </a:r>
          </a:p>
          <a:p>
            <a:r>
              <a:rPr lang="en-US" dirty="0" smtClean="0"/>
              <a:t>First calibration data set exist </a:t>
            </a:r>
            <a:r>
              <a:rPr lang="en-US" dirty="0" smtClean="0">
                <a:sym typeface="Wingdings" panose="05000000000000000000" pitchFamily="2" charset="2"/>
              </a:rPr>
              <a:t> work on optimization ongoing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First procedures  at the experiment are established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59390"/>
              </p:ext>
            </p:extLst>
          </p:nvPr>
        </p:nvGraphicFramePr>
        <p:xfrm>
          <a:off x="742930" y="2252024"/>
          <a:ext cx="729936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168"/>
                <a:gridCol w="1941965"/>
                <a:gridCol w="1389413"/>
                <a:gridCol w="1128947"/>
                <a:gridCol w="14598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Collection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for processing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Dark data sets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high/med/low </a:t>
                      </a:r>
                      <a:r>
                        <a:rPr lang="en-US" baseline="0" dirty="0" smtClean="0"/>
                        <a:t>x 2 preamp. setting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aseline="0" dirty="0" smtClean="0"/>
                        <a:t>At least at the beginning of shift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Offset,</a:t>
                      </a:r>
                    </a:p>
                    <a:p>
                      <a:r>
                        <a:rPr lang="en-US" dirty="0" smtClean="0"/>
                        <a:t>Noise</a:t>
                      </a:r>
                    </a:p>
                    <a:p>
                      <a:r>
                        <a:rPr lang="en-US" dirty="0" smtClean="0"/>
                        <a:t>Bad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5 min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</a:t>
                      </a:r>
                      <a:r>
                        <a:rPr lang="en-US" baseline="0" dirty="0" smtClean="0"/>
                        <a:t> injection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</a:t>
                      </a:r>
                      <a:r>
                        <a:rPr lang="en-US" baseline="0" dirty="0" smtClean="0"/>
                        <a:t> change of detector parameters (</a:t>
                      </a:r>
                      <a:r>
                        <a:rPr lang="en-US" baseline="0" dirty="0" err="1" smtClean="0"/>
                        <a:t>i.e</a:t>
                      </a:r>
                      <a:r>
                        <a:rPr lang="en-US" baseline="0" dirty="0" smtClean="0"/>
                        <a:t> integration time)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2.5</a:t>
                      </a:r>
                      <a:r>
                        <a:rPr lang="en-US" baseline="0" dirty="0" smtClean="0"/>
                        <a:t>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</a:t>
                      </a:r>
                      <a:r>
                        <a:rPr lang="en-US" baseline="0" dirty="0" smtClean="0"/>
                        <a:t> gain, bad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2-4 hours/ module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Flat fields,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different intensities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to be defined, setup for flat fields needs to be optimize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r>
                        <a:rPr lang="en-US" baseline="0" dirty="0" smtClean="0"/>
                        <a:t> be defined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(Relative) </a:t>
                      </a:r>
                      <a:r>
                        <a:rPr lang="en-US" dirty="0" smtClean="0"/>
                        <a:t>gain,</a:t>
                      </a:r>
                      <a:r>
                        <a:rPr lang="en-US" baseline="0" dirty="0" smtClean="0"/>
                        <a:t> bad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2-4 hours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804" y="5745707"/>
            <a:ext cx="3835020" cy="3138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* </a:t>
            </a:r>
            <a:r>
              <a:rPr lang="en-US" sz="1200" dirty="0" smtClean="0"/>
              <a:t>can </a:t>
            </a:r>
            <a:r>
              <a:rPr lang="en-US" sz="1200" dirty="0"/>
              <a:t>be run in parallel on Maxwell cluster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05312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70" y="341295"/>
            <a:ext cx="7921625" cy="780540"/>
          </a:xfrm>
        </p:spPr>
        <p:txBody>
          <a:bodyPr/>
          <a:lstStyle/>
          <a:p>
            <a:r>
              <a:rPr lang="en-US" dirty="0" smtClean="0"/>
              <a:t>LPD </a:t>
            </a:r>
            <a:r>
              <a:rPr lang="en-US" dirty="0" smtClean="0"/>
              <a:t>Calibration at XFEL.EU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86068" y="1384504"/>
            <a:ext cx="3831896" cy="3282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 </a:t>
            </a:r>
            <a:r>
              <a:rPr lang="en-US" sz="1200" dirty="0" smtClean="0"/>
              <a:t>      Rel. Gain </a:t>
            </a:r>
            <a:r>
              <a:rPr lang="en-US" sz="1200" dirty="0" smtClean="0"/>
              <a:t>Map information </a:t>
            </a:r>
            <a:r>
              <a:rPr lang="en-US" sz="1200" dirty="0" smtClean="0"/>
              <a:t>for one </a:t>
            </a:r>
            <a:r>
              <a:rPr lang="en-US" sz="1200" dirty="0" err="1" smtClean="0"/>
              <a:t>supermodule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6713119" y="6276523"/>
            <a:ext cx="2104845" cy="336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9" y="1741821"/>
            <a:ext cx="4005917" cy="33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65" y="1712709"/>
            <a:ext cx="4056953" cy="3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3916" y="5496609"/>
            <a:ext cx="8024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Correction: Run </a:t>
            </a:r>
            <a:r>
              <a:rPr lang="en-US" sz="1600" dirty="0">
                <a:solidFill>
                  <a:schemeClr val="accent1"/>
                </a:solidFill>
              </a:rPr>
              <a:t>automatically in online stream and whenever data is migrated to the offline </a:t>
            </a:r>
            <a:r>
              <a:rPr lang="en-US" sz="1600" dirty="0" smtClean="0">
                <a:solidFill>
                  <a:schemeClr val="accent1"/>
                </a:solidFill>
              </a:rPr>
              <a:t>cluster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S. </a:t>
            </a:r>
            <a:r>
              <a:rPr lang="en-US" sz="1600" dirty="0" err="1">
                <a:solidFill>
                  <a:schemeClr val="accent1"/>
                </a:solidFill>
              </a:rPr>
              <a:t>Haufs</a:t>
            </a:r>
            <a:r>
              <a:rPr lang="en-US" sz="1600" dirty="0">
                <a:solidFill>
                  <a:schemeClr val="accent1"/>
                </a:solidFill>
              </a:rPr>
              <a:t>’ talk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8906" y="1413616"/>
            <a:ext cx="3443707" cy="3282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 </a:t>
            </a:r>
            <a:r>
              <a:rPr lang="en-US" sz="1200" dirty="0" smtClean="0"/>
              <a:t>      Noise/Offset  Maps for one </a:t>
            </a:r>
            <a:r>
              <a:rPr lang="en-US" sz="1200" dirty="0" err="1" smtClean="0"/>
              <a:t>supermodule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193102" y="1868794"/>
            <a:ext cx="1242203" cy="555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Linear  part </a:t>
            </a:r>
          </a:p>
          <a:p>
            <a:pPr>
              <a:lnSpc>
                <a:spcPct val="112000"/>
              </a:lnSpc>
            </a:pPr>
            <a:r>
              <a:rPr lang="en-US" sz="1400" dirty="0" smtClean="0"/>
              <a:t>of gain slop 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019027" y="1860686"/>
            <a:ext cx="1242203" cy="555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Deviation from linearity</a:t>
            </a:r>
            <a:endParaRPr lang="en-US" sz="14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144439" y="3531334"/>
            <a:ext cx="1388373" cy="341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Bad pixel mask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74277" y="1944079"/>
            <a:ext cx="641783" cy="275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Noise</a:t>
            </a:r>
            <a:endParaRPr lang="en-US" sz="1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35568" y="3564796"/>
            <a:ext cx="782682" cy="3084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Offset</a:t>
            </a:r>
            <a:endParaRPr 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35568" y="1961857"/>
            <a:ext cx="1153617" cy="2776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Bad pixels </a:t>
            </a:r>
            <a:r>
              <a:rPr lang="en-US" sz="1400" dirty="0" smtClean="0"/>
              <a:t>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2201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349923"/>
            <a:ext cx="7921625" cy="780540"/>
          </a:xfrm>
        </p:spPr>
        <p:txBody>
          <a:bodyPr/>
          <a:lstStyle/>
          <a:p>
            <a:r>
              <a:rPr lang="en-US" dirty="0" smtClean="0"/>
              <a:t>LPD at FXE – User Operation with LPD</a:t>
            </a:r>
            <a:endParaRPr lang="en-US" dirty="0"/>
          </a:p>
        </p:txBody>
      </p:sp>
      <p:pic>
        <p:nvPicPr>
          <p:cNvPr id="8" name="Picture 4" descr="E:\XFELdataAnalysis\total_Img_5trains_run157p20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17" y="1736931"/>
            <a:ext cx="3482191" cy="33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10525" y="1836921"/>
            <a:ext cx="3169758" cy="50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1200" b="1" dirty="0">
                <a:solidFill>
                  <a:prstClr val="white"/>
                </a:solidFill>
              </a:rPr>
              <a:t>Scattering from 300 um jet, sum of 5 trains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510833" y="1238785"/>
            <a:ext cx="3355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ea typeface="+mj-ea"/>
                <a:cs typeface="+mj-cs"/>
              </a:rPr>
              <a:t>Pump-probe Scattering </a:t>
            </a:r>
            <a:endParaRPr lang="en-GB" sz="1400" b="1" dirty="0" smtClean="0">
              <a:solidFill>
                <a:srgbClr val="000000"/>
              </a:solidFill>
              <a:ea typeface="+mj-ea"/>
              <a:cs typeface="+mj-cs"/>
            </a:endParaRPr>
          </a:p>
          <a:p>
            <a:r>
              <a:rPr lang="en-GB" sz="1400" b="1" dirty="0" smtClean="0">
                <a:solidFill>
                  <a:srgbClr val="000000"/>
                </a:solidFill>
                <a:ea typeface="+mj-ea"/>
                <a:cs typeface="+mj-cs"/>
              </a:rPr>
              <a:t>on </a:t>
            </a:r>
            <a:r>
              <a:rPr lang="en-GB" sz="1400" b="1" dirty="0">
                <a:solidFill>
                  <a:srgbClr val="000000"/>
                </a:solidFill>
                <a:ea typeface="+mj-ea"/>
                <a:cs typeface="+mj-cs"/>
              </a:rPr>
              <a:t>Cu-complex solution in THF</a:t>
            </a:r>
            <a:endParaRPr lang="en-US" sz="1400" dirty="0"/>
          </a:p>
        </p:txBody>
      </p:sp>
      <p:pic>
        <p:nvPicPr>
          <p:cNvPr id="10" name="Picture 6" descr="E:\XFELdataAnalysis\Sq_5trains_run157p20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5" y="4972815"/>
            <a:ext cx="2875918" cy="12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6437" y="1566863"/>
            <a:ext cx="4448176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User Operation SPB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/>
              <a:t> </a:t>
            </a:r>
            <a:r>
              <a:rPr lang="en-US" sz="1400" dirty="0" smtClean="0"/>
              <a:t>5 experiments </a:t>
            </a:r>
          </a:p>
          <a:p>
            <a:pPr marL="727075" lvl="1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LPD  stable operation ~ 90% of the time</a:t>
            </a:r>
            <a:endParaRPr lang="en-US" sz="14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850489"/>
              </p:ext>
            </p:extLst>
          </p:nvPr>
        </p:nvGraphicFramePr>
        <p:xfrm>
          <a:off x="515829" y="2597150"/>
          <a:ext cx="3947242" cy="27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117"/>
                <a:gridCol w="1133475"/>
                <a:gridCol w="13906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Experiment/proposal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 data size  [TB]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p2073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p2052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p2072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p2050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288 h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57 TB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1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4x3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XFEL_PowerPoint_4x3.potx" id="{BC191F8A-93AC-4D54-B0A3-61F02C6C23C2}" vid="{3786C33C-45D4-4C30-B0CA-267E7E45770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XFEL_PowerPoint_4x3_v3</Template>
  <TotalTime>0</TotalTime>
  <Words>1876</Words>
  <Application>Microsoft Office PowerPoint</Application>
  <PresentationFormat>On-screen Show (4:3)</PresentationFormat>
  <Paragraphs>340</Paragraphs>
  <Slides>22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XFEL_PowerPoint_4x3_v3</vt:lpstr>
      <vt:lpstr>Calibration Working Group and Calibration Infrastructure  </vt:lpstr>
      <vt:lpstr>Outline </vt:lpstr>
      <vt:lpstr>Calibration activity at XFEL</vt:lpstr>
      <vt:lpstr>Calibration Working Group </vt:lpstr>
      <vt:lpstr>AGIPD and LPD at XFEL.EU</vt:lpstr>
      <vt:lpstr>AGIPD and LPD at XFEL.EU</vt:lpstr>
      <vt:lpstr>Calibration of the LPD detector at FXE</vt:lpstr>
      <vt:lpstr>LPD Calibration at XFEL.EU</vt:lpstr>
      <vt:lpstr>LPD at FXE – User Operation with LPD</vt:lpstr>
      <vt:lpstr>Calibration of the AGIPD detector</vt:lpstr>
      <vt:lpstr>PowerPoint Presentation</vt:lpstr>
      <vt:lpstr>AGIPD at SPB – User Operation with AGIPD</vt:lpstr>
      <vt:lpstr>Calibration  Activity – DSSC  </vt:lpstr>
      <vt:lpstr>DSSC – Preparation for 1MPix Calibration  </vt:lpstr>
      <vt:lpstr>Gotthard detector at PSI</vt:lpstr>
      <vt:lpstr>Gotthard-I at FXE  </vt:lpstr>
      <vt:lpstr>Jungfrau at PSI </vt:lpstr>
      <vt:lpstr>ePix detector for HED and MID</vt:lpstr>
      <vt:lpstr>Conclusions</vt:lpstr>
      <vt:lpstr>Backup slides</vt:lpstr>
      <vt:lpstr>PowerPoint Presentation</vt:lpstr>
      <vt:lpstr>Calibration and Correction Parameters of XFEL Detectors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Sztuk-Dambietz, Jolanta</dc:creator>
  <cp:lastModifiedBy>Sztuk-Dambietz, Jolanta</cp:lastModifiedBy>
  <cp:revision>687</cp:revision>
  <cp:lastPrinted>2017-05-11T13:33:03Z</cp:lastPrinted>
  <dcterms:created xsi:type="dcterms:W3CDTF">2016-11-14T09:56:34Z</dcterms:created>
  <dcterms:modified xsi:type="dcterms:W3CDTF">2017-12-13T07:50:39Z</dcterms:modified>
</cp:coreProperties>
</file>