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2" r:id="rId2"/>
    <p:sldId id="412" r:id="rId3"/>
    <p:sldId id="283" r:id="rId4"/>
    <p:sldId id="436" r:id="rId5"/>
    <p:sldId id="437" r:id="rId6"/>
    <p:sldId id="413" r:id="rId7"/>
    <p:sldId id="391" r:id="rId8"/>
    <p:sldId id="392" r:id="rId9"/>
    <p:sldId id="417" r:id="rId10"/>
    <p:sldId id="418" r:id="rId11"/>
    <p:sldId id="397" r:id="rId12"/>
    <p:sldId id="398" r:id="rId13"/>
    <p:sldId id="419" r:id="rId14"/>
    <p:sldId id="420" r:id="rId15"/>
    <p:sldId id="404" r:id="rId16"/>
    <p:sldId id="405" r:id="rId17"/>
    <p:sldId id="422" r:id="rId18"/>
    <p:sldId id="421" r:id="rId19"/>
    <p:sldId id="410" r:id="rId20"/>
    <p:sldId id="411" r:id="rId21"/>
    <p:sldId id="434" r:id="rId22"/>
    <p:sldId id="435" r:id="rId23"/>
    <p:sldId id="42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1F5A0-EB94-4439-AF66-DC9DFE32A4F8}" type="datetimeFigureOut">
              <a:rPr lang="zh-CN" altLang="en-US" smtClean="0"/>
              <a:t>2017/9/27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DF1CB-AA5F-46FC-B6E7-9C36511CDA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42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687-E95E-4B41-8504-4DC0B28621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55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 do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-4795"/>
            <a:ext cx="12190993" cy="6867593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15" y="6172205"/>
            <a:ext cx="3070359" cy="892049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605"/>
            <a:ext cx="2631445" cy="957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5" y="536581"/>
            <a:ext cx="10678583" cy="2246313"/>
          </a:xfrm>
        </p:spPr>
        <p:txBody>
          <a:bodyPr anchor="b" anchorCtr="0">
            <a:noAutofit/>
          </a:bodyPr>
          <a:lstStyle>
            <a:lvl1pPr>
              <a:defRPr sz="5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5" y="3646174"/>
            <a:ext cx="10653183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133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5" y="2755017"/>
            <a:ext cx="10678583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99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4" y="1"/>
            <a:ext cx="9144025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933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2400"/>
            </a:lvl4pPr>
            <a:lvl5pPr>
              <a:buClr>
                <a:srgbClr val="981E32"/>
              </a:buClr>
              <a:defRPr sz="2133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58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4" y="1"/>
            <a:ext cx="9144025" cy="125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040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4" y="1"/>
            <a:ext cx="9144025" cy="1252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33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626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4" y="1"/>
            <a:ext cx="9144025" cy="125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4"/>
            <a:ext cx="3256453" cy="2432051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5" y="1243584"/>
            <a:ext cx="401743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64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4" y="1"/>
            <a:ext cx="9144025" cy="1252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1" y="1243584"/>
            <a:ext cx="731308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97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770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1F62702-34F7-4FDD-9851-36C3A4EBD9B0}" type="datetime1">
              <a:rPr lang="en-US" altLang="zh-CN" smtClean="0"/>
              <a:t>9/27/2017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2756-83CD-4A50-B106-F417BF2493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48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5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5"/>
            <a:ext cx="425243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467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5B498E-C315-4AC9-B3AE-F32037C28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None/>
        <a:defRPr sz="32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09585" indent="-298443" algn="l" defTabSz="121917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0728" indent="-3111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9170" indent="-2984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5962" indent="-239994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5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png"/><Relationship Id="rId11" Type="http://schemas.openxmlformats.org/officeDocument/2006/relationships/image" Target="../media/image4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png"/><Relationship Id="rId11" Type="http://schemas.openxmlformats.org/officeDocument/2006/relationships/image" Target="../media/image104.png"/><Relationship Id="rId5" Type="http://schemas.openxmlformats.org/officeDocument/2006/relationships/image" Target="../media/image99.png"/><Relationship Id="rId10" Type="http://schemas.openxmlformats.org/officeDocument/2006/relationships/image" Target="../media/image51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5.png"/><Relationship Id="rId11" Type="http://schemas.openxmlformats.org/officeDocument/2006/relationships/image" Target="../media/image4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5.png"/><Relationship Id="rId11" Type="http://schemas.openxmlformats.org/officeDocument/2006/relationships/image" Target="../media/image129.png"/><Relationship Id="rId5" Type="http://schemas.openxmlformats.org/officeDocument/2006/relationships/image" Target="../media/image124.png"/><Relationship Id="rId10" Type="http://schemas.openxmlformats.org/officeDocument/2006/relationships/image" Target="../media/image51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5.png"/><Relationship Id="rId11" Type="http://schemas.openxmlformats.org/officeDocument/2006/relationships/image" Target="../media/image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ctrTitle"/>
          </p:nvPr>
        </p:nvSpPr>
        <p:spPr>
          <a:xfrm>
            <a:off x="489735" y="508701"/>
            <a:ext cx="10678583" cy="2246313"/>
          </a:xfrm>
        </p:spPr>
        <p:txBody>
          <a:bodyPr>
            <a:normAutofit/>
          </a:bodyPr>
          <a:lstStyle/>
          <a:p>
            <a:r>
              <a:rPr lang="en-US" sz="4800" dirty="0"/>
              <a:t>Tests on Chess 2 ASIC</a:t>
            </a:r>
            <a:r>
              <a:rPr lang="en-US" sz="6000" dirty="0"/>
              <a:t/>
            </a:r>
            <a:br>
              <a:rPr lang="en-US" sz="6000" dirty="0"/>
            </a:br>
            <a:endParaRPr lang="en-CA" sz="20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9734" y="2755014"/>
            <a:ext cx="10678583" cy="635889"/>
          </a:xfrm>
        </p:spPr>
        <p:txBody>
          <a:bodyPr/>
          <a:lstStyle/>
          <a:p>
            <a:r>
              <a:rPr lang="en-CA" altLang="zh-CN" sz="1800" dirty="0" err="1"/>
              <a:t>Dionisio</a:t>
            </a:r>
            <a:r>
              <a:rPr lang="en-CA" altLang="zh-CN" sz="1800" dirty="0"/>
              <a:t> </a:t>
            </a:r>
            <a:r>
              <a:rPr lang="en-CA" altLang="zh-CN" sz="1800" dirty="0" err="1"/>
              <a:t>Doering</a:t>
            </a:r>
            <a:r>
              <a:rPr lang="en-CA" altLang="zh-CN" sz="1800" dirty="0"/>
              <a:t>, </a:t>
            </a:r>
            <a:r>
              <a:rPr lang="en-CA" altLang="zh-CN" sz="1800" dirty="0" err="1"/>
              <a:t>Yubo</a:t>
            </a:r>
            <a:r>
              <a:rPr lang="en-CA" altLang="zh-CN" sz="1800" dirty="0"/>
              <a:t> </a:t>
            </a:r>
            <a:r>
              <a:rPr lang="en-CA" altLang="zh-CN" sz="1800" dirty="0" err="1"/>
              <a:t>Han</a:t>
            </a:r>
            <a:r>
              <a:rPr lang="en-CA" altLang="zh-CN" sz="1400" baseline="-25000" dirty="0" err="1"/>
              <a:t>IHEP</a:t>
            </a:r>
            <a:r>
              <a:rPr lang="en-CA" altLang="zh-CN" sz="1400" dirty="0"/>
              <a:t> ,</a:t>
            </a:r>
            <a:r>
              <a:rPr lang="en-CA" altLang="zh-CN" sz="1800" dirty="0"/>
              <a:t> </a:t>
            </a:r>
            <a:r>
              <a:rPr lang="en-CA" altLang="zh-CN" sz="1800" dirty="0" err="1"/>
              <a:t>Pietro</a:t>
            </a:r>
            <a:r>
              <a:rPr lang="en-CA" altLang="zh-CN" sz="1800" dirty="0"/>
              <a:t> Caragiulo, Larry Ruckman, Camillo Tamma, </a:t>
            </a:r>
            <a:r>
              <a:rPr lang="en-CA" altLang="zh-CN" sz="1800" dirty="0" err="1"/>
              <a:t>Mazin</a:t>
            </a:r>
            <a:r>
              <a:rPr lang="en-CA" altLang="zh-CN" sz="1800" dirty="0"/>
              <a:t> </a:t>
            </a:r>
            <a:r>
              <a:rPr lang="en-CA" altLang="zh-CN" sz="1800" dirty="0" err="1"/>
              <a:t>Khader</a:t>
            </a:r>
            <a:r>
              <a:rPr lang="en-CA" altLang="zh-CN" sz="1800" baseline="-25000" dirty="0" err="1"/>
              <a:t>UIUC</a:t>
            </a:r>
            <a:r>
              <a:rPr lang="en-CA" altLang="zh-CN" sz="1800" dirty="0"/>
              <a:t>, </a:t>
            </a:r>
            <a:r>
              <a:rPr lang="en-CA" altLang="zh-CN" sz="1800" dirty="0" err="1"/>
              <a:t>Murtaza</a:t>
            </a:r>
            <a:r>
              <a:rPr lang="en-CA" altLang="zh-CN" sz="1800" dirty="0"/>
              <a:t> </a:t>
            </a:r>
            <a:r>
              <a:rPr lang="en-CA" altLang="zh-CN" sz="1800" dirty="0" err="1"/>
              <a:t>Safdari</a:t>
            </a:r>
            <a:r>
              <a:rPr lang="en-CA" altLang="zh-CN" sz="1800" dirty="0"/>
              <a:t>, Su Dong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872913" y="6318250"/>
            <a:ext cx="319087" cy="539750"/>
          </a:xfrm>
        </p:spPr>
        <p:txBody>
          <a:bodyPr/>
          <a:lstStyle/>
          <a:p>
            <a:fld id="{68C31502-1914-44CA-906F-C0FC311359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0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97" y="2558024"/>
            <a:ext cx="4754798" cy="2048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97" y="613805"/>
            <a:ext cx="4737089" cy="20195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97" y="4563876"/>
            <a:ext cx="4754798" cy="2048161"/>
          </a:xfrm>
          <a:prstGeom prst="rect">
            <a:avLst/>
          </a:prstGeom>
        </p:spPr>
      </p:pic>
      <p:sp>
        <p:nvSpPr>
          <p:cNvPr id="4" name="Content Placeholder 8"/>
          <p:cNvSpPr txBox="1">
            <a:spLocks/>
          </p:cNvSpPr>
          <p:nvPr/>
        </p:nvSpPr>
        <p:spPr>
          <a:xfrm>
            <a:off x="0" y="-30863"/>
            <a:ext cx="1472418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5" name="TextBox 3"/>
          <p:cNvSpPr txBox="1"/>
          <p:nvPr/>
        </p:nvSpPr>
        <p:spPr>
          <a:xfrm>
            <a:off x="0" y="676794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Matrix0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71" y="1884600"/>
            <a:ext cx="28734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BL=0.9V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</a:t>
            </a:r>
            <a:r>
              <a:rPr lang="en-US" altLang="zh-CN" sz="1400" dirty="0" smtClean="0"/>
              <a:t>he </a:t>
            </a:r>
            <a:r>
              <a:rPr lang="en-US" altLang="zh-CN" sz="1400" dirty="0" smtClean="0"/>
              <a:t>peak </a:t>
            </a:r>
            <a:r>
              <a:rPr lang="en-US" altLang="zh-CN" sz="1400" dirty="0" smtClean="0"/>
              <a:t>around 35200ns has the time information as expected.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95" y="689168"/>
            <a:ext cx="4852196" cy="1933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95" y="2636093"/>
            <a:ext cx="4869905" cy="1962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04" y="4628306"/>
            <a:ext cx="4852196" cy="1952898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3230331" y="1405814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Matrix0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TextBox 10"/>
          <p:cNvSpPr txBox="1"/>
          <p:nvPr/>
        </p:nvSpPr>
        <p:spPr>
          <a:xfrm>
            <a:off x="3230330" y="3322526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Matrix1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9" name="TextBox 11"/>
          <p:cNvSpPr txBox="1"/>
          <p:nvPr/>
        </p:nvSpPr>
        <p:spPr>
          <a:xfrm>
            <a:off x="3230330" y="5338267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Matrix2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9" y="3617305"/>
            <a:ext cx="3726678" cy="238507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534400" y="5434642"/>
            <a:ext cx="428445" cy="1078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Straight Arrow Connector 10"/>
          <p:cNvCxnSpPr>
            <a:stCxn id="2" idx="2"/>
          </p:cNvCxnSpPr>
          <p:nvPr/>
        </p:nvCxnSpPr>
        <p:spPr>
          <a:xfrm flipH="1" flipV="1">
            <a:off x="4480596" y="4809841"/>
            <a:ext cx="4053804" cy="1163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50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82" y="52733"/>
            <a:ext cx="8297433" cy="704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17" y="713353"/>
            <a:ext cx="8259328" cy="647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91" y="1366978"/>
            <a:ext cx="8278380" cy="676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59" y="2034795"/>
            <a:ext cx="8287907" cy="657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08" y="2692518"/>
            <a:ext cx="8287907" cy="6763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65" y="3353206"/>
            <a:ext cx="8287907" cy="6668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42" y="4035562"/>
            <a:ext cx="8278380" cy="657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95" y="4692866"/>
            <a:ext cx="8297433" cy="685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86" y="5352774"/>
            <a:ext cx="8306959" cy="67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87" y="6028679"/>
            <a:ext cx="8326012" cy="685896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-15848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VN=3μA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76222" y="17871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676222" y="24130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01410" y="36802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688911" y="43279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688911" y="50281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688911" y="56841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6" name="TextBox 24"/>
          <p:cNvSpPr txBox="1"/>
          <p:nvPr/>
        </p:nvSpPr>
        <p:spPr>
          <a:xfrm>
            <a:off x="2676222" y="63239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676222" y="10954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676222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9" name="TextBox 24"/>
          <p:cNvSpPr txBox="1"/>
          <p:nvPr/>
        </p:nvSpPr>
        <p:spPr>
          <a:xfrm>
            <a:off x="2676222" y="29999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0" y="6658841"/>
            <a:ext cx="8221222" cy="161901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6431916" y="3336761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46483" y="4393704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49711" y="5305240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804962" y="5862013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1" y="2234534"/>
            <a:ext cx="269809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Only change VN in this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Except BL=0.7V, others with BL from 0.6V-0.9V still have a good linearity.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A region has both noise and “signal” in the same time showed up 1V after the BL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48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63" y="46809"/>
            <a:ext cx="8316486" cy="714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32" y="700880"/>
            <a:ext cx="8297433" cy="676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81" y="1377535"/>
            <a:ext cx="8287907" cy="65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94" y="2038973"/>
            <a:ext cx="8287907" cy="6668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90" y="2700888"/>
            <a:ext cx="8316486" cy="657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3361528"/>
            <a:ext cx="8335538" cy="6763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72" y="4013283"/>
            <a:ext cx="8297433" cy="6858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46" y="4693057"/>
            <a:ext cx="8306959" cy="657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72" y="5362683"/>
            <a:ext cx="8297433" cy="685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86" y="6025178"/>
            <a:ext cx="8306959" cy="666843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-30863"/>
            <a:ext cx="1472418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VN=3μA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40613" y="18538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740613" y="24797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0" name="TextBox 24"/>
          <p:cNvSpPr txBox="1"/>
          <p:nvPr/>
        </p:nvSpPr>
        <p:spPr>
          <a:xfrm>
            <a:off x="2765801" y="37469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1" name="TextBox 24"/>
          <p:cNvSpPr txBox="1"/>
          <p:nvPr/>
        </p:nvSpPr>
        <p:spPr>
          <a:xfrm>
            <a:off x="2753302" y="43946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53302" y="50948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753302" y="57508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740613" y="63906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740613" y="11621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40613" y="4970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7" name="TextBox 24"/>
          <p:cNvSpPr txBox="1"/>
          <p:nvPr/>
        </p:nvSpPr>
        <p:spPr>
          <a:xfrm>
            <a:off x="2740613" y="30666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47" y="6671358"/>
            <a:ext cx="8268854" cy="186642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6702723" y="3343612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91537" y="4393704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686139" y="5305240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84533" y="5862013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59" y="4715939"/>
            <a:ext cx="4824054" cy="19528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04" y="4639729"/>
            <a:ext cx="4718610" cy="2029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04" y="2625184"/>
            <a:ext cx="4701036" cy="2048161"/>
          </a:xfrm>
          <a:prstGeom prst="rect">
            <a:avLst/>
          </a:prstGeom>
        </p:spPr>
      </p:pic>
      <p:sp>
        <p:nvSpPr>
          <p:cNvPr id="4" name="Content Placeholder 8"/>
          <p:cNvSpPr txBox="1">
            <a:spLocks/>
          </p:cNvSpPr>
          <p:nvPr/>
        </p:nvSpPr>
        <p:spPr>
          <a:xfrm>
            <a:off x="0" y="-30863"/>
            <a:ext cx="1472418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5" name="TextBox 3"/>
          <p:cNvSpPr txBox="1"/>
          <p:nvPr/>
        </p:nvSpPr>
        <p:spPr>
          <a:xfrm>
            <a:off x="0" y="676794"/>
            <a:ext cx="2117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VN=3μA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Matrix0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72" y="1884600"/>
            <a:ext cx="23925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BL=0.6V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Still have 2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time of the two gathering still correlated with the </a:t>
            </a:r>
            <a:r>
              <a:rPr lang="en-US" altLang="zh-CN" sz="1600" dirty="0" err="1" smtClean="0"/>
              <a:t>Qinj</a:t>
            </a:r>
            <a:r>
              <a:rPr lang="en-US" altLang="zh-CN" sz="1600" dirty="0" smtClean="0"/>
              <a:t> pulse.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17" name="TextBox 9"/>
          <p:cNvSpPr txBox="1"/>
          <p:nvPr/>
        </p:nvSpPr>
        <p:spPr>
          <a:xfrm>
            <a:off x="3230331" y="1405814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Matrix0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TextBox 10"/>
          <p:cNvSpPr txBox="1"/>
          <p:nvPr/>
        </p:nvSpPr>
        <p:spPr>
          <a:xfrm>
            <a:off x="3230330" y="3322526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Matrix1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9" name="TextBox 11"/>
          <p:cNvSpPr txBox="1"/>
          <p:nvPr/>
        </p:nvSpPr>
        <p:spPr>
          <a:xfrm>
            <a:off x="3230330" y="5338267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Matrix2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23" y="616690"/>
            <a:ext cx="4701036" cy="2048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20" y="2720172"/>
            <a:ext cx="4806480" cy="19433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20" y="709025"/>
            <a:ext cx="4797693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2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59" y="4776043"/>
            <a:ext cx="4824054" cy="19528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04" y="4699833"/>
            <a:ext cx="4718610" cy="2029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04" y="2685288"/>
            <a:ext cx="4701036" cy="2048161"/>
          </a:xfrm>
          <a:prstGeom prst="rect">
            <a:avLst/>
          </a:prstGeom>
        </p:spPr>
      </p:pic>
      <p:sp>
        <p:nvSpPr>
          <p:cNvPr id="4" name="Content Placeholder 8"/>
          <p:cNvSpPr txBox="1">
            <a:spLocks/>
          </p:cNvSpPr>
          <p:nvPr/>
        </p:nvSpPr>
        <p:spPr>
          <a:xfrm>
            <a:off x="0" y="-30863"/>
            <a:ext cx="1472418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5" name="TextBox 3"/>
          <p:cNvSpPr txBox="1"/>
          <p:nvPr/>
        </p:nvSpPr>
        <p:spPr>
          <a:xfrm>
            <a:off x="0" y="676794"/>
            <a:ext cx="2117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VN=3μA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Matrix0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7711" y="3691858"/>
            <a:ext cx="28674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BL=0.6V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Fast band has peak around 35500ns.</a:t>
            </a:r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17" name="TextBox 9"/>
          <p:cNvSpPr txBox="1"/>
          <p:nvPr/>
        </p:nvSpPr>
        <p:spPr>
          <a:xfrm>
            <a:off x="3230331" y="1405814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Matrix0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TextBox 10"/>
          <p:cNvSpPr txBox="1"/>
          <p:nvPr/>
        </p:nvSpPr>
        <p:spPr>
          <a:xfrm>
            <a:off x="3230330" y="3322526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Matrix1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9" name="TextBox 11"/>
          <p:cNvSpPr txBox="1"/>
          <p:nvPr/>
        </p:nvSpPr>
        <p:spPr>
          <a:xfrm>
            <a:off x="3230330" y="5338267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Matrix2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23" y="676794"/>
            <a:ext cx="4701036" cy="2048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95" y="2777349"/>
            <a:ext cx="4806480" cy="19433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20" y="769129"/>
            <a:ext cx="4797693" cy="195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" y="589613"/>
            <a:ext cx="3836823" cy="2537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01494" y="676794"/>
            <a:ext cx="381000" cy="1916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Straight Arrow Connector 9"/>
          <p:cNvCxnSpPr>
            <a:stCxn id="8" idx="1"/>
            <a:endCxn id="3" idx="3"/>
          </p:cNvCxnSpPr>
          <p:nvPr/>
        </p:nvCxnSpPr>
        <p:spPr>
          <a:xfrm flipH="1">
            <a:off x="4176050" y="1634874"/>
            <a:ext cx="4425444" cy="223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7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21" y="37249"/>
            <a:ext cx="8278380" cy="6668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33" y="1355835"/>
            <a:ext cx="8278380" cy="676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71" y="2032025"/>
            <a:ext cx="8287907" cy="657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33" y="2684176"/>
            <a:ext cx="8259328" cy="666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25" y="3348443"/>
            <a:ext cx="8297433" cy="67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25" y="4019651"/>
            <a:ext cx="8306959" cy="666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5" y="4686259"/>
            <a:ext cx="8287907" cy="676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5" y="5351332"/>
            <a:ext cx="8287907" cy="676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89" y="6021199"/>
            <a:ext cx="8297433" cy="676369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-15848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VN=6.6μA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76222" y="17871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676222" y="24130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01410" y="36802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688911" y="43279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688911" y="50281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688911" y="56841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6" name="TextBox 24"/>
          <p:cNvSpPr txBox="1"/>
          <p:nvPr/>
        </p:nvSpPr>
        <p:spPr>
          <a:xfrm>
            <a:off x="2676222" y="63239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676222" y="10954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676222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9" name="TextBox 24"/>
          <p:cNvSpPr txBox="1"/>
          <p:nvPr/>
        </p:nvSpPr>
        <p:spPr>
          <a:xfrm>
            <a:off x="2676222" y="29999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0" y="6658841"/>
            <a:ext cx="8221222" cy="161901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6253923" y="1534819"/>
            <a:ext cx="612" cy="5135425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887688" y="5862013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04" y="704954"/>
            <a:ext cx="8287907" cy="666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023" y="2242868"/>
            <a:ext cx="227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Much fewer hits with VN=6.6μA.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68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35" y="1365697"/>
            <a:ext cx="8316486" cy="657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32" y="2037767"/>
            <a:ext cx="8306959" cy="647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58" y="2698034"/>
            <a:ext cx="8287907" cy="657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76" y="3358741"/>
            <a:ext cx="8306959" cy="657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09" y="4018807"/>
            <a:ext cx="8278380" cy="676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96" y="4687179"/>
            <a:ext cx="8306959" cy="666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79" y="5354579"/>
            <a:ext cx="8297433" cy="666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79" y="6031332"/>
            <a:ext cx="8287907" cy="657317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-30863"/>
            <a:ext cx="1472418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VN=6.6μA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40613" y="18538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740613" y="24797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0" name="TextBox 24"/>
          <p:cNvSpPr txBox="1"/>
          <p:nvPr/>
        </p:nvSpPr>
        <p:spPr>
          <a:xfrm>
            <a:off x="2765801" y="37469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1" name="TextBox 24"/>
          <p:cNvSpPr txBox="1"/>
          <p:nvPr/>
        </p:nvSpPr>
        <p:spPr>
          <a:xfrm>
            <a:off x="2753302" y="43946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53302" y="50948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753302" y="57508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740613" y="63906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740613" y="11621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40613" y="4970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7" name="TextBox 24"/>
          <p:cNvSpPr txBox="1"/>
          <p:nvPr/>
        </p:nvSpPr>
        <p:spPr>
          <a:xfrm>
            <a:off x="2740613" y="30666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47" y="6671358"/>
            <a:ext cx="8268854" cy="186642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6527986" y="1534819"/>
            <a:ext cx="612" cy="5135425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305297" y="5862013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32" y="707398"/>
            <a:ext cx="8306959" cy="6573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67" y="36248"/>
            <a:ext cx="8287907" cy="666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143" y="2216989"/>
            <a:ext cx="2484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Still have 2 band even not in the linearity region of BL.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Most of them have blank results.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030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38" y="3705978"/>
            <a:ext cx="4320335" cy="2735594"/>
          </a:xfrm>
          <a:prstGeom prst="rect">
            <a:avLst/>
          </a:prstGeom>
        </p:spPr>
      </p:pic>
      <p:sp>
        <p:nvSpPr>
          <p:cNvPr id="4" name="Content Placeholder 8"/>
          <p:cNvSpPr txBox="1">
            <a:spLocks/>
          </p:cNvSpPr>
          <p:nvPr/>
        </p:nvSpPr>
        <p:spPr>
          <a:xfrm>
            <a:off x="0" y="-30863"/>
            <a:ext cx="1472418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5" name="TextBox 3"/>
          <p:cNvSpPr txBox="1"/>
          <p:nvPr/>
        </p:nvSpPr>
        <p:spPr>
          <a:xfrm>
            <a:off x="0" y="676794"/>
            <a:ext cx="2117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VN=6.6μA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Matrix0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3635" y="1961164"/>
            <a:ext cx="239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Chose the result of BL=0.25V.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Centralized time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39" y="1057272"/>
            <a:ext cx="4344516" cy="2735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19" y="1170692"/>
            <a:ext cx="4449300" cy="2608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19" y="3813802"/>
            <a:ext cx="4449300" cy="2608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14036" y="2977598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Matrix0 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14036" y="5593686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Matrix2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877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58" y="3822097"/>
            <a:ext cx="4320335" cy="2735594"/>
          </a:xfrm>
          <a:prstGeom prst="rect">
            <a:avLst/>
          </a:prstGeom>
        </p:spPr>
      </p:pic>
      <p:sp>
        <p:nvSpPr>
          <p:cNvPr id="4" name="Content Placeholder 8"/>
          <p:cNvSpPr txBox="1">
            <a:spLocks/>
          </p:cNvSpPr>
          <p:nvPr/>
        </p:nvSpPr>
        <p:spPr>
          <a:xfrm>
            <a:off x="0" y="-30863"/>
            <a:ext cx="1472418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5" name="TextBox 3"/>
          <p:cNvSpPr txBox="1"/>
          <p:nvPr/>
        </p:nvSpPr>
        <p:spPr>
          <a:xfrm>
            <a:off x="0" y="676794"/>
            <a:ext cx="2117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VN=6.6μA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Matrix0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-3978" y="1901849"/>
            <a:ext cx="239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BL=0.25V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1" y="1173391"/>
            <a:ext cx="4344516" cy="2735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62" y="1269244"/>
            <a:ext cx="4449300" cy="2608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62" y="3937471"/>
            <a:ext cx="4449300" cy="2608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1758" y="3201884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Matrix0 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31758" y="5817972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Matrix2 </a:t>
            </a:r>
            <a:endParaRPr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" y="2400343"/>
            <a:ext cx="3219899" cy="22196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27690" y="1429259"/>
            <a:ext cx="400255" cy="2264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8727690" y="4273515"/>
            <a:ext cx="400255" cy="2264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Straight Arrow Connector 23"/>
          <p:cNvCxnSpPr>
            <a:stCxn id="16" idx="1"/>
            <a:endCxn id="15" idx="0"/>
          </p:cNvCxnSpPr>
          <p:nvPr/>
        </p:nvCxnSpPr>
        <p:spPr>
          <a:xfrm flipH="1" flipV="1">
            <a:off x="1617722" y="2400343"/>
            <a:ext cx="7109968" cy="161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4777687"/>
            <a:ext cx="276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fast band happened right after the leading edge of the </a:t>
            </a:r>
            <a:r>
              <a:rPr lang="en-US" altLang="zh-CN" sz="1600" dirty="0" err="1" smtClean="0"/>
              <a:t>Qinj</a:t>
            </a:r>
            <a:r>
              <a:rPr lang="en-US" altLang="zh-CN" sz="1600" dirty="0" smtClean="0"/>
              <a:t>. The slower band happened right after the back edge.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362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42" y="169631"/>
            <a:ext cx="8278380" cy="6573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42" y="1470330"/>
            <a:ext cx="8278380" cy="676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08" y="2121918"/>
            <a:ext cx="8345065" cy="666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62" y="2766951"/>
            <a:ext cx="8287907" cy="666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4" y="3435242"/>
            <a:ext cx="8287907" cy="647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96" y="4062928"/>
            <a:ext cx="8278380" cy="685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26" y="4725459"/>
            <a:ext cx="8297433" cy="666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11" y="5388672"/>
            <a:ext cx="8287907" cy="676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26" y="6024024"/>
            <a:ext cx="8297433" cy="666843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-15848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76222" y="17871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676222" y="24130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01410" y="36802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688911" y="43279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688911" y="50281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688911" y="56841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6" name="TextBox 24"/>
          <p:cNvSpPr txBox="1"/>
          <p:nvPr/>
        </p:nvSpPr>
        <p:spPr>
          <a:xfrm>
            <a:off x="2676222" y="63239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676222" y="10954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676222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9" name="TextBox 24"/>
          <p:cNvSpPr txBox="1"/>
          <p:nvPr/>
        </p:nvSpPr>
        <p:spPr>
          <a:xfrm>
            <a:off x="2676222" y="29999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0" y="6658841"/>
            <a:ext cx="8221222" cy="161901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6414664" y="3336761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46483" y="4393704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909749" y="3812876"/>
            <a:ext cx="9" cy="2846181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49711" y="5305240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770458" y="5862013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19" y="814963"/>
            <a:ext cx="8278380" cy="6573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64" y="1787100"/>
            <a:ext cx="25275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Compare the results of </a:t>
            </a:r>
            <a:r>
              <a:rPr lang="en-US" altLang="zh-CN" sz="1600" dirty="0" smtClean="0"/>
              <a:t>3 VN value. 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Qinj</a:t>
            </a:r>
            <a:r>
              <a:rPr lang="en-US" altLang="zh-CN" sz="1600" dirty="0" smtClean="0"/>
              <a:t> 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results of default setting seems more understandable</a:t>
            </a:r>
            <a:r>
              <a:rPr lang="en-US" altLang="zh-CN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</a:t>
            </a:r>
            <a:r>
              <a:rPr lang="en-US" altLang="zh-CN" sz="1600" dirty="0" smtClean="0"/>
              <a:t>e signal largely diminished at VN=3 and 6.6μA compared to VN=5μA -&gt; overly sensitive? Change of temperature?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56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08D70-BECB-434A-8BA3-D5F0DCA43F3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102264" y="1346949"/>
            <a:ext cx="10163834" cy="53745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800" dirty="0" smtClean="0"/>
              <a:t>Brief review of the results showed last time.</a:t>
            </a:r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Several tests: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Turn off the pre-amp to see the results of thresholds from 0.9-1V.     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Change the VN to 3μA, 6.6μA and </a:t>
            </a:r>
            <a:r>
              <a:rPr lang="en-US" altLang="zh-CN" sz="1800" dirty="0"/>
              <a:t>c</a:t>
            </a:r>
            <a:r>
              <a:rPr lang="en-US" altLang="zh-CN" sz="1800" dirty="0" smtClean="0"/>
              <a:t>ompare the results with that of default setting (VN=5μA).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 dirty="0" smtClean="0"/>
              <a:t>Change the temperature: put the fan for cooling the chip a little bit far.</a:t>
            </a:r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Common setting: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Daughter </a:t>
            </a:r>
            <a:r>
              <a:rPr lang="en-US" altLang="zh-CN" sz="1800" dirty="0"/>
              <a:t>board </a:t>
            </a:r>
            <a:r>
              <a:rPr lang="en-US" altLang="zh-CN" sz="1800" dirty="0" smtClean="0"/>
              <a:t>19 (High </a:t>
            </a:r>
            <a:r>
              <a:rPr lang="en-US" altLang="zh-CN" sz="1800" dirty="0"/>
              <a:t>R</a:t>
            </a:r>
            <a:r>
              <a:rPr lang="en-US" altLang="zh-CN" sz="1800" dirty="0" smtClean="0"/>
              <a:t>esistivity)-</a:t>
            </a:r>
            <a:r>
              <a:rPr lang="en-US" altLang="zh-CN" sz="1800" dirty="0"/>
              <a:t>carrier board </a:t>
            </a:r>
            <a:r>
              <a:rPr lang="en-US" altLang="zh-CN" sz="1800" dirty="0" smtClean="0"/>
              <a:t>28.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 Always use the inversed </a:t>
            </a:r>
            <a:r>
              <a:rPr lang="en-US" altLang="zh-CN" sz="1800" dirty="0" err="1" smtClean="0"/>
              <a:t>Qinj</a:t>
            </a:r>
            <a:r>
              <a:rPr lang="en-US" altLang="zh-CN" sz="1800" dirty="0" smtClean="0"/>
              <a:t> (positive pulse with amplitude of 2.5V)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 </a:t>
            </a:r>
            <a:r>
              <a:rPr lang="en-US" altLang="zh-CN" sz="1800" dirty="0"/>
              <a:t>L</a:t>
            </a:r>
            <a:r>
              <a:rPr lang="en-US" altLang="zh-CN" sz="1800" dirty="0" smtClean="0"/>
              <a:t>eading edge at  t=35μs and trailing edge at t=50μs</a:t>
            </a:r>
            <a:r>
              <a:rPr lang="en-US" altLang="zh-CN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 Cut </a:t>
            </a:r>
            <a:r>
              <a:rPr lang="en-US" altLang="zh-CN" sz="1800" dirty="0"/>
              <a:t>off the hits with time &lt; </a:t>
            </a:r>
            <a:r>
              <a:rPr lang="en-US" altLang="zh-CN" sz="1800" dirty="0" smtClean="0"/>
              <a:t>3μs.</a:t>
            </a:r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77FB4-E687-4944-B026-282619FB9A23}" type="datetime1">
              <a:rPr lang="en-US" altLang="zh-CN" smtClean="0"/>
              <a:t>9/27/2017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57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0" y="785610"/>
            <a:ext cx="8287907" cy="6668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0" y="2091445"/>
            <a:ext cx="8306959" cy="685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67" y="2761644"/>
            <a:ext cx="8326012" cy="657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67" y="3405763"/>
            <a:ext cx="8316486" cy="657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02" y="4066821"/>
            <a:ext cx="8354591" cy="666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25" y="4712823"/>
            <a:ext cx="8287907" cy="666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02" y="5374144"/>
            <a:ext cx="8326012" cy="685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92" y="6023410"/>
            <a:ext cx="8297433" cy="676369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-30863"/>
            <a:ext cx="1472418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40613" y="18538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740613" y="24797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0" name="TextBox 24"/>
          <p:cNvSpPr txBox="1"/>
          <p:nvPr/>
        </p:nvSpPr>
        <p:spPr>
          <a:xfrm>
            <a:off x="2765801" y="37469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1" name="TextBox 24"/>
          <p:cNvSpPr txBox="1"/>
          <p:nvPr/>
        </p:nvSpPr>
        <p:spPr>
          <a:xfrm>
            <a:off x="2753302" y="43946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53302" y="50948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753302" y="57508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740613" y="63906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740613" y="11621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40613" y="4970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7" name="TextBox 24"/>
          <p:cNvSpPr txBox="1"/>
          <p:nvPr/>
        </p:nvSpPr>
        <p:spPr>
          <a:xfrm>
            <a:off x="2740613" y="30666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47" y="6671358"/>
            <a:ext cx="8268854" cy="186642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6685479" y="3343612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82911" y="4393704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159918" y="4069424"/>
            <a:ext cx="933" cy="259825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660262" y="5296614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71136" y="5863698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23" y="1426279"/>
            <a:ext cx="8316486" cy="6763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23" y="103508"/>
            <a:ext cx="8316486" cy="666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143" y="1853800"/>
            <a:ext cx="2628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Two band having time information correlated with the </a:t>
            </a:r>
            <a:r>
              <a:rPr lang="en-US" altLang="zh-CN" sz="1600" dirty="0" err="1" smtClean="0"/>
              <a:t>Qinj</a:t>
            </a:r>
            <a:r>
              <a:rPr lang="en-US" altLang="zh-CN" sz="1600" dirty="0" smtClean="0"/>
              <a:t> pulse  could be seen almost with every BL.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014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72" y="4573"/>
            <a:ext cx="8335538" cy="676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0" y="670917"/>
            <a:ext cx="8287907" cy="6668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72" y="2011817"/>
            <a:ext cx="8306959" cy="676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19" y="2683117"/>
            <a:ext cx="8326012" cy="676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15" y="3353192"/>
            <a:ext cx="8316486" cy="65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10" y="4015859"/>
            <a:ext cx="8326012" cy="657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63" y="4691285"/>
            <a:ext cx="8306959" cy="67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19" y="5368958"/>
            <a:ext cx="8287907" cy="6668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52" y="6022099"/>
            <a:ext cx="8326012" cy="676369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-15848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76222" y="17871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676222" y="24130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01410" y="36802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688911" y="43279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688911" y="50281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688911" y="56841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6" name="TextBox 24"/>
          <p:cNvSpPr txBox="1"/>
          <p:nvPr/>
        </p:nvSpPr>
        <p:spPr>
          <a:xfrm>
            <a:off x="2676222" y="63239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676222" y="10954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676222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9" name="TextBox 24"/>
          <p:cNvSpPr txBox="1"/>
          <p:nvPr/>
        </p:nvSpPr>
        <p:spPr>
          <a:xfrm>
            <a:off x="2676222" y="29999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0" y="6658841"/>
            <a:ext cx="8221222" cy="161901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6414664" y="3336761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46483" y="4393704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909749" y="3812876"/>
            <a:ext cx="9" cy="2846181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49711" y="5305240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770458" y="5862013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08" y="1326597"/>
            <a:ext cx="8316486" cy="676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143" y="1787100"/>
            <a:ext cx="27004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Put the fan a little bit further and compare the results with </a:t>
            </a:r>
            <a:r>
              <a:rPr lang="en-US" altLang="zh-CN" sz="1600" dirty="0" smtClean="0"/>
              <a:t>the</a:t>
            </a:r>
            <a:r>
              <a:rPr lang="en-US" altLang="zh-CN" sz="1600" dirty="0" smtClean="0"/>
              <a:t> </a:t>
            </a:r>
            <a:r>
              <a:rPr lang="en-US" altLang="zh-CN" sz="1600" dirty="0" smtClean="0"/>
              <a:t>initially one.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Big change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unrepeatable results </a:t>
            </a:r>
            <a:r>
              <a:rPr lang="en-US" altLang="zh-CN" sz="1600" dirty="0" smtClean="0"/>
              <a:t>might be </a:t>
            </a:r>
            <a:r>
              <a:rPr lang="en-US" altLang="zh-CN" sz="1600" dirty="0" smtClean="0"/>
              <a:t>caused by different </a:t>
            </a:r>
            <a:r>
              <a:rPr lang="en-US" altLang="zh-CN" sz="1600" dirty="0" smtClean="0"/>
              <a:t>operating</a:t>
            </a:r>
            <a:r>
              <a:rPr lang="en-US" altLang="zh-CN" sz="1600" dirty="0" smtClean="0"/>
              <a:t> </a:t>
            </a:r>
            <a:r>
              <a:rPr lang="en-US" altLang="zh-CN" sz="1600" dirty="0" smtClean="0"/>
              <a:t>temperature.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27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67" y="68510"/>
            <a:ext cx="8326012" cy="676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57" y="736931"/>
            <a:ext cx="8326012" cy="6573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73" y="1391937"/>
            <a:ext cx="8383170" cy="6668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77" y="2032687"/>
            <a:ext cx="8354591" cy="6858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10" y="2701108"/>
            <a:ext cx="8354591" cy="666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57" y="3350625"/>
            <a:ext cx="8326012" cy="666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57" y="4005412"/>
            <a:ext cx="8297433" cy="676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15" y="4689627"/>
            <a:ext cx="8316486" cy="67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36" y="5360744"/>
            <a:ext cx="8345065" cy="657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84" y="6020412"/>
            <a:ext cx="8364117" cy="676369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-30863"/>
            <a:ext cx="1472418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40613" y="18538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740613" y="24797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0" name="TextBox 24"/>
          <p:cNvSpPr txBox="1"/>
          <p:nvPr/>
        </p:nvSpPr>
        <p:spPr>
          <a:xfrm>
            <a:off x="2765801" y="37469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1" name="TextBox 24"/>
          <p:cNvSpPr txBox="1"/>
          <p:nvPr/>
        </p:nvSpPr>
        <p:spPr>
          <a:xfrm>
            <a:off x="2753302" y="43946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53302" y="50948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753302" y="57508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740613" y="63906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740613" y="11621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40613" y="4970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7" name="TextBox 24"/>
          <p:cNvSpPr txBox="1"/>
          <p:nvPr/>
        </p:nvSpPr>
        <p:spPr>
          <a:xfrm>
            <a:off x="2740613" y="30666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47" y="6671358"/>
            <a:ext cx="8268854" cy="186642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6710879" y="3343612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82911" y="4393704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198018" y="4069424"/>
            <a:ext cx="933" cy="259825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23762" y="5296614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71136" y="5863698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2083" y="1818059"/>
            <a:ext cx="264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results with further fan has longer response range.( which might explain the long tail with VN=3μA)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73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08D70-BECB-434A-8BA3-D5F0DCA43F3E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 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77FB4-E687-4944-B026-282619FB9A23}" type="datetime1">
              <a:rPr lang="en-US" altLang="zh-CN" smtClean="0"/>
              <a:t>9/27/2017</a:t>
            </a:fld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866097" y="1473389"/>
            <a:ext cx="10429950" cy="50655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Significant sensitivity to temperature observed. May explain many previously inconsistent results and the very large noise bands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 </a:t>
            </a:r>
            <a:r>
              <a:rPr lang="en-US" altLang="zh-CN" sz="1800" dirty="0" smtClean="0"/>
              <a:t>P</a:t>
            </a:r>
            <a:r>
              <a:rPr lang="en-US" altLang="zh-CN" sz="1800" dirty="0" smtClean="0"/>
              <a:t>re-amp can be controlled but surprising variations </a:t>
            </a:r>
            <a:r>
              <a:rPr lang="en-US" altLang="zh-CN" sz="1800" dirty="0" err="1" smtClean="0"/>
              <a:t>vs</a:t>
            </a:r>
            <a:r>
              <a:rPr lang="en-US" altLang="zh-CN" sz="1800" dirty="0" smtClean="0"/>
              <a:t> VN.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Puzzling signal time clusters as both edges of </a:t>
            </a:r>
            <a:r>
              <a:rPr lang="en-US" altLang="zh-CN" sz="1800" dirty="0" err="1" smtClean="0"/>
              <a:t>Qinj</a:t>
            </a:r>
            <a:r>
              <a:rPr lang="en-US" altLang="zh-CN" sz="1800" dirty="0" smtClean="0"/>
              <a:t> pulse and later time also.</a:t>
            </a:r>
            <a:endParaRPr lang="en-US" altLang="zh-CN" sz="1800" dirty="0" smtClean="0"/>
          </a:p>
          <a:p>
            <a:r>
              <a:rPr lang="en-US" altLang="zh-CN" sz="1800" dirty="0" smtClean="0"/>
              <a:t>Updates: the </a:t>
            </a:r>
            <a:r>
              <a:rPr lang="en-US" altLang="zh-CN" sz="1800" dirty="0" smtClean="0"/>
              <a:t>firmware/software update to</a:t>
            </a:r>
            <a:r>
              <a:rPr lang="en-US" altLang="zh-CN" sz="1800" dirty="0" smtClean="0"/>
              <a:t> readout 8 hits per matrix simultaneously to speed up tests.</a:t>
            </a:r>
            <a:endParaRPr lang="en-US" altLang="zh-CN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64348" y="3394257"/>
            <a:ext cx="1068092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2"/>
                </a:solidFill>
              </a:rPr>
              <a:t>Next</a:t>
            </a:r>
            <a:r>
              <a:rPr lang="en-US" altLang="zh-CN" sz="2800" b="1" dirty="0" smtClean="0">
                <a:solidFill>
                  <a:schemeClr val="bg2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 </a:t>
            </a:r>
            <a:r>
              <a:rPr lang="en-US" altLang="zh-CN" sz="2400" dirty="0" smtClean="0"/>
              <a:t> </a:t>
            </a:r>
            <a:r>
              <a:rPr lang="en-US" altLang="zh-CN" dirty="0" smtClean="0"/>
              <a:t>- </a:t>
            </a:r>
            <a:r>
              <a:rPr lang="en-US" altLang="zh-CN" dirty="0"/>
              <a:t>Installing </a:t>
            </a:r>
            <a:r>
              <a:rPr lang="en-US" altLang="zh-CN" dirty="0" err="1"/>
              <a:t>Peltier</a:t>
            </a:r>
            <a:r>
              <a:rPr lang="en-US" altLang="zh-CN" dirty="0"/>
              <a:t> cooler to control sensor temperature </a:t>
            </a:r>
            <a:br>
              <a:rPr lang="en-US" altLang="zh-CN" dirty="0"/>
            </a:br>
            <a:r>
              <a:rPr lang="en-US" altLang="zh-CN" dirty="0" smtClean="0"/>
              <a:t>  </a:t>
            </a:r>
            <a:r>
              <a:rPr lang="en-US" altLang="zh-CN" dirty="0"/>
              <a:t> - Checking observed </a:t>
            </a:r>
            <a:r>
              <a:rPr lang="en-US" altLang="zh-CN" dirty="0" err="1"/>
              <a:t>Qinj</a:t>
            </a:r>
            <a:r>
              <a:rPr lang="en-US" altLang="zh-CN" dirty="0"/>
              <a:t> amplitude with reduce input </a:t>
            </a:r>
            <a:r>
              <a:rPr lang="en-US" altLang="zh-CN" dirty="0" err="1"/>
              <a:t>Qinj</a:t>
            </a:r>
            <a:r>
              <a:rPr lang="en-US" altLang="zh-CN" dirty="0"/>
              <a:t> voltage </a:t>
            </a:r>
            <a:br>
              <a:rPr lang="en-US" altLang="zh-CN" dirty="0"/>
            </a:br>
            <a:r>
              <a:rPr lang="en-US" altLang="zh-CN" dirty="0"/>
              <a:t> </a:t>
            </a:r>
            <a:r>
              <a:rPr lang="en-US" altLang="zh-CN" dirty="0" smtClean="0"/>
              <a:t>  - </a:t>
            </a:r>
            <a:r>
              <a:rPr lang="en-US" altLang="zh-CN" dirty="0"/>
              <a:t>Further investigate </a:t>
            </a:r>
            <a:r>
              <a:rPr lang="en-US" altLang="zh-CN" dirty="0" err="1"/>
              <a:t>Qinj</a:t>
            </a:r>
            <a:r>
              <a:rPr lang="en-US" altLang="zh-CN" dirty="0"/>
              <a:t> behavior </a:t>
            </a:r>
            <a:r>
              <a:rPr lang="en-US" altLang="zh-CN" dirty="0" err="1"/>
              <a:t>vs</a:t>
            </a:r>
            <a:r>
              <a:rPr lang="en-US" altLang="zh-CN" dirty="0"/>
              <a:t> BL/threshold and amplifier parameters, under stable condition, to establish nominal operating values.</a:t>
            </a:r>
            <a:endParaRPr lang="en-US" altLang="zh-CN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Pixel description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090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fld id="{68C31502-1914-44CA-906F-C0FC3113599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0088" y="6400805"/>
            <a:ext cx="4811712" cy="3143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Atlas Chess 2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12652" y="6405562"/>
            <a:ext cx="2057400" cy="365125"/>
          </a:xfrm>
          <a:prstGeom prst="rect">
            <a:avLst/>
          </a:prstGeom>
        </p:spPr>
        <p:txBody>
          <a:bodyPr/>
          <a:lstStyle/>
          <a:p>
            <a:fld id="{BFDB1173-E894-41C8-A433-81CCE32C4255}" type="datetime1">
              <a:rPr lang="en-US" altLang="zh-CN" smtClean="0"/>
              <a:t>9/27/2017</a:t>
            </a:fld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1" y="1713122"/>
            <a:ext cx="8434106" cy="40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 txBox="1">
            <a:spLocks/>
          </p:cNvSpPr>
          <p:nvPr/>
        </p:nvSpPr>
        <p:spPr>
          <a:xfrm>
            <a:off x="44450" y="847187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Pixel (20,20)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44450" y="1176295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08" y="205"/>
            <a:ext cx="9069066" cy="72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81" y="690900"/>
            <a:ext cx="9069066" cy="76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71" y="1423856"/>
            <a:ext cx="9059539" cy="7615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80" y="2172549"/>
            <a:ext cx="9059539" cy="747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08" y="2898271"/>
            <a:ext cx="9040487" cy="7615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9" y="3652947"/>
            <a:ext cx="9069066" cy="761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30" y="4419010"/>
            <a:ext cx="9059539" cy="754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03" y="5169140"/>
            <a:ext cx="9069066" cy="7685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56" y="5907147"/>
            <a:ext cx="9050013" cy="77549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90717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BL=0V</a:t>
            </a:r>
            <a:endParaRPr lang="zh-CN" alt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690717" y="120758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690717" y="1915875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690717" y="26920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BL=0.7V</a:t>
            </a:r>
            <a:endParaRPr lang="zh-CN" altLang="en-US" sz="1600" dirty="0"/>
          </a:p>
        </p:txBody>
      </p:sp>
      <p:sp>
        <p:nvSpPr>
          <p:cNvPr id="36" name="TextBox 24"/>
          <p:cNvSpPr txBox="1"/>
          <p:nvPr/>
        </p:nvSpPr>
        <p:spPr>
          <a:xfrm>
            <a:off x="2690717" y="343145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BL=0.75V</a:t>
            </a:r>
            <a:endParaRPr lang="zh-CN" altLang="en-US" sz="1600" dirty="0"/>
          </a:p>
        </p:txBody>
      </p:sp>
      <p:sp>
        <p:nvSpPr>
          <p:cNvPr id="37" name="TextBox 24"/>
          <p:cNvSpPr txBox="1"/>
          <p:nvPr/>
        </p:nvSpPr>
        <p:spPr>
          <a:xfrm>
            <a:off x="2690717" y="4156836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BL=0.8V</a:t>
            </a:r>
            <a:endParaRPr lang="zh-CN" altLang="en-US" sz="1600" dirty="0"/>
          </a:p>
        </p:txBody>
      </p:sp>
      <p:sp>
        <p:nvSpPr>
          <p:cNvPr id="38" name="TextBox 24"/>
          <p:cNvSpPr txBox="1"/>
          <p:nvPr/>
        </p:nvSpPr>
        <p:spPr>
          <a:xfrm>
            <a:off x="2690717" y="490780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BL=0.9V</a:t>
            </a:r>
            <a:endParaRPr lang="zh-CN" altLang="en-US" sz="1600" dirty="0"/>
          </a:p>
        </p:txBody>
      </p:sp>
      <p:sp>
        <p:nvSpPr>
          <p:cNvPr id="39" name="TextBox 24"/>
          <p:cNvSpPr txBox="1"/>
          <p:nvPr/>
        </p:nvSpPr>
        <p:spPr>
          <a:xfrm>
            <a:off x="2690717" y="56748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BL=1.03V</a:t>
            </a:r>
            <a:endParaRPr lang="zh-CN" altLang="en-US" sz="1600" dirty="0"/>
          </a:p>
        </p:txBody>
      </p:sp>
      <p:sp>
        <p:nvSpPr>
          <p:cNvPr id="40" name="TextBox 24"/>
          <p:cNvSpPr txBox="1"/>
          <p:nvPr/>
        </p:nvSpPr>
        <p:spPr>
          <a:xfrm>
            <a:off x="2690717" y="638891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BL=1.24V</a:t>
            </a:r>
            <a:endParaRPr lang="zh-CN" altLang="en-US" sz="16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46" y="6615367"/>
            <a:ext cx="8402223" cy="185764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H="1">
            <a:off x="5960859" y="1447420"/>
            <a:ext cx="2" cy="516443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28605" y="2182477"/>
            <a:ext cx="8882" cy="442873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03051" y="2835670"/>
            <a:ext cx="8637" cy="378078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13614" y="3620590"/>
            <a:ext cx="8623" cy="2978617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853834" y="4327841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48777" y="5063705"/>
            <a:ext cx="9548" cy="1542503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215900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2"/>
                </a:solidFill>
              </a:rPr>
              <a:t>Brief review 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11" y="2461481"/>
            <a:ext cx="26925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Typical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BL has good linearity between 0.6-0.9V.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Both BL and threshold could be well controlled within 0.6-0.9V.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Still some mysteries.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Add the results of BL=0.25 and 0.35V to see the “connection point” </a:t>
            </a:r>
            <a:r>
              <a:rPr lang="en-US" altLang="zh-CN" sz="1400" dirty="0" smtClean="0"/>
              <a:t>in </a:t>
            </a:r>
            <a:r>
              <a:rPr lang="en-US" altLang="zh-CN" sz="1400" dirty="0" smtClean="0"/>
              <a:t>detail.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53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77" y="6052508"/>
            <a:ext cx="8571321" cy="6090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54" y="5422223"/>
            <a:ext cx="8583044" cy="6040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24" y="4784807"/>
            <a:ext cx="8559597" cy="621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62" y="4158809"/>
            <a:ext cx="8667470" cy="6264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23" y="3529398"/>
            <a:ext cx="8737808" cy="623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24" y="2936441"/>
            <a:ext cx="8564008" cy="616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92" y="1628338"/>
            <a:ext cx="8627937" cy="648396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700979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Pixel (20,20)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1034786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Matrix2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50" y="6632619"/>
            <a:ext cx="8402223" cy="185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77" y="287116"/>
            <a:ext cx="8695869" cy="664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00" y="963466"/>
            <a:ext cx="8616214" cy="6369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34" y="2293729"/>
            <a:ext cx="8498097" cy="62924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5969317" y="2553419"/>
            <a:ext cx="162" cy="4088391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11189" y="3340954"/>
            <a:ext cx="0" cy="3291665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51919" y="4367831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203048" y="4043551"/>
            <a:ext cx="933" cy="259825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67290" y="5262115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520953" y="5836140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40659" y="19256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740659" y="25515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65847" y="38187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753348" y="44664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753348" y="51666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753348" y="58226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6" name="TextBox 24"/>
          <p:cNvSpPr txBox="1"/>
          <p:nvPr/>
        </p:nvSpPr>
        <p:spPr>
          <a:xfrm>
            <a:off x="2740659" y="64624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740659" y="12339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740659" y="5688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9" name="TextBox 24"/>
          <p:cNvSpPr txBox="1"/>
          <p:nvPr/>
        </p:nvSpPr>
        <p:spPr>
          <a:xfrm>
            <a:off x="2740659" y="31384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-9982" y="2415218"/>
            <a:ext cx="27406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By adding the two results and updating the results of all the BL values, a big difference at threshold around 0.9-1V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Much fewer noise hits, more “signal” </a:t>
            </a:r>
            <a:r>
              <a:rPr lang="en-US" altLang="zh-CN" sz="1400" dirty="0" smtClean="0"/>
              <a:t>hits.</a:t>
            </a:r>
            <a:endParaRPr lang="en-US" altLang="zh-CN" sz="1400" dirty="0" smtClean="0"/>
          </a:p>
          <a:p>
            <a:r>
              <a:rPr lang="en-US" altLang="zh-CN" sz="1400" dirty="0" smtClean="0"/>
              <a:t>      -&gt;instable </a:t>
            </a:r>
            <a:r>
              <a:rPr lang="en-US" altLang="zh-CN" sz="1400" dirty="0" smtClean="0"/>
              <a:t>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Try to turn off the pre-amp to see whether the “signal” will disappear or not.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sp>
        <p:nvSpPr>
          <p:cNvPr id="41" name="TextBox 1"/>
          <p:cNvSpPr txBox="1"/>
          <p:nvPr/>
        </p:nvSpPr>
        <p:spPr>
          <a:xfrm>
            <a:off x="0" y="227950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smtClean="0">
                <a:solidFill>
                  <a:schemeClr val="bg2"/>
                </a:solidFill>
              </a:rPr>
              <a:t>Brief review 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Turn off the pre-amp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320" y="1290249"/>
            <a:ext cx="2117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Pixel(20,20)</a:t>
            </a:r>
            <a:endParaRPr lang="en-US" altLang="zh-CN" b="1" dirty="0" smtClean="0"/>
          </a:p>
          <a:p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Carrier 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configuration</a:t>
            </a:r>
            <a:endParaRPr lang="en-US" altLang="zh-CN" sz="1400" b="1" i="1" dirty="0" smtClean="0">
              <a:solidFill>
                <a:srgbClr val="FF0000"/>
              </a:solidFill>
            </a:endParaRP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BL=0.35V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Threshold :0.9-1.0V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2429" y="3249329"/>
            <a:ext cx="6208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Turn off the  pre-amp by setting VN and VNSF =0A.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hits information disappeared.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Also run a test using updated configuration.</a:t>
            </a:r>
          </a:p>
          <a:p>
            <a:endParaRPr lang="en-US" altLang="zh-CN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But </a:t>
            </a:r>
            <a:r>
              <a:rPr lang="en-US" altLang="zh-CN" sz="1600" dirty="0"/>
              <a:t>after </a:t>
            </a:r>
            <a:r>
              <a:rPr lang="en-US" altLang="zh-CN" sz="1600" dirty="0" smtClean="0"/>
              <a:t>that, the results from same pixel and using same configuration became totally different.</a:t>
            </a:r>
            <a:endParaRPr lang="en-US" altLang="zh-CN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63" y="3161087"/>
            <a:ext cx="4867954" cy="1743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41" y="4905305"/>
            <a:ext cx="4858428" cy="1733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41" y="1350634"/>
            <a:ext cx="4858428" cy="18100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6615" y="2626792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Matrix0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6614" y="4368727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Matrix1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86614" y="6111795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Matrix2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361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55" y="53664"/>
            <a:ext cx="8326012" cy="704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38" y="724992"/>
            <a:ext cx="8287907" cy="695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38" y="1388547"/>
            <a:ext cx="8297433" cy="704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38" y="2061875"/>
            <a:ext cx="8278380" cy="695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59" y="2707124"/>
            <a:ext cx="8306959" cy="695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55" y="3371878"/>
            <a:ext cx="8326012" cy="704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86" y="4032221"/>
            <a:ext cx="8287907" cy="7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32" y="4696921"/>
            <a:ext cx="8306959" cy="6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31" y="5360564"/>
            <a:ext cx="8364117" cy="7049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30" y="6031498"/>
            <a:ext cx="8326012" cy="714475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-15848"/>
            <a:ext cx="1472418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Matrix2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76222" y="17871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676222" y="24130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01410" y="36802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688911" y="43279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688911" y="50281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688911" y="56841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6" name="TextBox 24"/>
          <p:cNvSpPr txBox="1"/>
          <p:nvPr/>
        </p:nvSpPr>
        <p:spPr>
          <a:xfrm>
            <a:off x="2676222" y="63239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676222" y="10954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676222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9" name="TextBox 24"/>
          <p:cNvSpPr txBox="1"/>
          <p:nvPr/>
        </p:nvSpPr>
        <p:spPr>
          <a:xfrm>
            <a:off x="2676222" y="29999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0" y="6658841"/>
            <a:ext cx="8221222" cy="161901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5960848" y="1534819"/>
            <a:ext cx="612" cy="5135425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09421" y="3343612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46483" y="4393704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892497" y="3821502"/>
            <a:ext cx="9" cy="2846181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49711" y="5305240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770458" y="5862013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72" y="1911024"/>
            <a:ext cx="27734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Less hits at lower thresholds.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BL </a:t>
            </a:r>
            <a:r>
              <a:rPr lang="en-US" altLang="zh-CN" sz="1600" dirty="0" err="1" smtClean="0"/>
              <a:t>stucked</a:t>
            </a:r>
            <a:r>
              <a:rPr lang="en-US" altLang="zh-CN" sz="1600" dirty="0" smtClean="0"/>
              <a:t> at value smaller than 0.46V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Good linearity at BL=0.6-0.9V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results of BL=0.7-0.9V is the expected results</a:t>
            </a:r>
            <a:r>
              <a:rPr lang="en-US" altLang="zh-CN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width of the green signal is governed by the signal at 50μs -&gt;a 50mV signal?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06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96" y="61436"/>
            <a:ext cx="8287907" cy="733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37" y="739900"/>
            <a:ext cx="8297433" cy="714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06" y="1399605"/>
            <a:ext cx="8306959" cy="704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83" y="2068529"/>
            <a:ext cx="8316486" cy="704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83" y="2722358"/>
            <a:ext cx="8316486" cy="733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06" y="3393659"/>
            <a:ext cx="8287907" cy="72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84" y="4058109"/>
            <a:ext cx="8316486" cy="714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4" y="4728441"/>
            <a:ext cx="8316486" cy="704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44" y="5386310"/>
            <a:ext cx="8306959" cy="704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25" y="6051306"/>
            <a:ext cx="8306959" cy="704948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-30863"/>
            <a:ext cx="1472418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Matrix2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40613" y="18538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740613" y="24797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0" name="TextBox 24"/>
          <p:cNvSpPr txBox="1"/>
          <p:nvPr/>
        </p:nvSpPr>
        <p:spPr>
          <a:xfrm>
            <a:off x="2765801" y="37469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1" name="TextBox 24"/>
          <p:cNvSpPr txBox="1"/>
          <p:nvPr/>
        </p:nvSpPr>
        <p:spPr>
          <a:xfrm>
            <a:off x="2753302" y="43946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53302" y="50948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753302" y="57508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740613" y="63906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740613" y="11621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40613" y="4970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7" name="TextBox 24"/>
          <p:cNvSpPr txBox="1"/>
          <p:nvPr/>
        </p:nvSpPr>
        <p:spPr>
          <a:xfrm>
            <a:off x="2740613" y="30666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47" y="6671358"/>
            <a:ext cx="8268854" cy="186642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6176519" y="1534819"/>
            <a:ext cx="612" cy="5135425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94105" y="3343612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82911" y="4393704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159918" y="4069424"/>
            <a:ext cx="933" cy="259825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815535" y="5305240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67269" y="5862013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891" y="2068529"/>
            <a:ext cx="25534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More hits observed with </a:t>
            </a:r>
            <a:r>
              <a:rPr lang="en-US" altLang="zh-CN" sz="1600" dirty="0" err="1" smtClean="0"/>
              <a:t>Qinj</a:t>
            </a:r>
            <a:r>
              <a:rPr lang="en-US" altLang="zh-CN" sz="1600" dirty="0" smtClean="0"/>
              <a:t>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Always see 2(some times 3) </a:t>
            </a:r>
            <a:r>
              <a:rPr lang="en-US" altLang="zh-CN" sz="1600" dirty="0" smtClean="0"/>
              <a:t>signal time</a:t>
            </a:r>
            <a:r>
              <a:rPr lang="en-US" altLang="zh-CN" sz="1600" dirty="0" smtClean="0"/>
              <a:t>.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first 2 bands have the time information corresponding to the leading edge and the back edge of the </a:t>
            </a:r>
            <a:r>
              <a:rPr lang="en-US" altLang="zh-CN" sz="1600" dirty="0" err="1" smtClean="0"/>
              <a:t>Qinj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354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63" y="4436955"/>
            <a:ext cx="4754798" cy="2048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63" y="2431103"/>
            <a:ext cx="4754798" cy="2048161"/>
          </a:xfrm>
          <a:prstGeom prst="rect">
            <a:avLst/>
          </a:prstGeom>
        </p:spPr>
      </p:pic>
      <p:sp>
        <p:nvSpPr>
          <p:cNvPr id="4" name="Content Placeholder 8"/>
          <p:cNvSpPr txBox="1">
            <a:spLocks/>
          </p:cNvSpPr>
          <p:nvPr/>
        </p:nvSpPr>
        <p:spPr>
          <a:xfrm>
            <a:off x="0" y="-30863"/>
            <a:ext cx="1472418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New1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5" name="TextBox 3"/>
          <p:cNvSpPr txBox="1"/>
          <p:nvPr/>
        </p:nvSpPr>
        <p:spPr>
          <a:xfrm>
            <a:off x="0" y="676794"/>
            <a:ext cx="2117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configuration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72" y="1884600"/>
            <a:ext cx="23925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BL=0.9V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Project the time information of the hits between the two red </a:t>
            </a:r>
            <a:r>
              <a:rPr lang="en-US" altLang="zh-CN" sz="1600" dirty="0" smtClean="0"/>
              <a:t>bar.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3 peak in matrix1 and matrix2.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First 2 corresponding to the leading edge and back edge of the </a:t>
            </a:r>
            <a:r>
              <a:rPr lang="en-US" altLang="zh-CN" sz="1600" dirty="0" err="1" smtClean="0"/>
              <a:t>Qinj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pulse</a:t>
            </a:r>
            <a:r>
              <a:rPr lang="en-US" altLang="zh-CN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What cause the signal at t=65μs?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63" y="486884"/>
            <a:ext cx="4737089" cy="2019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61" y="562247"/>
            <a:ext cx="4852196" cy="1933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61" y="2509172"/>
            <a:ext cx="4869905" cy="1962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70" y="4501385"/>
            <a:ext cx="4852196" cy="1952898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3230331" y="1405814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Matrix0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TextBox 10"/>
          <p:cNvSpPr txBox="1"/>
          <p:nvPr/>
        </p:nvSpPr>
        <p:spPr>
          <a:xfrm>
            <a:off x="3230330" y="3322526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Matrix1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9" name="TextBox 11"/>
          <p:cNvSpPr txBox="1"/>
          <p:nvPr/>
        </p:nvSpPr>
        <p:spPr>
          <a:xfrm>
            <a:off x="3230330" y="5338267"/>
            <a:ext cx="10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Matrix2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8843575"/>
      </p:ext>
    </p:extLst>
  </p:cSld>
  <p:clrMapOvr>
    <a:masterClrMapping/>
  </p:clrMapOvr>
</p:sld>
</file>

<file path=ppt/theme/theme1.xml><?xml version="1.0" encoding="utf-8"?>
<a:theme xmlns:a="http://schemas.openxmlformats.org/drawingml/2006/main" name="slactheme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theme" id="{48315D50-C085-4811-9EFD-2F8DBE8EA26E}" vid="{381B5783-B070-4BD7-86EC-6C0D8DD90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slactheme</Template>
  <TotalTime>13051</TotalTime>
  <Words>1197</Words>
  <Application>Microsoft Office PowerPoint</Application>
  <PresentationFormat>Widescreen</PresentationFormat>
  <Paragraphs>360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宋体</vt:lpstr>
      <vt:lpstr>Arial</vt:lpstr>
      <vt:lpstr>Calibri</vt:lpstr>
      <vt:lpstr>Wingdings</vt:lpstr>
      <vt:lpstr>slactheme</vt:lpstr>
      <vt:lpstr>Tests on Chess 2 ASIC </vt:lpstr>
      <vt:lpstr>Outline</vt:lpstr>
      <vt:lpstr>Pixel description </vt:lpstr>
      <vt:lpstr>PowerPoint Presentation</vt:lpstr>
      <vt:lpstr>PowerPoint Presentation</vt:lpstr>
      <vt:lpstr>Turn off the pre-amp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 with delayed Qinj  Dionisio Doering, Yubo Han</dc:title>
  <dc:creator>hanyubo</dc:creator>
  <cp:lastModifiedBy>hanyubo</cp:lastModifiedBy>
  <cp:revision>343</cp:revision>
  <dcterms:created xsi:type="dcterms:W3CDTF">2017-08-28T15:52:54Z</dcterms:created>
  <dcterms:modified xsi:type="dcterms:W3CDTF">2017-09-28T05:31:10Z</dcterms:modified>
</cp:coreProperties>
</file>