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80" r:id="rId2"/>
    <p:sldId id="273" r:id="rId3"/>
    <p:sldId id="281" r:id="rId4"/>
    <p:sldId id="282" r:id="rId5"/>
    <p:sldId id="283" r:id="rId6"/>
    <p:sldId id="28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5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1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-2004" y="-600"/>
      </p:cViewPr>
      <p:guideLst>
        <p:guide orient="horz" pos="1275"/>
        <p:guide orient="horz" pos="3725"/>
        <p:guide pos="2767"/>
        <p:guide pos="2993"/>
        <p:guide pos="537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28.09.2017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28.09.2017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120779"/>
            <a:ext cx="5877529" cy="1050925"/>
          </a:xfrm>
        </p:spPr>
        <p:txBody>
          <a:bodyPr anchor="b"/>
          <a:lstStyle>
            <a:lvl1pPr algn="l">
              <a:defRPr sz="22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583180"/>
            <a:ext cx="5886446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3" y="771527"/>
            <a:ext cx="1423988" cy="1422341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7"/>
            <a:ext cx="5932487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593248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753224" y="2033593"/>
            <a:ext cx="1779590" cy="3879847"/>
          </a:xfrm>
        </p:spPr>
        <p:txBody>
          <a:bodyPr/>
          <a:lstStyle>
            <a:lvl1pPr marL="200020" indent="-200020">
              <a:defRPr sz="1050"/>
            </a:lvl1pPr>
            <a:lvl2pPr marL="407184" indent="-207164">
              <a:defRPr sz="1050"/>
            </a:lvl2pPr>
            <a:lvl3pPr marL="607204" indent="-200020">
              <a:defRPr sz="1050"/>
            </a:lvl3pPr>
            <a:lvl4pPr marL="742931" indent="-135728">
              <a:defRPr sz="1050"/>
            </a:lvl4pPr>
            <a:lvl5pPr marL="871517" indent="-128585">
              <a:defRPr sz="105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552576"/>
            <a:ext cx="7921626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5448300"/>
            <a:ext cx="79216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6"/>
            <a:ext cx="7921625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828678"/>
            <a:ext cx="7921625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90" y="5913441"/>
            <a:ext cx="79216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7" y="1196979"/>
            <a:ext cx="37814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1196979"/>
            <a:ext cx="3781426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3781428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7" y="5913441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90" y="5086354"/>
            <a:ext cx="37814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5" y="5086354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2024067"/>
            <a:ext cx="7921625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32814" y="293577"/>
            <a:ext cx="385763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11187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751388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111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Title of the presentation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47513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(title) 1stname 2ndname, Function, Date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884" indent="-267884" algn="l" defTabSz="685783" rtl="0" eaLnBrk="1" latinLnBrk="0" hangingPunct="1">
        <a:lnSpc>
          <a:spcPct val="114000"/>
        </a:lnSpc>
        <a:spcBef>
          <a:spcPts val="1350"/>
        </a:spcBef>
        <a:buClr>
          <a:schemeClr val="bg2"/>
        </a:buClr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8" indent="-267884" algn="l" defTabSz="685783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979" indent="-201211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71517" indent="-129776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10816" indent="-135728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2767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68" y="1094900"/>
            <a:ext cx="5877529" cy="1050925"/>
          </a:xfrm>
        </p:spPr>
        <p:txBody>
          <a:bodyPr/>
          <a:lstStyle/>
          <a:p>
            <a:r>
              <a:rPr lang="en-US" dirty="0"/>
              <a:t>Activation of the beamline in XSDU2 by failure of the dump magnets on 20.09.2017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Eric Boyd</a:t>
            </a:r>
            <a:endParaRPr lang="en-GB" dirty="0"/>
          </a:p>
          <a:p>
            <a:r>
              <a:rPr lang="en-GB" dirty="0" smtClean="0"/>
              <a:t>SRP</a:t>
            </a:r>
            <a:endParaRPr lang="en-GB" dirty="0"/>
          </a:p>
          <a:p>
            <a:r>
              <a:rPr lang="en-GB" dirty="0" smtClean="0"/>
              <a:t>XHEXP1 Meeting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29,09,2017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8" y="4538183"/>
            <a:ext cx="1308099" cy="13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99" y="462066"/>
            <a:ext cx="7921625" cy="780540"/>
          </a:xfrm>
        </p:spPr>
        <p:txBody>
          <a:bodyPr/>
          <a:lstStyle/>
          <a:p>
            <a:r>
              <a:rPr lang="en-US" dirty="0"/>
              <a:t>Event: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83" y="1489811"/>
            <a:ext cx="7921625" cy="3889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failure of all magnets downstream of the SASE3-Undulators occurred, around approx. 8:30 </a:t>
            </a:r>
            <a:r>
              <a:rPr lang="en-US" dirty="0" smtClean="0"/>
              <a:t>at </a:t>
            </a:r>
            <a:r>
              <a:rPr lang="en-US" dirty="0"/>
              <a:t>the </a:t>
            </a:r>
            <a:r>
              <a:rPr lang="en-US" dirty="0" smtClean="0"/>
              <a:t>XFEL </a:t>
            </a:r>
            <a:r>
              <a:rPr lang="en-US" dirty="0"/>
              <a:t>This failure remained unnoticed by the </a:t>
            </a:r>
            <a:r>
              <a:rPr lang="en-US" dirty="0" smtClean="0"/>
              <a:t>operators </a:t>
            </a:r>
            <a:r>
              <a:rPr lang="en-US" dirty="0"/>
              <a:t>until a vacuum break in the beamline made the further operation </a:t>
            </a:r>
            <a:r>
              <a:rPr lang="en-US" dirty="0" smtClean="0"/>
              <a:t>impossible. </a:t>
            </a:r>
            <a:r>
              <a:rPr lang="en-US" dirty="0"/>
              <a:t>Since the dump magnets had failed, the electron beam propagated straight in the direction of XTD 10, but was then properly deflected by the two safety permanent magnets </a:t>
            </a:r>
            <a:r>
              <a:rPr lang="en-US" dirty="0" smtClean="0"/>
              <a:t>in </a:t>
            </a:r>
            <a:r>
              <a:rPr lang="en-US" dirty="0"/>
              <a:t>XSDU2. As a result, the electron beam hit the </a:t>
            </a:r>
            <a:r>
              <a:rPr lang="en-US" dirty="0" smtClean="0"/>
              <a:t>beamline</a:t>
            </a:r>
            <a:r>
              <a:rPr lang="en-US" dirty="0" smtClean="0"/>
              <a:t> </a:t>
            </a:r>
            <a:r>
              <a:rPr lang="en-US" dirty="0"/>
              <a:t>approx. 2 m behind the second permanent magnet </a:t>
            </a:r>
            <a:r>
              <a:rPr lang="en-US" dirty="0" smtClean="0"/>
              <a:t>which </a:t>
            </a:r>
            <a:r>
              <a:rPr lang="en-US" dirty="0"/>
              <a:t>led to a considerable activation and presumably to the vacuum leak.</a:t>
            </a:r>
            <a:br>
              <a:rPr lang="en-US" dirty="0"/>
            </a:br>
            <a:endParaRPr lang="en-GB" dirty="0" smtClean="0"/>
          </a:p>
          <a:p>
            <a:r>
              <a:rPr lang="en-GB" dirty="0" smtClean="0"/>
              <a:t>30 Bunches</a:t>
            </a:r>
          </a:p>
          <a:p>
            <a:r>
              <a:rPr lang="en-GB" dirty="0" smtClean="0"/>
              <a:t>14 GeV</a:t>
            </a:r>
          </a:p>
          <a:p>
            <a:r>
              <a:rPr lang="en-US" dirty="0"/>
              <a:t>the SASE3 </a:t>
            </a:r>
            <a:r>
              <a:rPr lang="en-US" dirty="0" err="1"/>
              <a:t>undulators</a:t>
            </a:r>
            <a:r>
              <a:rPr lang="en-US" dirty="0"/>
              <a:t> were open</a:t>
            </a:r>
            <a:endParaRPr lang="en-GB" dirty="0"/>
          </a:p>
          <a:p>
            <a:pPr marL="741741" lvl="3" indent="0">
              <a:buNone/>
            </a:pPr>
            <a:endParaRPr lang="en-GB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1399" y="2763091"/>
            <a:ext cx="8835430" cy="3938845"/>
            <a:chOff x="169202" y="1327050"/>
            <a:chExt cx="8835430" cy="3938845"/>
          </a:xfrm>
        </p:grpSpPr>
        <p:sp>
          <p:nvSpPr>
            <p:cNvPr id="6" name="Textfeld 5"/>
            <p:cNvSpPr txBox="1"/>
            <p:nvPr/>
          </p:nvSpPr>
          <p:spPr>
            <a:xfrm>
              <a:off x="640729" y="4245585"/>
              <a:ext cx="7302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i="1" dirty="0" smtClean="0">
                  <a:solidFill>
                    <a:srgbClr val="000000"/>
                  </a:solidFill>
                  <a:ea typeface="ＭＳ Ｐゴシック"/>
                </a:rPr>
                <a:t>XTIN1</a:t>
              </a:r>
              <a:r>
                <a:rPr lang="de-DE" sz="900" b="1" i="1" dirty="0" smtClean="0">
                  <a:solidFill>
                    <a:srgbClr val="ACABB1"/>
                  </a:solidFill>
                  <a:ea typeface="ＭＳ Ｐゴシック"/>
                </a:rPr>
                <a:t>/2</a:t>
              </a:r>
              <a:endParaRPr lang="de-DE" sz="900" b="1" i="1" dirty="0">
                <a:solidFill>
                  <a:srgbClr val="ACABB1"/>
                </a:solidFill>
                <a:ea typeface="ＭＳ Ｐゴシック"/>
              </a:endParaRPr>
            </a:p>
          </p:txBody>
        </p:sp>
        <p:sp>
          <p:nvSpPr>
            <p:cNvPr id="7" name="Rechteck 7"/>
            <p:cNvSpPr/>
            <p:nvPr/>
          </p:nvSpPr>
          <p:spPr bwMode="auto">
            <a:xfrm>
              <a:off x="371475" y="3951328"/>
              <a:ext cx="361950" cy="36333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9" name="Rechteck 9"/>
            <p:cNvSpPr/>
            <p:nvPr/>
          </p:nvSpPr>
          <p:spPr bwMode="auto">
            <a:xfrm>
              <a:off x="7534273" y="4476750"/>
              <a:ext cx="219075" cy="39052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0" name="Rechteck 10"/>
            <p:cNvSpPr/>
            <p:nvPr/>
          </p:nvSpPr>
          <p:spPr bwMode="auto">
            <a:xfrm>
              <a:off x="7772400" y="2471737"/>
              <a:ext cx="219075" cy="39052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ea typeface="ＭＳ Ｐゴシック"/>
              </a:endParaRPr>
            </a:p>
          </p:txBody>
        </p:sp>
        <p:cxnSp>
          <p:nvCxnSpPr>
            <p:cNvPr id="11" name="Gerade Verbindung 12"/>
            <p:cNvCxnSpPr/>
            <p:nvPr/>
          </p:nvCxnSpPr>
          <p:spPr bwMode="auto">
            <a:xfrm flipV="1">
              <a:off x="1585912" y="4105275"/>
              <a:ext cx="1329904" cy="7142"/>
            </a:xfrm>
            <a:prstGeom prst="line">
              <a:avLst/>
            </a:prstGeom>
            <a:noFill/>
            <a:ln w="76200" cap="flat" cmpd="sng" algn="ctr">
              <a:solidFill>
                <a:srgbClr val="12A2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13"/>
            <p:cNvCxnSpPr>
              <a:endCxn id="25" idx="1"/>
            </p:cNvCxnSpPr>
            <p:nvPr/>
          </p:nvCxnSpPr>
          <p:spPr bwMode="auto">
            <a:xfrm flipV="1">
              <a:off x="2915816" y="4102893"/>
              <a:ext cx="1289471" cy="2382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4"/>
            <p:cNvCxnSpPr/>
            <p:nvPr/>
          </p:nvCxnSpPr>
          <p:spPr bwMode="auto">
            <a:xfrm flipV="1">
              <a:off x="4283968" y="3038473"/>
              <a:ext cx="1812031" cy="1028585"/>
            </a:xfrm>
            <a:prstGeom prst="line">
              <a:avLst/>
            </a:prstGeom>
            <a:noFill/>
            <a:ln w="76200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15"/>
            <p:cNvSpPr txBox="1"/>
            <p:nvPr/>
          </p:nvSpPr>
          <p:spPr>
            <a:xfrm>
              <a:off x="169202" y="3720554"/>
              <a:ext cx="7431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srgbClr val="000000"/>
                  </a:solidFill>
                  <a:ea typeface="ＭＳ Ｐゴシック"/>
                </a:rPr>
                <a:t>XSIN</a:t>
              </a:r>
            </a:p>
          </p:txBody>
        </p:sp>
        <p:sp>
          <p:nvSpPr>
            <p:cNvPr id="15" name="Textfeld 16"/>
            <p:cNvSpPr txBox="1"/>
            <p:nvPr/>
          </p:nvSpPr>
          <p:spPr>
            <a:xfrm>
              <a:off x="1032415" y="3632871"/>
              <a:ext cx="7431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srgbClr val="000000"/>
                  </a:solidFill>
                  <a:ea typeface="ＭＳ Ｐゴシック"/>
                </a:rPr>
                <a:t>XSE</a:t>
              </a:r>
            </a:p>
          </p:txBody>
        </p:sp>
        <p:sp>
          <p:nvSpPr>
            <p:cNvPr id="16" name="Textfeld 17"/>
            <p:cNvSpPr txBox="1"/>
            <p:nvPr/>
          </p:nvSpPr>
          <p:spPr>
            <a:xfrm>
              <a:off x="4064743" y="4552561"/>
              <a:ext cx="653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srgbClr val="000000"/>
                  </a:solidFill>
                  <a:ea typeface="ＭＳ Ｐゴシック"/>
                </a:rPr>
                <a:t>XS1</a:t>
              </a:r>
            </a:p>
          </p:txBody>
        </p:sp>
        <p:sp>
          <p:nvSpPr>
            <p:cNvPr id="17" name="Textfeld 18"/>
            <p:cNvSpPr txBox="1"/>
            <p:nvPr/>
          </p:nvSpPr>
          <p:spPr>
            <a:xfrm>
              <a:off x="5488436" y="2764748"/>
              <a:ext cx="653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srgbClr val="000000"/>
                  </a:solidFill>
                  <a:ea typeface="ＭＳ Ｐゴシック"/>
                </a:rPr>
                <a:t>XS2</a:t>
              </a:r>
            </a:p>
          </p:txBody>
        </p:sp>
        <p:sp>
          <p:nvSpPr>
            <p:cNvPr id="18" name="Textfeld 19"/>
            <p:cNvSpPr txBox="1"/>
            <p:nvPr/>
          </p:nvSpPr>
          <p:spPr>
            <a:xfrm>
              <a:off x="6688584" y="2777145"/>
              <a:ext cx="653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srgbClr val="000000"/>
                  </a:solidFill>
                  <a:ea typeface="ＭＳ Ｐゴシック"/>
                </a:rPr>
                <a:t>XS4</a:t>
              </a:r>
            </a:p>
          </p:txBody>
        </p:sp>
        <p:sp>
          <p:nvSpPr>
            <p:cNvPr id="19" name="Textfeld 20"/>
            <p:cNvSpPr txBox="1"/>
            <p:nvPr/>
          </p:nvSpPr>
          <p:spPr>
            <a:xfrm>
              <a:off x="7369410" y="2235494"/>
              <a:ext cx="925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srgbClr val="000000"/>
                  </a:solidFill>
                  <a:ea typeface="ＭＳ Ｐゴシック"/>
                </a:rPr>
                <a:t>XSDU1</a:t>
              </a:r>
            </a:p>
          </p:txBody>
        </p:sp>
        <p:sp>
          <p:nvSpPr>
            <p:cNvPr id="20" name="Textfeld 21"/>
            <p:cNvSpPr txBox="1"/>
            <p:nvPr/>
          </p:nvSpPr>
          <p:spPr>
            <a:xfrm>
              <a:off x="5773383" y="3740593"/>
              <a:ext cx="653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srgbClr val="000000"/>
                  </a:solidFill>
                  <a:ea typeface="ＭＳ Ｐゴシック"/>
                </a:rPr>
                <a:t>XS3</a:t>
              </a:r>
            </a:p>
          </p:txBody>
        </p:sp>
        <p:sp>
          <p:nvSpPr>
            <p:cNvPr id="21" name="Textfeld 22"/>
            <p:cNvSpPr txBox="1"/>
            <p:nvPr/>
          </p:nvSpPr>
          <p:spPr>
            <a:xfrm>
              <a:off x="7248351" y="4234714"/>
              <a:ext cx="790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>
                  <a:solidFill>
                    <a:srgbClr val="000000"/>
                  </a:solidFill>
                  <a:ea typeface="ＭＳ Ｐゴシック"/>
                </a:rPr>
                <a:t>XSDU2</a:t>
              </a:r>
            </a:p>
          </p:txBody>
        </p:sp>
        <p:cxnSp>
          <p:nvCxnSpPr>
            <p:cNvPr id="23" name="Gerade Verbindung 24"/>
            <p:cNvCxnSpPr/>
            <p:nvPr/>
          </p:nvCxnSpPr>
          <p:spPr bwMode="auto">
            <a:xfrm flipV="1">
              <a:off x="7096121" y="2602662"/>
              <a:ext cx="814220" cy="519200"/>
            </a:xfrm>
            <a:prstGeom prst="line">
              <a:avLst/>
            </a:prstGeom>
            <a:noFill/>
            <a:ln w="76200" cap="flat" cmpd="sng" algn="ctr">
              <a:solidFill>
                <a:srgbClr val="12A2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25"/>
            <p:cNvCxnSpPr/>
            <p:nvPr/>
          </p:nvCxnSpPr>
          <p:spPr bwMode="auto">
            <a:xfrm>
              <a:off x="4501324" y="4093764"/>
              <a:ext cx="1608191" cy="0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echteck 26"/>
            <p:cNvSpPr/>
            <p:nvPr/>
          </p:nvSpPr>
          <p:spPr bwMode="auto">
            <a:xfrm>
              <a:off x="4205287" y="3695699"/>
              <a:ext cx="314325" cy="814387"/>
            </a:xfrm>
            <a:prstGeom prst="rect">
              <a:avLst/>
            </a:prstGeom>
            <a:solidFill>
              <a:srgbClr val="00B0F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ea typeface="ＭＳ Ｐゴシック"/>
              </a:endParaRPr>
            </a:p>
          </p:txBody>
        </p:sp>
        <p:cxnSp>
          <p:nvCxnSpPr>
            <p:cNvPr id="26" name="Gerade Verbindung 27"/>
            <p:cNvCxnSpPr/>
            <p:nvPr/>
          </p:nvCxnSpPr>
          <p:spPr bwMode="auto">
            <a:xfrm>
              <a:off x="6095999" y="4117183"/>
              <a:ext cx="1618577" cy="573878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feld 29"/>
            <p:cNvSpPr txBox="1"/>
            <p:nvPr/>
          </p:nvSpPr>
          <p:spPr>
            <a:xfrm>
              <a:off x="2589240" y="3827084"/>
              <a:ext cx="653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i="1" dirty="0">
                  <a:solidFill>
                    <a:srgbClr val="000000"/>
                  </a:solidFill>
                  <a:ea typeface="ＭＳ Ｐゴシック"/>
                </a:rPr>
                <a:t>XTL</a:t>
              </a:r>
            </a:p>
          </p:txBody>
        </p:sp>
        <p:sp>
          <p:nvSpPr>
            <p:cNvPr id="28" name="Textfeld 30"/>
            <p:cNvSpPr txBox="1"/>
            <p:nvPr/>
          </p:nvSpPr>
          <p:spPr>
            <a:xfrm rot="19813726">
              <a:off x="4813043" y="3313581"/>
              <a:ext cx="653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i="1" dirty="0">
                  <a:solidFill>
                    <a:srgbClr val="000000"/>
                  </a:solidFill>
                  <a:ea typeface="ＭＳ Ｐゴシック"/>
                </a:rPr>
                <a:t>XTD1</a:t>
              </a:r>
            </a:p>
          </p:txBody>
        </p:sp>
        <p:sp>
          <p:nvSpPr>
            <p:cNvPr id="29" name="Textfeld 31"/>
            <p:cNvSpPr txBox="1"/>
            <p:nvPr/>
          </p:nvSpPr>
          <p:spPr>
            <a:xfrm rot="19813726">
              <a:off x="7896142" y="1544710"/>
              <a:ext cx="653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i="1" dirty="0">
                  <a:solidFill>
                    <a:srgbClr val="000000"/>
                  </a:solidFill>
                  <a:ea typeface="ＭＳ Ｐゴシック"/>
                </a:rPr>
                <a:t>XTD6</a:t>
              </a:r>
            </a:p>
          </p:txBody>
        </p:sp>
        <p:sp>
          <p:nvSpPr>
            <p:cNvPr id="30" name="Textfeld 32"/>
            <p:cNvSpPr txBox="1"/>
            <p:nvPr/>
          </p:nvSpPr>
          <p:spPr>
            <a:xfrm rot="19813726">
              <a:off x="7128056" y="2640680"/>
              <a:ext cx="653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i="1" dirty="0">
                  <a:solidFill>
                    <a:srgbClr val="000000"/>
                  </a:solidFill>
                  <a:ea typeface="ＭＳ Ｐゴシック"/>
                </a:rPr>
                <a:t>XTD5</a:t>
              </a:r>
            </a:p>
          </p:txBody>
        </p:sp>
        <p:sp>
          <p:nvSpPr>
            <p:cNvPr id="31" name="Textfeld 33"/>
            <p:cNvSpPr txBox="1"/>
            <p:nvPr/>
          </p:nvSpPr>
          <p:spPr>
            <a:xfrm rot="19813726">
              <a:off x="8005319" y="2069391"/>
              <a:ext cx="653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i="1" dirty="0">
                  <a:solidFill>
                    <a:srgbClr val="000000"/>
                  </a:solidFill>
                  <a:ea typeface="ＭＳ Ｐゴシック"/>
                </a:rPr>
                <a:t>XTD7</a:t>
              </a:r>
            </a:p>
          </p:txBody>
        </p:sp>
        <p:sp>
          <p:nvSpPr>
            <p:cNvPr id="32" name="Textfeld 34"/>
            <p:cNvSpPr txBox="1"/>
            <p:nvPr/>
          </p:nvSpPr>
          <p:spPr>
            <a:xfrm>
              <a:off x="6092162" y="2957109"/>
              <a:ext cx="653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i="1" dirty="0">
                  <a:solidFill>
                    <a:srgbClr val="000000"/>
                  </a:solidFill>
                  <a:ea typeface="ＭＳ Ｐゴシック"/>
                </a:rPr>
                <a:t>XTD3</a:t>
              </a:r>
            </a:p>
          </p:txBody>
        </p:sp>
        <p:sp>
          <p:nvSpPr>
            <p:cNvPr id="33" name="Textfeld 35"/>
            <p:cNvSpPr txBox="1"/>
            <p:nvPr/>
          </p:nvSpPr>
          <p:spPr>
            <a:xfrm>
              <a:off x="7991475" y="2931032"/>
              <a:ext cx="653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i="1" dirty="0">
                  <a:solidFill>
                    <a:srgbClr val="000000"/>
                  </a:solidFill>
                  <a:ea typeface="ＭＳ Ｐゴシック"/>
                </a:rPr>
                <a:t>XTD8</a:t>
              </a:r>
            </a:p>
          </p:txBody>
        </p:sp>
        <p:sp>
          <p:nvSpPr>
            <p:cNvPr id="34" name="Textfeld 36"/>
            <p:cNvSpPr txBox="1"/>
            <p:nvPr/>
          </p:nvSpPr>
          <p:spPr>
            <a:xfrm>
              <a:off x="5035309" y="3862932"/>
              <a:ext cx="653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i="1" dirty="0">
                  <a:solidFill>
                    <a:srgbClr val="000000"/>
                  </a:solidFill>
                  <a:ea typeface="ＭＳ Ｐゴシック"/>
                </a:rPr>
                <a:t>XTD2</a:t>
              </a:r>
            </a:p>
          </p:txBody>
        </p:sp>
        <p:sp>
          <p:nvSpPr>
            <p:cNvPr id="35" name="Textfeld 37"/>
            <p:cNvSpPr txBox="1"/>
            <p:nvPr/>
          </p:nvSpPr>
          <p:spPr>
            <a:xfrm>
              <a:off x="7964234" y="3835913"/>
              <a:ext cx="653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i="1" dirty="0">
                  <a:solidFill>
                    <a:srgbClr val="000000"/>
                  </a:solidFill>
                  <a:ea typeface="ＭＳ Ｐゴシック"/>
                </a:rPr>
                <a:t>XTD9</a:t>
              </a:r>
            </a:p>
          </p:txBody>
        </p:sp>
        <p:sp>
          <p:nvSpPr>
            <p:cNvPr id="36" name="Textfeld 38"/>
            <p:cNvSpPr txBox="1"/>
            <p:nvPr/>
          </p:nvSpPr>
          <p:spPr>
            <a:xfrm rot="1199752">
              <a:off x="6688584" y="4199252"/>
              <a:ext cx="653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i="1" dirty="0">
                  <a:solidFill>
                    <a:srgbClr val="000000"/>
                  </a:solidFill>
                  <a:ea typeface="ＭＳ Ｐゴシック"/>
                </a:rPr>
                <a:t>XTD4</a:t>
              </a:r>
            </a:p>
          </p:txBody>
        </p:sp>
        <p:sp>
          <p:nvSpPr>
            <p:cNvPr id="37" name="Textfeld 39"/>
            <p:cNvSpPr txBox="1"/>
            <p:nvPr/>
          </p:nvSpPr>
          <p:spPr>
            <a:xfrm rot="1199752">
              <a:off x="7976691" y="4644101"/>
              <a:ext cx="67996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i="1" dirty="0">
                  <a:solidFill>
                    <a:srgbClr val="000000"/>
                  </a:solidFill>
                  <a:ea typeface="ＭＳ Ｐゴシック"/>
                </a:rPr>
                <a:t>XTD10</a:t>
              </a:r>
            </a:p>
          </p:txBody>
        </p:sp>
        <p:cxnSp>
          <p:nvCxnSpPr>
            <p:cNvPr id="38" name="Gerade Verbindung 41"/>
            <p:cNvCxnSpPr/>
            <p:nvPr/>
          </p:nvCxnSpPr>
          <p:spPr bwMode="auto">
            <a:xfrm flipV="1">
              <a:off x="5815012" y="1609725"/>
              <a:ext cx="2779563" cy="1588723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Rechteck 42"/>
            <p:cNvSpPr/>
            <p:nvPr/>
          </p:nvSpPr>
          <p:spPr bwMode="auto">
            <a:xfrm>
              <a:off x="5705475" y="3000373"/>
              <a:ext cx="219075" cy="390525"/>
            </a:xfrm>
            <a:prstGeom prst="rect">
              <a:avLst/>
            </a:prstGeom>
            <a:solidFill>
              <a:schemeClr val="accent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ea typeface="ＭＳ Ｐゴシック"/>
              </a:endParaRPr>
            </a:p>
          </p:txBody>
        </p:sp>
        <p:cxnSp>
          <p:nvCxnSpPr>
            <p:cNvPr id="40" name="Gerade Verbindung 43"/>
            <p:cNvCxnSpPr/>
            <p:nvPr/>
          </p:nvCxnSpPr>
          <p:spPr bwMode="auto">
            <a:xfrm>
              <a:off x="6827225" y="3195612"/>
              <a:ext cx="1774702" cy="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4"/>
            <p:cNvCxnSpPr>
              <a:stCxn id="39" idx="3"/>
            </p:cNvCxnSpPr>
            <p:nvPr/>
          </p:nvCxnSpPr>
          <p:spPr bwMode="auto">
            <a:xfrm flipV="1">
              <a:off x="5924550" y="3195635"/>
              <a:ext cx="1090610" cy="1"/>
            </a:xfrm>
            <a:prstGeom prst="line">
              <a:avLst/>
            </a:prstGeom>
            <a:noFill/>
            <a:ln w="76200" cap="flat" cmpd="sng" algn="ctr">
              <a:solidFill>
                <a:srgbClr val="12A2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Rechteck 45"/>
            <p:cNvSpPr/>
            <p:nvPr/>
          </p:nvSpPr>
          <p:spPr bwMode="auto">
            <a:xfrm>
              <a:off x="6905623" y="3038473"/>
              <a:ext cx="219075" cy="390525"/>
            </a:xfrm>
            <a:prstGeom prst="rect">
              <a:avLst/>
            </a:prstGeom>
            <a:solidFill>
              <a:srgbClr val="12A22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ea typeface="ＭＳ Ｐゴシック"/>
              </a:endParaRPr>
            </a:p>
          </p:txBody>
        </p:sp>
        <p:cxnSp>
          <p:nvCxnSpPr>
            <p:cNvPr id="43" name="Gerade Verbindung 46"/>
            <p:cNvCxnSpPr/>
            <p:nvPr/>
          </p:nvCxnSpPr>
          <p:spPr bwMode="auto">
            <a:xfrm flipV="1">
              <a:off x="7907608" y="2184807"/>
              <a:ext cx="681200" cy="427378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7"/>
            <p:cNvCxnSpPr/>
            <p:nvPr/>
          </p:nvCxnSpPr>
          <p:spPr bwMode="auto">
            <a:xfrm>
              <a:off x="6095999" y="4093764"/>
              <a:ext cx="2476144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Rechteck 48"/>
            <p:cNvSpPr/>
            <p:nvPr/>
          </p:nvSpPr>
          <p:spPr bwMode="auto">
            <a:xfrm>
              <a:off x="5986462" y="3957637"/>
              <a:ext cx="219075" cy="390525"/>
            </a:xfrm>
            <a:prstGeom prst="rect">
              <a:avLst/>
            </a:prstGeom>
            <a:solidFill>
              <a:srgbClr val="00B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ea typeface="ＭＳ Ｐゴシック"/>
              </a:endParaRPr>
            </a:p>
          </p:txBody>
        </p:sp>
        <p:cxnSp>
          <p:nvCxnSpPr>
            <p:cNvPr id="46" name="Gerade Verbindung 49"/>
            <p:cNvCxnSpPr/>
            <p:nvPr/>
          </p:nvCxnSpPr>
          <p:spPr bwMode="auto">
            <a:xfrm>
              <a:off x="7645775" y="4672012"/>
              <a:ext cx="943033" cy="338137"/>
            </a:xfrm>
            <a:prstGeom prst="line">
              <a:avLst/>
            </a:prstGeom>
            <a:noFill/>
            <a:ln w="76200" cap="flat" cmpd="sng" algn="ctr">
              <a:solidFill>
                <a:srgbClr val="12A2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echteck 50"/>
            <p:cNvSpPr/>
            <p:nvPr/>
          </p:nvSpPr>
          <p:spPr bwMode="auto">
            <a:xfrm>
              <a:off x="1238250" y="3846538"/>
              <a:ext cx="352425" cy="468130"/>
            </a:xfrm>
            <a:prstGeom prst="rect">
              <a:avLst/>
            </a:prstGeom>
            <a:solidFill>
              <a:srgbClr val="12A22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ea typeface="ＭＳ Ｐゴシック"/>
              </a:endParaRPr>
            </a:p>
          </p:txBody>
        </p:sp>
        <p:cxnSp>
          <p:nvCxnSpPr>
            <p:cNvPr id="48" name="Gerade Verbindung 51"/>
            <p:cNvCxnSpPr/>
            <p:nvPr/>
          </p:nvCxnSpPr>
          <p:spPr bwMode="auto">
            <a:xfrm>
              <a:off x="567666" y="4185324"/>
              <a:ext cx="165759" cy="0"/>
            </a:xfrm>
            <a:prstGeom prst="line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52"/>
            <p:cNvCxnSpPr/>
            <p:nvPr/>
          </p:nvCxnSpPr>
          <p:spPr bwMode="auto">
            <a:xfrm flipV="1">
              <a:off x="1238250" y="4173629"/>
              <a:ext cx="331517" cy="6128"/>
            </a:xfrm>
            <a:prstGeom prst="lin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54"/>
            <p:cNvCxnSpPr/>
            <p:nvPr/>
          </p:nvCxnSpPr>
          <p:spPr bwMode="auto">
            <a:xfrm>
              <a:off x="1435142" y="4023173"/>
              <a:ext cx="165759" cy="0"/>
            </a:xfrm>
            <a:prstGeom prst="line">
              <a:avLst/>
            </a:prstGeom>
            <a:noFill/>
            <a:ln w="762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5"/>
            <p:cNvSpPr txBox="1"/>
            <p:nvPr/>
          </p:nvSpPr>
          <p:spPr>
            <a:xfrm>
              <a:off x="775360" y="3892256"/>
              <a:ext cx="4753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000000"/>
                  </a:solidFill>
                  <a:ea typeface="ＭＳ Ｐゴシック"/>
                </a:rPr>
                <a:t>50m</a:t>
              </a:r>
            </a:p>
          </p:txBody>
        </p:sp>
        <p:sp>
          <p:nvSpPr>
            <p:cNvPr id="52" name="Textfeld 56"/>
            <p:cNvSpPr txBox="1"/>
            <p:nvPr/>
          </p:nvSpPr>
          <p:spPr>
            <a:xfrm>
              <a:off x="1897807" y="3896973"/>
              <a:ext cx="6277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000000"/>
                  </a:solidFill>
                  <a:ea typeface="ＭＳ Ｐゴシック"/>
                </a:rPr>
                <a:t>1050m</a:t>
              </a:r>
            </a:p>
          </p:txBody>
        </p:sp>
        <p:sp>
          <p:nvSpPr>
            <p:cNvPr id="53" name="Textfeld 57"/>
            <p:cNvSpPr txBox="1"/>
            <p:nvPr/>
          </p:nvSpPr>
          <p:spPr>
            <a:xfrm>
              <a:off x="3390029" y="3909870"/>
              <a:ext cx="7801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000000"/>
                  </a:solidFill>
                  <a:ea typeface="ＭＳ Ｐゴシック"/>
                </a:rPr>
                <a:t>1050m</a:t>
              </a:r>
            </a:p>
          </p:txBody>
        </p:sp>
        <p:sp>
          <p:nvSpPr>
            <p:cNvPr id="54" name="Textfeld 58"/>
            <p:cNvSpPr txBox="1"/>
            <p:nvPr/>
          </p:nvSpPr>
          <p:spPr>
            <a:xfrm>
              <a:off x="5198169" y="3146620"/>
              <a:ext cx="4753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000000"/>
                  </a:solidFill>
                  <a:ea typeface="ＭＳ Ｐゴシック"/>
                </a:rPr>
                <a:t>480m</a:t>
              </a:r>
            </a:p>
          </p:txBody>
        </p:sp>
        <p:sp>
          <p:nvSpPr>
            <p:cNvPr id="55" name="Textfeld 59"/>
            <p:cNvSpPr txBox="1"/>
            <p:nvPr/>
          </p:nvSpPr>
          <p:spPr>
            <a:xfrm>
              <a:off x="7720058" y="2992588"/>
              <a:ext cx="4753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000000"/>
                  </a:solidFill>
                  <a:ea typeface="ＭＳ Ｐゴシック"/>
                </a:rPr>
                <a:t>361m</a:t>
              </a:r>
            </a:p>
          </p:txBody>
        </p:sp>
        <p:sp>
          <p:nvSpPr>
            <p:cNvPr id="56" name="Textfeld 60"/>
            <p:cNvSpPr txBox="1"/>
            <p:nvPr/>
          </p:nvSpPr>
          <p:spPr>
            <a:xfrm>
              <a:off x="7027909" y="4511713"/>
              <a:ext cx="4753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000000"/>
                  </a:solidFill>
                  <a:ea typeface="ＭＳ Ｐゴシック"/>
                </a:rPr>
                <a:t>300m</a:t>
              </a:r>
            </a:p>
          </p:txBody>
        </p:sp>
        <p:sp>
          <p:nvSpPr>
            <p:cNvPr id="57" name="Textfeld 61"/>
            <p:cNvSpPr txBox="1"/>
            <p:nvPr/>
          </p:nvSpPr>
          <p:spPr>
            <a:xfrm>
              <a:off x="5491863" y="3895754"/>
              <a:ext cx="4753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000000"/>
                  </a:solidFill>
                  <a:ea typeface="ＭＳ Ｐゴシック"/>
                </a:rPr>
                <a:t>594m</a:t>
              </a:r>
            </a:p>
          </p:txBody>
        </p:sp>
        <p:sp>
          <p:nvSpPr>
            <p:cNvPr id="58" name="Textfeld 62"/>
            <p:cNvSpPr txBox="1"/>
            <p:nvPr/>
          </p:nvSpPr>
          <p:spPr>
            <a:xfrm>
              <a:off x="7512991" y="1814745"/>
              <a:ext cx="4753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000000"/>
                  </a:solidFill>
                  <a:ea typeface="ＭＳ Ｐゴシック"/>
                </a:rPr>
                <a:t>660m</a:t>
              </a:r>
            </a:p>
          </p:txBody>
        </p:sp>
        <p:sp>
          <p:nvSpPr>
            <p:cNvPr id="59" name="Textfeld 63"/>
            <p:cNvSpPr txBox="1"/>
            <p:nvPr/>
          </p:nvSpPr>
          <p:spPr>
            <a:xfrm>
              <a:off x="6539838" y="2991454"/>
              <a:ext cx="4753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000000"/>
                  </a:solidFill>
                  <a:ea typeface="ＭＳ Ｐゴシック"/>
                </a:rPr>
                <a:t>267m</a:t>
              </a:r>
            </a:p>
          </p:txBody>
        </p:sp>
        <p:sp>
          <p:nvSpPr>
            <p:cNvPr id="60" name="Textfeld 64"/>
            <p:cNvSpPr txBox="1"/>
            <p:nvPr/>
          </p:nvSpPr>
          <p:spPr>
            <a:xfrm>
              <a:off x="8170898" y="2317623"/>
              <a:ext cx="4753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000000"/>
                  </a:solidFill>
                  <a:ea typeface="ＭＳ Ｐゴシック"/>
                </a:rPr>
                <a:t>141m</a:t>
              </a:r>
            </a:p>
          </p:txBody>
        </p:sp>
        <p:sp>
          <p:nvSpPr>
            <p:cNvPr id="61" name="Textfeld 65"/>
            <p:cNvSpPr txBox="1"/>
            <p:nvPr/>
          </p:nvSpPr>
          <p:spPr>
            <a:xfrm>
              <a:off x="7488912" y="2776010"/>
              <a:ext cx="4753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000000"/>
                  </a:solidFill>
                  <a:ea typeface="ＭＳ Ｐゴシック"/>
                </a:rPr>
                <a:t>200m</a:t>
              </a:r>
            </a:p>
          </p:txBody>
        </p:sp>
        <p:sp>
          <p:nvSpPr>
            <p:cNvPr id="62" name="Textfeld 66"/>
            <p:cNvSpPr txBox="1"/>
            <p:nvPr/>
          </p:nvSpPr>
          <p:spPr>
            <a:xfrm>
              <a:off x="7714576" y="3864976"/>
              <a:ext cx="4753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000000"/>
                  </a:solidFill>
                  <a:ea typeface="ＭＳ Ｐゴシック"/>
                </a:rPr>
                <a:t>544m</a:t>
              </a:r>
            </a:p>
          </p:txBody>
        </p:sp>
        <p:sp>
          <p:nvSpPr>
            <p:cNvPr id="63" name="Textfeld 67"/>
            <p:cNvSpPr txBox="1"/>
            <p:nvPr/>
          </p:nvSpPr>
          <p:spPr>
            <a:xfrm>
              <a:off x="7988313" y="4942729"/>
              <a:ext cx="47532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000000"/>
                  </a:solidFill>
                  <a:ea typeface="ＭＳ Ｐゴシック"/>
                </a:rPr>
                <a:t>220m</a:t>
              </a:r>
            </a:p>
          </p:txBody>
        </p:sp>
        <p:sp>
          <p:nvSpPr>
            <p:cNvPr id="64" name="Textfeld 68"/>
            <p:cNvSpPr txBox="1"/>
            <p:nvPr/>
          </p:nvSpPr>
          <p:spPr>
            <a:xfrm>
              <a:off x="1227344" y="3889831"/>
              <a:ext cx="1766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8ED6DA"/>
                  </a:solidFill>
                  <a:ea typeface="ＭＳ Ｐゴシック"/>
                </a:rPr>
                <a:t>1</a:t>
              </a:r>
            </a:p>
          </p:txBody>
        </p:sp>
        <p:sp>
          <p:nvSpPr>
            <p:cNvPr id="65" name="Textfeld 69"/>
            <p:cNvSpPr txBox="1"/>
            <p:nvPr/>
          </p:nvSpPr>
          <p:spPr>
            <a:xfrm>
              <a:off x="2845844" y="4157908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00B0F0"/>
                  </a:solidFill>
                  <a:ea typeface="ＭＳ Ｐゴシック"/>
                </a:rPr>
                <a:t>1</a:t>
              </a:r>
            </a:p>
          </p:txBody>
        </p:sp>
        <p:sp>
          <p:nvSpPr>
            <p:cNvPr id="66" name="Textfeld 70"/>
            <p:cNvSpPr txBox="1"/>
            <p:nvPr/>
          </p:nvSpPr>
          <p:spPr>
            <a:xfrm>
              <a:off x="1518022" y="4125314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12A220"/>
                  </a:solidFill>
                  <a:ea typeface="ＭＳ Ｐゴシック"/>
                </a:rPr>
                <a:t>L</a:t>
              </a:r>
            </a:p>
          </p:txBody>
        </p:sp>
        <p:sp>
          <p:nvSpPr>
            <p:cNvPr id="67" name="Textfeld 71"/>
            <p:cNvSpPr txBox="1"/>
            <p:nvPr/>
          </p:nvSpPr>
          <p:spPr>
            <a:xfrm>
              <a:off x="7814707" y="2573563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FF0000"/>
                  </a:solidFill>
                  <a:ea typeface="ＭＳ Ｐゴシック"/>
                </a:rPr>
                <a:t>1</a:t>
              </a:r>
            </a:p>
          </p:txBody>
        </p:sp>
        <p:sp>
          <p:nvSpPr>
            <p:cNvPr id="68" name="Textfeld 72"/>
            <p:cNvSpPr txBox="1"/>
            <p:nvPr/>
          </p:nvSpPr>
          <p:spPr>
            <a:xfrm>
              <a:off x="6205537" y="3887874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FF0000"/>
                  </a:solidFill>
                  <a:ea typeface="ＭＳ Ｐゴシック"/>
                </a:rPr>
                <a:t>1</a:t>
              </a:r>
            </a:p>
          </p:txBody>
        </p:sp>
        <p:sp>
          <p:nvSpPr>
            <p:cNvPr id="69" name="Textfeld 73"/>
            <p:cNvSpPr txBox="1"/>
            <p:nvPr/>
          </p:nvSpPr>
          <p:spPr>
            <a:xfrm>
              <a:off x="4551495" y="3846538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FF0000"/>
                  </a:solidFill>
                  <a:ea typeface="ＭＳ Ｐゴシック"/>
                </a:rPr>
                <a:t>1</a:t>
              </a:r>
            </a:p>
          </p:txBody>
        </p:sp>
        <p:sp>
          <p:nvSpPr>
            <p:cNvPr id="70" name="Textfeld 74"/>
            <p:cNvSpPr txBox="1"/>
            <p:nvPr/>
          </p:nvSpPr>
          <p:spPr>
            <a:xfrm>
              <a:off x="8368398" y="5050451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12A220"/>
                  </a:solidFill>
                  <a:ea typeface="ＭＳ Ｐゴシック"/>
                </a:rPr>
                <a:t>L</a:t>
              </a:r>
            </a:p>
          </p:txBody>
        </p:sp>
        <p:sp>
          <p:nvSpPr>
            <p:cNvPr id="71" name="Textfeld 75"/>
            <p:cNvSpPr txBox="1"/>
            <p:nvPr/>
          </p:nvSpPr>
          <p:spPr>
            <a:xfrm>
              <a:off x="8372054" y="2007033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FF0000"/>
                  </a:solidFill>
                  <a:ea typeface="ＭＳ Ｐゴシック"/>
                </a:rPr>
                <a:t>L</a:t>
              </a:r>
            </a:p>
          </p:txBody>
        </p:sp>
        <p:sp>
          <p:nvSpPr>
            <p:cNvPr id="72" name="Textfeld 76"/>
            <p:cNvSpPr txBox="1"/>
            <p:nvPr/>
          </p:nvSpPr>
          <p:spPr>
            <a:xfrm>
              <a:off x="8343476" y="3875236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FF0000"/>
                  </a:solidFill>
                  <a:ea typeface="ＭＳ Ｐゴシック"/>
                </a:rPr>
                <a:t>L</a:t>
              </a:r>
            </a:p>
          </p:txBody>
        </p:sp>
        <p:sp>
          <p:nvSpPr>
            <p:cNvPr id="73" name="Textfeld 77"/>
            <p:cNvSpPr txBox="1"/>
            <p:nvPr/>
          </p:nvSpPr>
          <p:spPr>
            <a:xfrm>
              <a:off x="5507880" y="3349947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FF0000"/>
                  </a:solidFill>
                  <a:ea typeface="ＭＳ Ｐゴシック"/>
                </a:rPr>
                <a:t>L</a:t>
              </a:r>
            </a:p>
          </p:txBody>
        </p:sp>
        <p:sp>
          <p:nvSpPr>
            <p:cNvPr id="74" name="Textfeld 78"/>
            <p:cNvSpPr txBox="1"/>
            <p:nvPr/>
          </p:nvSpPr>
          <p:spPr>
            <a:xfrm>
              <a:off x="458366" y="3892256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8ED6DA"/>
                  </a:solidFill>
                  <a:ea typeface="ＭＳ Ｐゴシック"/>
                </a:rPr>
                <a:t>L</a:t>
              </a:r>
            </a:p>
          </p:txBody>
        </p:sp>
        <p:sp>
          <p:nvSpPr>
            <p:cNvPr id="75" name="Textfeld 79"/>
            <p:cNvSpPr txBox="1"/>
            <p:nvPr/>
          </p:nvSpPr>
          <p:spPr>
            <a:xfrm>
              <a:off x="5720845" y="4179757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12A220"/>
                  </a:solidFill>
                  <a:ea typeface="ＭＳ Ｐゴシック"/>
                </a:rPr>
                <a:t>L</a:t>
              </a:r>
            </a:p>
          </p:txBody>
        </p:sp>
        <p:sp>
          <p:nvSpPr>
            <p:cNvPr id="76" name="Textfeld 80"/>
            <p:cNvSpPr txBox="1"/>
            <p:nvPr/>
          </p:nvSpPr>
          <p:spPr>
            <a:xfrm>
              <a:off x="7059012" y="3223285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00B0F0"/>
                  </a:solidFill>
                  <a:ea typeface="ＭＳ Ｐゴシック"/>
                </a:rPr>
                <a:t>1</a:t>
              </a:r>
            </a:p>
          </p:txBody>
        </p:sp>
        <p:sp>
          <p:nvSpPr>
            <p:cNvPr id="77" name="Textfeld 81"/>
            <p:cNvSpPr txBox="1"/>
            <p:nvPr/>
          </p:nvSpPr>
          <p:spPr>
            <a:xfrm>
              <a:off x="5919737" y="2810997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00B0F0"/>
                  </a:solidFill>
                  <a:ea typeface="ＭＳ Ｐゴシック"/>
                </a:rPr>
                <a:t>1</a:t>
              </a:r>
            </a:p>
          </p:txBody>
        </p:sp>
        <p:sp>
          <p:nvSpPr>
            <p:cNvPr id="78" name="Textfeld 82"/>
            <p:cNvSpPr txBox="1"/>
            <p:nvPr/>
          </p:nvSpPr>
          <p:spPr>
            <a:xfrm>
              <a:off x="6194796" y="4296112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00B0F0"/>
                  </a:solidFill>
                  <a:ea typeface="ＭＳ Ｐゴシック"/>
                </a:rPr>
                <a:t>1</a:t>
              </a:r>
            </a:p>
          </p:txBody>
        </p:sp>
        <p:sp>
          <p:nvSpPr>
            <p:cNvPr id="79" name="Textfeld 83"/>
            <p:cNvSpPr txBox="1"/>
            <p:nvPr/>
          </p:nvSpPr>
          <p:spPr>
            <a:xfrm>
              <a:off x="8331895" y="1707022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00B0F0"/>
                  </a:solidFill>
                  <a:ea typeface="ＭＳ Ｐゴシック"/>
                </a:rPr>
                <a:t>L</a:t>
              </a:r>
            </a:p>
          </p:txBody>
        </p:sp>
        <p:sp>
          <p:nvSpPr>
            <p:cNvPr id="80" name="Textfeld 84"/>
            <p:cNvSpPr txBox="1"/>
            <p:nvPr/>
          </p:nvSpPr>
          <p:spPr>
            <a:xfrm>
              <a:off x="8326868" y="3254481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00B0F0"/>
                  </a:solidFill>
                  <a:ea typeface="ＭＳ Ｐゴシック"/>
                </a:rPr>
                <a:t>L</a:t>
              </a:r>
            </a:p>
          </p:txBody>
        </p:sp>
        <p:sp>
          <p:nvSpPr>
            <p:cNvPr id="81" name="Textfeld 85"/>
            <p:cNvSpPr txBox="1"/>
            <p:nvPr/>
          </p:nvSpPr>
          <p:spPr>
            <a:xfrm>
              <a:off x="7392387" y="4651795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00B0F0"/>
                  </a:solidFill>
                  <a:ea typeface="ＭＳ Ｐゴシック"/>
                </a:rPr>
                <a:t>L</a:t>
              </a:r>
            </a:p>
          </p:txBody>
        </p:sp>
        <p:sp>
          <p:nvSpPr>
            <p:cNvPr id="82" name="Textfeld 86"/>
            <p:cNvSpPr txBox="1"/>
            <p:nvPr/>
          </p:nvSpPr>
          <p:spPr>
            <a:xfrm>
              <a:off x="3972743" y="4125254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00B0F0"/>
                  </a:solidFill>
                  <a:ea typeface="ＭＳ Ｐゴシック"/>
                </a:rPr>
                <a:t>L</a:t>
              </a:r>
            </a:p>
          </p:txBody>
        </p:sp>
        <p:sp>
          <p:nvSpPr>
            <p:cNvPr id="83" name="Textfeld 87"/>
            <p:cNvSpPr txBox="1"/>
            <p:nvPr/>
          </p:nvSpPr>
          <p:spPr>
            <a:xfrm>
              <a:off x="5917761" y="3202135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12A220"/>
                  </a:solidFill>
                  <a:ea typeface="ＭＳ Ｐゴシック"/>
                </a:rPr>
                <a:t>1</a:t>
              </a:r>
            </a:p>
          </p:txBody>
        </p:sp>
        <p:sp>
          <p:nvSpPr>
            <p:cNvPr id="84" name="Textfeld 88"/>
            <p:cNvSpPr txBox="1"/>
            <p:nvPr/>
          </p:nvSpPr>
          <p:spPr>
            <a:xfrm>
              <a:off x="7539648" y="4717065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12A220"/>
                  </a:solidFill>
                  <a:ea typeface="ＭＳ Ｐゴシック"/>
                </a:rPr>
                <a:t>1</a:t>
              </a:r>
            </a:p>
          </p:txBody>
        </p:sp>
        <p:sp>
          <p:nvSpPr>
            <p:cNvPr id="85" name="Textfeld 89"/>
            <p:cNvSpPr txBox="1"/>
            <p:nvPr/>
          </p:nvSpPr>
          <p:spPr>
            <a:xfrm>
              <a:off x="2671664" y="4158174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12A220"/>
                  </a:solidFill>
                  <a:ea typeface="ＭＳ Ｐゴシック"/>
                </a:rPr>
                <a:t>1</a:t>
              </a:r>
            </a:p>
          </p:txBody>
        </p:sp>
        <p:sp>
          <p:nvSpPr>
            <p:cNvPr id="86" name="Textfeld 90"/>
            <p:cNvSpPr txBox="1"/>
            <p:nvPr/>
          </p:nvSpPr>
          <p:spPr>
            <a:xfrm>
              <a:off x="7716416" y="2657026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12A220"/>
                  </a:solidFill>
                  <a:ea typeface="ＭＳ Ｐゴシック"/>
                </a:rPr>
                <a:t>L</a:t>
              </a:r>
            </a:p>
          </p:txBody>
        </p:sp>
        <p:sp>
          <p:nvSpPr>
            <p:cNvPr id="87" name="Textfeld 91"/>
            <p:cNvSpPr txBox="1"/>
            <p:nvPr/>
          </p:nvSpPr>
          <p:spPr>
            <a:xfrm>
              <a:off x="4516022" y="4138164"/>
              <a:ext cx="275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rgbClr val="12A220"/>
                  </a:solidFill>
                  <a:ea typeface="ＭＳ Ｐゴシック"/>
                </a:rPr>
                <a:t>1</a:t>
              </a:r>
            </a:p>
          </p:txBody>
        </p:sp>
        <p:sp>
          <p:nvSpPr>
            <p:cNvPr id="88" name="Ellipse 92"/>
            <p:cNvSpPr/>
            <p:nvPr/>
          </p:nvSpPr>
          <p:spPr bwMode="auto">
            <a:xfrm>
              <a:off x="2845844" y="4017592"/>
              <a:ext cx="137529" cy="167732"/>
            </a:xfrm>
            <a:prstGeom prst="ellipse">
              <a:avLst/>
            </a:prstGeom>
            <a:noFill/>
            <a:ln w="635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de-DE" sz="900">
                <a:solidFill>
                  <a:srgbClr val="261748"/>
                </a:solidFill>
                <a:ea typeface="ＭＳ Ｐゴシック"/>
              </a:endParaRPr>
            </a:p>
          </p:txBody>
        </p:sp>
        <p:sp>
          <p:nvSpPr>
            <p:cNvPr id="89" name="Ellipse 93"/>
            <p:cNvSpPr/>
            <p:nvPr/>
          </p:nvSpPr>
          <p:spPr bwMode="auto">
            <a:xfrm>
              <a:off x="7814708" y="2533067"/>
              <a:ext cx="149526" cy="148218"/>
            </a:xfrm>
            <a:prstGeom prst="ellipse">
              <a:avLst/>
            </a:prstGeom>
            <a:noFill/>
            <a:ln w="635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de-DE" sz="900">
                <a:solidFill>
                  <a:srgbClr val="261748"/>
                </a:solidFill>
                <a:ea typeface="ＭＳ Ｐゴシック"/>
              </a:endParaRPr>
            </a:p>
          </p:txBody>
        </p:sp>
        <p:sp>
          <p:nvSpPr>
            <p:cNvPr id="90" name="Ellipse 94"/>
            <p:cNvSpPr/>
            <p:nvPr/>
          </p:nvSpPr>
          <p:spPr bwMode="auto">
            <a:xfrm>
              <a:off x="7612882" y="4594564"/>
              <a:ext cx="128590" cy="132593"/>
            </a:xfrm>
            <a:prstGeom prst="ellipse">
              <a:avLst/>
            </a:prstGeom>
            <a:noFill/>
            <a:ln w="635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de-DE" sz="900">
                <a:solidFill>
                  <a:srgbClr val="261748"/>
                </a:solidFill>
                <a:ea typeface="ＭＳ Ｐゴシック"/>
              </a:endParaRPr>
            </a:p>
          </p:txBody>
        </p:sp>
        <p:sp>
          <p:nvSpPr>
            <p:cNvPr id="91" name="Ellipse 95"/>
            <p:cNvSpPr/>
            <p:nvPr/>
          </p:nvSpPr>
          <p:spPr bwMode="auto">
            <a:xfrm>
              <a:off x="6141588" y="4111198"/>
              <a:ext cx="101219" cy="101092"/>
            </a:xfrm>
            <a:prstGeom prst="ellipse">
              <a:avLst/>
            </a:prstGeom>
            <a:noFill/>
            <a:ln w="9525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de-DE" sz="900">
                <a:solidFill>
                  <a:srgbClr val="261748"/>
                </a:solidFill>
                <a:ea typeface="ＭＳ Ｐゴシック"/>
              </a:endParaRPr>
            </a:p>
          </p:txBody>
        </p:sp>
        <p:sp>
          <p:nvSpPr>
            <p:cNvPr id="92" name="Ellipse 96"/>
            <p:cNvSpPr/>
            <p:nvPr/>
          </p:nvSpPr>
          <p:spPr bwMode="auto">
            <a:xfrm>
              <a:off x="5858374" y="3166656"/>
              <a:ext cx="108811" cy="87686"/>
            </a:xfrm>
            <a:prstGeom prst="ellipse">
              <a:avLst/>
            </a:prstGeom>
            <a:noFill/>
            <a:ln w="6350" cap="flat" cmpd="sng" algn="ctr">
              <a:solidFill>
                <a:schemeClr val="folHlink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</a:pPr>
              <a:endParaRPr lang="de-DE" sz="900">
                <a:solidFill>
                  <a:srgbClr val="261748"/>
                </a:solidFill>
                <a:ea typeface="ＭＳ Ｐゴシック"/>
              </a:endParaRPr>
            </a:p>
          </p:txBody>
        </p:sp>
        <p:cxnSp>
          <p:nvCxnSpPr>
            <p:cNvPr id="93" name="Gerade Verbindung 40"/>
            <p:cNvCxnSpPr/>
            <p:nvPr/>
          </p:nvCxnSpPr>
          <p:spPr bwMode="auto">
            <a:xfrm>
              <a:off x="540795" y="4089857"/>
              <a:ext cx="872174" cy="0"/>
            </a:xfrm>
            <a:prstGeom prst="line">
              <a:avLst/>
            </a:prstGeom>
            <a:noFill/>
            <a:ln w="76200" cap="flat" cmpd="sng" algn="ctr">
              <a:solidFill>
                <a:srgbClr val="8ED6D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Rechteck 6"/>
            <p:cNvSpPr/>
            <p:nvPr/>
          </p:nvSpPr>
          <p:spPr bwMode="auto">
            <a:xfrm>
              <a:off x="8572143" y="1327050"/>
              <a:ext cx="375990" cy="38369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95" name="Textfeld 28"/>
            <p:cNvSpPr txBox="1"/>
            <p:nvPr/>
          </p:nvSpPr>
          <p:spPr>
            <a:xfrm rot="16200000">
              <a:off x="8281410" y="2933771"/>
              <a:ext cx="979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srgbClr val="000000"/>
                  </a:solidFill>
                  <a:ea typeface="ＭＳ Ｐゴシック"/>
                </a:rPr>
                <a:t>XHEXP1</a:t>
              </a:r>
            </a:p>
          </p:txBody>
        </p:sp>
        <p:sp>
          <p:nvSpPr>
            <p:cNvPr id="96" name="Textfeld 30"/>
            <p:cNvSpPr txBox="1"/>
            <p:nvPr/>
          </p:nvSpPr>
          <p:spPr>
            <a:xfrm rot="19813726">
              <a:off x="4965443" y="3465981"/>
              <a:ext cx="653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i="1" dirty="0" smtClean="0">
                  <a:solidFill>
                    <a:srgbClr val="000000"/>
                  </a:solidFill>
                  <a:ea typeface="ＭＳ Ｐゴシック"/>
                </a:rPr>
                <a:t>SASE2</a:t>
              </a:r>
              <a:endParaRPr lang="de-DE" sz="900" i="1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97" name="Textfeld 36"/>
            <p:cNvSpPr txBox="1"/>
            <p:nvPr/>
          </p:nvSpPr>
          <p:spPr>
            <a:xfrm>
              <a:off x="5052323" y="4067434"/>
              <a:ext cx="653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i="1" dirty="0" smtClean="0">
                  <a:solidFill>
                    <a:srgbClr val="000000"/>
                  </a:solidFill>
                  <a:ea typeface="ＭＳ Ｐゴシック"/>
                </a:rPr>
                <a:t>SASE1</a:t>
              </a:r>
              <a:endParaRPr lang="de-DE" sz="900" i="1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98" name="Textfeld 38"/>
            <p:cNvSpPr txBox="1"/>
            <p:nvPr/>
          </p:nvSpPr>
          <p:spPr>
            <a:xfrm rot="1199752">
              <a:off x="6534513" y="4398664"/>
              <a:ext cx="653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i="1" dirty="0" smtClean="0">
                  <a:solidFill>
                    <a:srgbClr val="000000"/>
                  </a:solidFill>
                  <a:ea typeface="ＭＳ Ｐゴシック"/>
                </a:rPr>
                <a:t>SASE3</a:t>
              </a:r>
              <a:endParaRPr lang="de-DE" sz="900" i="1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99" name="Textfeld 62"/>
            <p:cNvSpPr txBox="1"/>
            <p:nvPr/>
          </p:nvSpPr>
          <p:spPr>
            <a:xfrm>
              <a:off x="8529310" y="1440448"/>
              <a:ext cx="4753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srgbClr val="000000"/>
                  </a:solidFill>
                  <a:ea typeface="ＭＳ Ｐゴシック"/>
                </a:rPr>
                <a:t>HED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srgbClr val="000000"/>
                  </a:solidFill>
                  <a:ea typeface="ＭＳ Ｐゴシック"/>
                </a:rPr>
                <a:t>MID</a:t>
              </a:r>
              <a:endParaRPr lang="de-DE" sz="800" b="1" dirty="0">
                <a:solidFill>
                  <a:srgbClr val="000000"/>
                </a:solidFill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48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Measurements During the Event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07" y="1948851"/>
            <a:ext cx="42862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947" y="2268748"/>
            <a:ext cx="4114800" cy="3562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/>
              <a:t>According to the PANDORA data the failure of the magnets occurred at 8:33 clock, operation with the failed magnets took place from 8:33 - 8:37 clock as well as 8:50 - 9:26 clock</a:t>
            </a:r>
            <a:r>
              <a:rPr lang="en-US" sz="1400" dirty="0" smtClean="0"/>
              <a:t>.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400" dirty="0"/>
              <a:t>The PANDORA X-055 at the end of the XTD10 tunnel in the XHEXP1 experimental hall has detected a dose of approx. 2 </a:t>
            </a:r>
            <a:r>
              <a:rPr lang="en-US" sz="1400" dirty="0" err="1"/>
              <a:t>μSv</a:t>
            </a:r>
            <a:r>
              <a:rPr lang="en-US" sz="1400" dirty="0"/>
              <a:t> for the entire event at a dose rate of 2.5 </a:t>
            </a:r>
            <a:r>
              <a:rPr lang="en-US" sz="1400" dirty="0" err="1"/>
              <a:t>μSv</a:t>
            </a:r>
            <a:r>
              <a:rPr lang="en-US" sz="1400" dirty="0"/>
              <a:t> / h.</a:t>
            </a:r>
          </a:p>
          <a:p>
            <a:pPr>
              <a:lnSpc>
                <a:spcPct val="112000"/>
              </a:lnSpc>
            </a:pPr>
            <a:r>
              <a:rPr lang="en-US" sz="1400" dirty="0"/>
              <a:t/>
            </a:r>
            <a:br>
              <a:rPr lang="en-US" sz="1400" dirty="0"/>
            </a:b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48855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87945"/>
            <a:ext cx="7921625" cy="780540"/>
          </a:xfrm>
        </p:spPr>
        <p:txBody>
          <a:bodyPr/>
          <a:lstStyle/>
          <a:p>
            <a:r>
              <a:rPr lang="en-US" dirty="0" smtClean="0"/>
              <a:t>Radiation Measurements at Activated Hotspot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84" y="3873260"/>
            <a:ext cx="4694801" cy="287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14331"/>
              </p:ext>
            </p:extLst>
          </p:nvPr>
        </p:nvGraphicFramePr>
        <p:xfrm>
          <a:off x="457201" y="1483744"/>
          <a:ext cx="8337788" cy="2332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0"/>
                <a:gridCol w="2035834"/>
                <a:gridCol w="1957387"/>
                <a:gridCol w="2084447"/>
              </a:tblGrid>
              <a:tr h="5434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20.09.2017, 12:00 </a:t>
                      </a:r>
                      <a:r>
                        <a:rPr lang="en-US" sz="135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Uhr</a:t>
                      </a:r>
                      <a:r>
                        <a:rPr lang="en-US" sz="13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135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mSv</a:t>
                      </a:r>
                      <a:r>
                        <a:rPr lang="en-US" sz="13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/h 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21.09.2017, 9 </a:t>
                      </a:r>
                      <a:r>
                        <a:rPr lang="en-US" sz="135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Uhr</a:t>
                      </a:r>
                      <a:r>
                        <a:rPr lang="en-US" sz="13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135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mSv</a:t>
                      </a:r>
                      <a:r>
                        <a:rPr lang="en-US" sz="13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/h 	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22.09.2017, 13 </a:t>
                      </a:r>
                      <a:r>
                        <a:rPr lang="en-US" sz="135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Uhr</a:t>
                      </a:r>
                      <a:r>
                        <a:rPr lang="en-US" sz="13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135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mSv</a:t>
                      </a:r>
                      <a:r>
                        <a:rPr lang="en-US" sz="13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/h</a:t>
                      </a:r>
                      <a:endParaRPr lang="en-US" dirty="0"/>
                    </a:p>
                  </a:txBody>
                  <a:tcPr/>
                </a:tc>
              </a:tr>
              <a:tr h="30685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Flange in front of OTR-C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0685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Flange behind the OTR-C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0685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"Hot" spot beam tube below, surface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0685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"Hot" position of the spray tube on the side, 30 cm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0,2</a:t>
                      </a:r>
                      <a:endParaRPr lang="en-US" dirty="0"/>
                    </a:p>
                  </a:txBody>
                  <a:tcPr/>
                </a:tc>
              </a:tr>
              <a:tr h="306852"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Boundary</a:t>
                      </a:r>
                      <a:r>
                        <a:rPr lang="en-US" sz="1000" dirty="0" smtClean="0"/>
                        <a:t>, at the railing (max.)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21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Corrective 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9728" y="1725283"/>
            <a:ext cx="7643004" cy="7073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The following measures were agreed at a meeting on </a:t>
            </a:r>
            <a:r>
              <a:rPr lang="en-US" sz="1400" dirty="0" smtClean="0"/>
              <a:t>22.09.2017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/>
              <a:t>to ensure safe 30 bunch operation:</a:t>
            </a:r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85004" y="2432649"/>
            <a:ext cx="7056407" cy="34074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/>
              <a:t>Implementation of the fault message of the magnets in the MPS (in the October shutdown</a:t>
            </a:r>
            <a:r>
              <a:rPr lang="en-US" sz="1400" dirty="0" smtClean="0"/>
              <a:t>).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/>
              <a:t>Improvement of the representation on the overview screen of the operators, so that such an event can be immediately recognized (already done</a:t>
            </a:r>
            <a:r>
              <a:rPr lang="en-US" sz="1400" dirty="0" smtClean="0"/>
              <a:t>).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D3 will measure levels </a:t>
            </a:r>
            <a:r>
              <a:rPr lang="en-US" sz="1400" dirty="0"/>
              <a:t>before scheduled maintenance and shutdowns with the machine set. The interlock is not broken until D3 has finished measuring</a:t>
            </a:r>
            <a:r>
              <a:rPr lang="en-US" sz="1400" dirty="0" smtClean="0"/>
              <a:t>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/>
              <a:t>For planned or unplanned ZZs in XFEL control areas, a dose rate measuring device is to be carried </a:t>
            </a:r>
            <a:r>
              <a:rPr lang="en-US" sz="1400" dirty="0" smtClean="0"/>
              <a:t>in </a:t>
            </a:r>
            <a:r>
              <a:rPr lang="en-US" sz="1400" dirty="0"/>
              <a:t>the vicinity of </a:t>
            </a:r>
            <a:r>
              <a:rPr lang="en-US" sz="1400" dirty="0" smtClean="0"/>
              <a:t>the </a:t>
            </a:r>
            <a:r>
              <a:rPr lang="en-US" sz="1400" dirty="0"/>
              <a:t>beamline and the dose rate at the place of work must be measured and assessed in advance. In case of doubt, please contact D3</a:t>
            </a:r>
            <a:r>
              <a:rPr lang="en-US" sz="1400" dirty="0" smtClean="0"/>
              <a:t>.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/>
              <a:t>Starting with the October shutdown, access to the XFEL accelerator will only be possible with EPDs (electronic personal dosimeters). Carrying an active EPD replaces the need for a dedicated measurement.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43150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Personal Dosimeters (EPD)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6" y="1751162"/>
            <a:ext cx="3320559" cy="442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5" y="1929396"/>
            <a:ext cx="3865993" cy="40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700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4x3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4x3.potx" id="{BC191F8A-93AC-4D54-B0A3-61F02C6C23C2}" vid="{3786C33C-45D4-4C30-B0CA-267E7E45770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European_XFEL_Template_Presentation_4x3</Template>
  <TotalTime>0</TotalTime>
  <Words>518</Words>
  <Application>Microsoft Office PowerPoint</Application>
  <PresentationFormat>On-screen Show (4:3)</PresentationFormat>
  <Paragraphs>113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European_XFEL_Template_Presentation_4x3</vt:lpstr>
      <vt:lpstr>Activation of the beamline in XSDU2 by failure of the dump magnets on 20.09.2017</vt:lpstr>
      <vt:lpstr>Event:</vt:lpstr>
      <vt:lpstr>Radiation Measurements During the Event</vt:lpstr>
      <vt:lpstr>Radiation Measurements at Activated Hotspot</vt:lpstr>
      <vt:lpstr>Corrective Actions</vt:lpstr>
      <vt:lpstr>Electronic Personal Dosimeters (EPD)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Gertz, Rene</dc:creator>
  <cp:lastModifiedBy>Boyd, Eric</cp:lastModifiedBy>
  <cp:revision>10</cp:revision>
  <dcterms:created xsi:type="dcterms:W3CDTF">2017-01-12T13:06:50Z</dcterms:created>
  <dcterms:modified xsi:type="dcterms:W3CDTF">2017-09-28T10:15:10Z</dcterms:modified>
</cp:coreProperties>
</file>