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98" r:id="rId2"/>
    <p:sldId id="629" r:id="rId3"/>
    <p:sldId id="618" r:id="rId4"/>
    <p:sldId id="619" r:id="rId5"/>
    <p:sldId id="620" r:id="rId6"/>
    <p:sldId id="621" r:id="rId7"/>
    <p:sldId id="634" r:id="rId8"/>
    <p:sldId id="631" r:id="rId9"/>
    <p:sldId id="625" r:id="rId10"/>
    <p:sldId id="635" r:id="rId11"/>
    <p:sldId id="633" r:id="rId12"/>
    <p:sldId id="632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972" y="-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Management Board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401050" y="2765779"/>
            <a:ext cx="8331200" cy="1860080"/>
          </a:xfrm>
        </p:spPr>
        <p:txBody>
          <a:bodyPr/>
          <a:lstStyle/>
          <a:p>
            <a:r>
              <a:rPr lang="de-DE" dirty="0" smtClean="0"/>
              <a:t>Schedule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Priorities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2018 /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6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7. SASE1 </a:t>
            </a:r>
            <a:r>
              <a:rPr lang="de-DE" dirty="0" err="1" smtClean="0"/>
              <a:t>tunnel</a:t>
            </a:r>
            <a:r>
              <a:rPr lang="de-DE" dirty="0" smtClean="0"/>
              <a:t> &amp;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415572" cy="4932362"/>
          </a:xfrm>
        </p:spPr>
        <p:txBody>
          <a:bodyPr/>
          <a:lstStyle/>
          <a:p>
            <a:r>
              <a:rPr lang="de-DE" b="1" dirty="0" smtClean="0"/>
              <a:t>Tunnel:</a:t>
            </a:r>
          </a:p>
          <a:p>
            <a:pPr lvl="1"/>
            <a:r>
              <a:rPr lang="de-DE" sz="2000" dirty="0" smtClean="0"/>
              <a:t>…</a:t>
            </a:r>
          </a:p>
          <a:p>
            <a:r>
              <a:rPr lang="de-DE" b="1" dirty="0" smtClean="0"/>
              <a:t>FXE:</a:t>
            </a:r>
          </a:p>
          <a:p>
            <a:pPr lvl="1"/>
            <a:r>
              <a:rPr lang="de-DE" sz="2000" b="1" dirty="0" smtClean="0"/>
              <a:t>Jungfrau </a:t>
            </a:r>
            <a:r>
              <a:rPr lang="de-DE" sz="2000" b="1" dirty="0" err="1"/>
              <a:t>detector</a:t>
            </a:r>
            <a:r>
              <a:rPr lang="de-DE" sz="2000" b="1" dirty="0"/>
              <a:t> </a:t>
            </a:r>
            <a:r>
              <a:rPr lang="de-DE" sz="2000" dirty="0" err="1"/>
              <a:t>planning</a:t>
            </a:r>
            <a:r>
              <a:rPr lang="de-DE" sz="2000" dirty="0"/>
              <a:t>, </a:t>
            </a:r>
            <a:r>
              <a:rPr lang="de-DE" sz="2000" dirty="0" err="1"/>
              <a:t>cabling</a:t>
            </a:r>
            <a:r>
              <a:rPr lang="de-DE" sz="2000" dirty="0"/>
              <a:t>, </a:t>
            </a:r>
            <a:r>
              <a:rPr lang="de-DE" sz="2000" dirty="0" err="1"/>
              <a:t>integration</a:t>
            </a:r>
            <a:r>
              <a:rPr lang="de-DE" sz="2000" dirty="0"/>
              <a:t> &amp; </a:t>
            </a:r>
            <a:r>
              <a:rPr lang="de-DE" sz="2000" dirty="0" err="1" smtClean="0"/>
              <a:t>commissioning</a:t>
            </a:r>
            <a:endParaRPr lang="de-DE" sz="2000" dirty="0" smtClean="0"/>
          </a:p>
          <a:p>
            <a:pPr lvl="1"/>
            <a:r>
              <a:rPr lang="de-DE" sz="2000" dirty="0" smtClean="0"/>
              <a:t>4-bounce </a:t>
            </a:r>
            <a:r>
              <a:rPr lang="de-DE" sz="2000" b="1" dirty="0" err="1" smtClean="0"/>
              <a:t>monochromator</a:t>
            </a:r>
            <a:endParaRPr lang="de-DE" sz="2000" b="1" dirty="0" smtClean="0"/>
          </a:p>
          <a:p>
            <a:pPr lvl="1"/>
            <a:r>
              <a:rPr lang="de-DE" sz="2000" dirty="0" smtClean="0"/>
              <a:t>…</a:t>
            </a:r>
            <a:endParaRPr lang="de-DE" sz="2000" dirty="0"/>
          </a:p>
          <a:p>
            <a:r>
              <a:rPr lang="de-DE" b="1" dirty="0" smtClean="0"/>
              <a:t>SPB/SFX:</a:t>
            </a:r>
          </a:p>
          <a:p>
            <a:pPr lvl="1"/>
            <a:r>
              <a:rPr lang="de-DE" sz="2000" b="1" dirty="0" smtClean="0"/>
              <a:t>Jungfrau </a:t>
            </a:r>
            <a:r>
              <a:rPr lang="de-DE" sz="2000" b="1" dirty="0" err="1" smtClean="0"/>
              <a:t>detector</a:t>
            </a:r>
            <a:r>
              <a:rPr lang="de-DE" sz="2000" b="1" dirty="0" smtClean="0"/>
              <a:t> </a:t>
            </a:r>
            <a:r>
              <a:rPr lang="de-DE" sz="2000" dirty="0" err="1" smtClean="0"/>
              <a:t>planning</a:t>
            </a:r>
            <a:r>
              <a:rPr lang="de-DE" sz="2000" dirty="0" smtClean="0"/>
              <a:t>, </a:t>
            </a:r>
            <a:r>
              <a:rPr lang="de-DE" sz="2000" dirty="0" err="1" smtClean="0"/>
              <a:t>cabling</a:t>
            </a:r>
            <a:r>
              <a:rPr lang="de-DE" sz="2000" dirty="0" smtClean="0"/>
              <a:t>, </a:t>
            </a:r>
            <a:r>
              <a:rPr lang="de-DE" sz="2000" dirty="0" err="1" smtClean="0"/>
              <a:t>integration</a:t>
            </a:r>
            <a:r>
              <a:rPr lang="de-DE" sz="2000" dirty="0" smtClean="0"/>
              <a:t> &amp; </a:t>
            </a:r>
            <a:r>
              <a:rPr lang="de-DE" sz="2000" dirty="0" err="1" smtClean="0"/>
              <a:t>commissioning</a:t>
            </a:r>
            <a:endParaRPr lang="de-DE" sz="2000" dirty="0" smtClean="0"/>
          </a:p>
          <a:p>
            <a:pPr lvl="1"/>
            <a:r>
              <a:rPr lang="de-DE" sz="2000" b="1" dirty="0" smtClean="0"/>
              <a:t>AGIPD4M</a:t>
            </a:r>
            <a:r>
              <a:rPr lang="de-DE" sz="2000" b="1" dirty="0"/>
              <a:t> </a:t>
            </a:r>
            <a:r>
              <a:rPr lang="de-DE" sz="2000" b="1" dirty="0" err="1"/>
              <a:t>detector</a:t>
            </a:r>
            <a:r>
              <a:rPr lang="de-DE" sz="2000" b="1" dirty="0"/>
              <a:t> </a:t>
            </a:r>
            <a:r>
              <a:rPr lang="de-DE" sz="2000" dirty="0" err="1"/>
              <a:t>planning</a:t>
            </a:r>
            <a:r>
              <a:rPr lang="de-DE" sz="2000" dirty="0"/>
              <a:t>, </a:t>
            </a:r>
            <a:r>
              <a:rPr lang="de-DE" sz="2000" dirty="0" err="1"/>
              <a:t>cabling</a:t>
            </a:r>
            <a:r>
              <a:rPr lang="de-DE" sz="2000" dirty="0"/>
              <a:t>, </a:t>
            </a:r>
            <a:r>
              <a:rPr lang="de-DE" sz="2000" dirty="0" err="1"/>
              <a:t>integration</a:t>
            </a:r>
            <a:r>
              <a:rPr lang="de-DE" sz="2000" dirty="0"/>
              <a:t> &amp; </a:t>
            </a:r>
            <a:r>
              <a:rPr lang="de-DE" sz="2000" dirty="0" err="1" smtClean="0"/>
              <a:t>commissioning</a:t>
            </a:r>
            <a:endParaRPr lang="de-DE" sz="2000" dirty="0" smtClean="0"/>
          </a:p>
          <a:p>
            <a:pPr lvl="1"/>
            <a:r>
              <a:rPr lang="de-DE" sz="2000" dirty="0" smtClean="0"/>
              <a:t>Additional </a:t>
            </a:r>
            <a:r>
              <a:rPr lang="de-DE" sz="2000" dirty="0" err="1" smtClean="0"/>
              <a:t>work</a:t>
            </a:r>
            <a:r>
              <a:rPr lang="de-DE" sz="2000" dirty="0" smtClean="0"/>
              <a:t> </a:t>
            </a:r>
            <a:r>
              <a:rPr lang="de-DE" sz="2000" dirty="0" err="1" smtClean="0"/>
              <a:t>regarding</a:t>
            </a:r>
            <a:r>
              <a:rPr lang="de-DE" sz="2000" dirty="0" smtClean="0"/>
              <a:t> </a:t>
            </a:r>
            <a:r>
              <a:rPr lang="de-DE" sz="2000" b="1" dirty="0" err="1" smtClean="0"/>
              <a:t>downstream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region</a:t>
            </a:r>
            <a:endParaRPr lang="de-DE" sz="2000" b="1" dirty="0" smtClean="0"/>
          </a:p>
          <a:p>
            <a:pPr lvl="1"/>
            <a:r>
              <a:rPr lang="de-DE" sz="2000" dirty="0" smtClean="0"/>
              <a:t>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8. SASE3 </a:t>
            </a:r>
            <a:r>
              <a:rPr lang="de-DE" dirty="0" err="1" smtClean="0"/>
              <a:t>tunnel</a:t>
            </a:r>
            <a:r>
              <a:rPr lang="de-DE" dirty="0" smtClean="0"/>
              <a:t> &amp;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Tunnel:</a:t>
            </a:r>
          </a:p>
          <a:p>
            <a:pPr lvl="1"/>
            <a:r>
              <a:rPr lang="de-DE" sz="2000" b="1" dirty="0" err="1"/>
              <a:t>Undulators</a:t>
            </a:r>
            <a:r>
              <a:rPr lang="de-DE" sz="2000" b="1" dirty="0"/>
              <a:t>:</a:t>
            </a:r>
            <a:r>
              <a:rPr lang="de-DE" sz="2000" dirty="0"/>
              <a:t> </a:t>
            </a:r>
            <a:r>
              <a:rPr lang="de-DE" sz="2000" dirty="0" err="1" smtClean="0"/>
              <a:t>Self-seeding</a:t>
            </a:r>
            <a:r>
              <a:rPr lang="de-DE" sz="2000" dirty="0" smtClean="0"/>
              <a:t>, </a:t>
            </a:r>
            <a:r>
              <a:rPr lang="de-DE" sz="2000" dirty="0" err="1" smtClean="0"/>
              <a:t>Circular</a:t>
            </a:r>
            <a:r>
              <a:rPr lang="de-DE" sz="2000" dirty="0" smtClean="0"/>
              <a:t> </a:t>
            </a:r>
            <a:r>
              <a:rPr lang="de-DE" sz="2000" dirty="0" err="1"/>
              <a:t>polarization</a:t>
            </a:r>
            <a:r>
              <a:rPr lang="de-DE" sz="2000" dirty="0"/>
              <a:t> undulator, </a:t>
            </a:r>
            <a:r>
              <a:rPr lang="de-DE" sz="2000" dirty="0" err="1"/>
              <a:t>Helical</a:t>
            </a:r>
            <a:r>
              <a:rPr lang="de-DE" sz="2000" dirty="0"/>
              <a:t> </a:t>
            </a:r>
            <a:r>
              <a:rPr lang="de-DE" sz="2000" dirty="0" err="1" smtClean="0"/>
              <a:t>afterburner</a:t>
            </a:r>
            <a:endParaRPr lang="de-DE" sz="2000" dirty="0"/>
          </a:p>
          <a:p>
            <a:pPr lvl="1"/>
            <a:r>
              <a:rPr lang="de-DE" sz="2000" b="1" dirty="0" err="1" smtClean="0"/>
              <a:t>Diagnostics</a:t>
            </a:r>
            <a:r>
              <a:rPr lang="de-DE" sz="2000" b="1" dirty="0" smtClean="0"/>
              <a:t>: </a:t>
            </a:r>
            <a:r>
              <a:rPr lang="de-DE" sz="2000" dirty="0" err="1" smtClean="0"/>
              <a:t>Full</a:t>
            </a:r>
            <a:r>
              <a:rPr lang="de-DE" sz="2000" dirty="0" smtClean="0"/>
              <a:t> PES </a:t>
            </a:r>
            <a:r>
              <a:rPr lang="de-DE" sz="2000" dirty="0" err="1" smtClean="0"/>
              <a:t>operation</a:t>
            </a:r>
            <a:r>
              <a:rPr lang="de-DE" sz="2000" dirty="0" smtClean="0"/>
              <a:t>, Exit-</a:t>
            </a:r>
            <a:r>
              <a:rPr lang="de-DE" sz="2000" dirty="0" err="1" smtClean="0"/>
              <a:t>Slit</a:t>
            </a:r>
            <a:r>
              <a:rPr lang="de-DE" sz="2000" dirty="0" smtClean="0"/>
              <a:t> </a:t>
            </a:r>
            <a:r>
              <a:rPr lang="de-DE" sz="2000" dirty="0" err="1" smtClean="0"/>
              <a:t>Imagers</a:t>
            </a:r>
            <a:endParaRPr lang="de-DE" sz="2000" dirty="0" smtClean="0"/>
          </a:p>
          <a:p>
            <a:pPr lvl="1"/>
            <a:r>
              <a:rPr lang="de-DE" sz="2000" dirty="0" smtClean="0"/>
              <a:t>…</a:t>
            </a:r>
          </a:p>
          <a:p>
            <a:r>
              <a:rPr lang="de-DE" b="1" dirty="0"/>
              <a:t>SCS:</a:t>
            </a:r>
          </a:p>
          <a:p>
            <a:pPr lvl="1"/>
            <a:r>
              <a:rPr lang="de-DE" sz="2000" dirty="0"/>
              <a:t>…</a:t>
            </a:r>
          </a:p>
          <a:p>
            <a:r>
              <a:rPr lang="de-DE" b="1" dirty="0"/>
              <a:t>SQS:</a:t>
            </a:r>
          </a:p>
          <a:p>
            <a:pPr lvl="1"/>
            <a:r>
              <a:rPr lang="de-DE" sz="2000" dirty="0"/>
              <a:t>…</a:t>
            </a:r>
          </a:p>
          <a:p>
            <a:r>
              <a:rPr lang="de-DE" dirty="0" smtClean="0"/>
              <a:t>Third </a:t>
            </a:r>
            <a:r>
              <a:rPr lang="de-DE" dirty="0" err="1" smtClean="0"/>
              <a:t>experiment</a:t>
            </a:r>
            <a:r>
              <a:rPr lang="de-DE" dirty="0" smtClean="0"/>
              <a:t> (TR-XPES):</a:t>
            </a:r>
          </a:p>
          <a:p>
            <a:pPr lvl="1"/>
            <a:r>
              <a:rPr lang="de-DE" sz="2000" dirty="0" smtClean="0"/>
              <a:t>…</a:t>
            </a:r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4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9. SASE2 </a:t>
            </a:r>
            <a:r>
              <a:rPr lang="de-DE" dirty="0" err="1" smtClean="0"/>
              <a:t>tunnel</a:t>
            </a:r>
            <a:r>
              <a:rPr lang="de-DE" dirty="0" smtClean="0"/>
              <a:t> &amp;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Tunnel:</a:t>
            </a:r>
          </a:p>
          <a:p>
            <a:pPr lvl="1"/>
            <a:r>
              <a:rPr lang="de-DE" sz="2000" b="1" dirty="0" err="1"/>
              <a:t>Undulators</a:t>
            </a:r>
            <a:r>
              <a:rPr lang="de-DE" sz="2000" b="1" dirty="0"/>
              <a:t>: </a:t>
            </a:r>
            <a:r>
              <a:rPr lang="de-DE" sz="2000" dirty="0" err="1"/>
              <a:t>Self-seeding</a:t>
            </a:r>
            <a:r>
              <a:rPr lang="de-DE" sz="2000" dirty="0"/>
              <a:t>, </a:t>
            </a:r>
            <a:r>
              <a:rPr lang="de-DE" sz="2000" dirty="0" smtClean="0"/>
              <a:t>…</a:t>
            </a:r>
          </a:p>
          <a:p>
            <a:pPr lvl="1"/>
            <a:r>
              <a:rPr lang="de-DE" sz="2000" b="1" dirty="0" err="1" smtClean="0"/>
              <a:t>Diagnostics</a:t>
            </a:r>
            <a:r>
              <a:rPr lang="de-DE" sz="2000" b="1" dirty="0"/>
              <a:t>: </a:t>
            </a:r>
            <a:r>
              <a:rPr lang="de-DE" sz="2000" dirty="0" err="1"/>
              <a:t>Hirex</a:t>
            </a:r>
            <a:r>
              <a:rPr lang="de-DE" sz="2000" dirty="0"/>
              <a:t>?</a:t>
            </a:r>
          </a:p>
          <a:p>
            <a:pPr lvl="1"/>
            <a:r>
              <a:rPr lang="de-DE" sz="2000" dirty="0" smtClean="0"/>
              <a:t>…</a:t>
            </a:r>
            <a:endParaRPr lang="de-DE" sz="2000" dirty="0"/>
          </a:p>
          <a:p>
            <a:r>
              <a:rPr lang="de-DE" b="1" dirty="0" smtClean="0"/>
              <a:t>MID:</a:t>
            </a:r>
          </a:p>
          <a:p>
            <a:pPr lvl="1"/>
            <a:r>
              <a:rPr lang="de-DE" sz="2000" dirty="0"/>
              <a:t>…</a:t>
            </a:r>
          </a:p>
          <a:p>
            <a:r>
              <a:rPr lang="de-DE" b="1" dirty="0"/>
              <a:t>HED / HIBEF-UC</a:t>
            </a:r>
            <a:r>
              <a:rPr lang="de-DE" b="1" dirty="0" smtClean="0"/>
              <a:t>:</a:t>
            </a:r>
          </a:p>
          <a:p>
            <a:pPr lvl="1"/>
            <a:r>
              <a:rPr lang="de-DE" sz="2000" dirty="0" smtClean="0"/>
              <a:t>…</a:t>
            </a:r>
            <a:endParaRPr lang="de-DE" sz="2000" dirty="0"/>
          </a:p>
          <a:p>
            <a:r>
              <a:rPr lang="de-DE" dirty="0" smtClean="0"/>
              <a:t>(Third </a:t>
            </a:r>
            <a:r>
              <a:rPr lang="de-DE" dirty="0" err="1" smtClean="0"/>
              <a:t>experiment</a:t>
            </a:r>
            <a:r>
              <a:rPr lang="de-DE" dirty="0" smtClean="0"/>
              <a:t>:)</a:t>
            </a:r>
            <a:endParaRPr lang="de-DE" dirty="0"/>
          </a:p>
          <a:p>
            <a:pPr lvl="1"/>
            <a:r>
              <a:rPr lang="de-DE" sz="2000" dirty="0"/>
              <a:t>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2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Current</a:t>
            </a:r>
            <a:r>
              <a:rPr lang="de-DE" dirty="0" smtClean="0"/>
              <a:t> 2018 </a:t>
            </a:r>
            <a:r>
              <a:rPr lang="de-DE" dirty="0" err="1" smtClean="0"/>
              <a:t>schedule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51" y="1066445"/>
            <a:ext cx="7671944" cy="521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uppieren 13"/>
          <p:cNvGrpSpPr/>
          <p:nvPr/>
        </p:nvGrpSpPr>
        <p:grpSpPr>
          <a:xfrm>
            <a:off x="1099596" y="2074830"/>
            <a:ext cx="2939970" cy="461665"/>
            <a:chOff x="1099596" y="2074830"/>
            <a:chExt cx="2939970" cy="461665"/>
          </a:xfrm>
        </p:grpSpPr>
        <p:sp>
          <p:nvSpPr>
            <p:cNvPr id="5" name="Textfeld 4"/>
            <p:cNvSpPr txBox="1"/>
            <p:nvPr/>
          </p:nvSpPr>
          <p:spPr>
            <a:xfrm>
              <a:off x="1099596" y="2074830"/>
              <a:ext cx="2939970" cy="461665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  <a:buSzPct val="80000"/>
                <a:buNone/>
              </a:pPr>
              <a:r>
                <a:rPr lang="de-DE" sz="2400" b="1" dirty="0" smtClean="0">
                  <a:solidFill>
                    <a:schemeClr val="accent3"/>
                  </a:solidFill>
                </a:rPr>
                <a:t>XTD4+10 </a:t>
              </a:r>
              <a:r>
                <a:rPr lang="de-DE" sz="2400" b="1" dirty="0" err="1" smtClean="0">
                  <a:solidFill>
                    <a:schemeClr val="accent3"/>
                  </a:solidFill>
                </a:rPr>
                <a:t>ready</a:t>
              </a:r>
              <a:endParaRPr lang="de-DE" sz="2400" b="1" dirty="0" smtClean="0">
                <a:solidFill>
                  <a:schemeClr val="accent3"/>
                </a:solidFill>
              </a:endParaRPr>
            </a:p>
          </p:txBody>
        </p:sp>
        <p:grpSp>
          <p:nvGrpSpPr>
            <p:cNvPr id="8" name="Gruppieren 7"/>
            <p:cNvGrpSpPr/>
            <p:nvPr/>
          </p:nvGrpSpPr>
          <p:grpSpPr>
            <a:xfrm>
              <a:off x="3455043" y="2114882"/>
              <a:ext cx="532435" cy="315802"/>
              <a:chOff x="3455043" y="2114882"/>
              <a:chExt cx="532435" cy="315802"/>
            </a:xfrm>
          </p:grpSpPr>
          <p:cxnSp>
            <p:nvCxnSpPr>
              <p:cNvPr id="4" name="Gerade Verbindung mit Pfeil 3"/>
              <p:cNvCxnSpPr/>
              <p:nvPr/>
            </p:nvCxnSpPr>
            <p:spPr bwMode="auto">
              <a:xfrm>
                <a:off x="3455043" y="2268638"/>
                <a:ext cx="532435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folHlink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" name="Gerade Verbindung 6"/>
              <p:cNvCxnSpPr/>
              <p:nvPr/>
            </p:nvCxnSpPr>
            <p:spPr bwMode="auto">
              <a:xfrm>
                <a:off x="3987478" y="2114882"/>
                <a:ext cx="0" cy="315802"/>
              </a:xfrm>
              <a:prstGeom prst="line">
                <a:avLst/>
              </a:prstGeom>
              <a:noFill/>
              <a:ln w="63500" cap="flat" cmpd="sng" algn="ctr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9" name="Gruppieren 8"/>
          <p:cNvGrpSpPr/>
          <p:nvPr/>
        </p:nvGrpSpPr>
        <p:grpSpPr>
          <a:xfrm>
            <a:off x="5607934" y="2840688"/>
            <a:ext cx="2733592" cy="461665"/>
            <a:chOff x="5607934" y="2840688"/>
            <a:chExt cx="2733592" cy="461665"/>
          </a:xfrm>
        </p:grpSpPr>
        <p:sp>
          <p:nvSpPr>
            <p:cNvPr id="10" name="Textfeld 9"/>
            <p:cNvSpPr txBox="1"/>
            <p:nvPr/>
          </p:nvSpPr>
          <p:spPr>
            <a:xfrm>
              <a:off x="5607934" y="2840688"/>
              <a:ext cx="2733592" cy="461665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  <a:buSzPct val="80000"/>
                <a:buNone/>
              </a:pPr>
              <a:r>
                <a:rPr lang="de-DE" sz="2400" b="1" dirty="0" smtClean="0">
                  <a:solidFill>
                    <a:schemeClr val="accent3"/>
                  </a:solidFill>
                </a:rPr>
                <a:t>XTD1+6 </a:t>
              </a:r>
              <a:r>
                <a:rPr lang="de-DE" sz="2400" b="1" dirty="0" err="1" smtClean="0">
                  <a:solidFill>
                    <a:schemeClr val="accent3"/>
                  </a:solidFill>
                </a:rPr>
                <a:t>ready</a:t>
              </a:r>
              <a:endParaRPr lang="de-DE" sz="2400" b="1" dirty="0" smtClean="0">
                <a:solidFill>
                  <a:schemeClr val="accent3"/>
                </a:solidFill>
              </a:endParaRPr>
            </a:p>
          </p:txBody>
        </p:sp>
        <p:grpSp>
          <p:nvGrpSpPr>
            <p:cNvPr id="11" name="Gruppieren 10"/>
            <p:cNvGrpSpPr/>
            <p:nvPr/>
          </p:nvGrpSpPr>
          <p:grpSpPr>
            <a:xfrm>
              <a:off x="7780141" y="2886984"/>
              <a:ext cx="532435" cy="315802"/>
              <a:chOff x="3455043" y="2114882"/>
              <a:chExt cx="532435" cy="315802"/>
            </a:xfrm>
          </p:grpSpPr>
          <p:cxnSp>
            <p:nvCxnSpPr>
              <p:cNvPr id="12" name="Gerade Verbindung mit Pfeil 11"/>
              <p:cNvCxnSpPr/>
              <p:nvPr/>
            </p:nvCxnSpPr>
            <p:spPr bwMode="auto">
              <a:xfrm>
                <a:off x="3455043" y="2268638"/>
                <a:ext cx="532435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folHlink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Gerade Verbindung 12"/>
              <p:cNvCxnSpPr/>
              <p:nvPr/>
            </p:nvCxnSpPr>
            <p:spPr bwMode="auto">
              <a:xfrm>
                <a:off x="3987478" y="2114882"/>
                <a:ext cx="0" cy="315802"/>
              </a:xfrm>
              <a:prstGeom prst="line">
                <a:avLst/>
              </a:prstGeom>
              <a:noFill/>
              <a:ln w="63500" cap="flat" cmpd="sng" algn="ctr">
                <a:solidFill>
                  <a:schemeClr val="fol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5" name="Gruppieren 14"/>
          <p:cNvGrpSpPr/>
          <p:nvPr/>
        </p:nvGrpSpPr>
        <p:grpSpPr>
          <a:xfrm>
            <a:off x="6740352" y="3921448"/>
            <a:ext cx="1657081" cy="461665"/>
            <a:chOff x="2415277" y="4687509"/>
            <a:chExt cx="2492389" cy="461665"/>
          </a:xfrm>
        </p:grpSpPr>
        <p:sp>
          <p:nvSpPr>
            <p:cNvPr id="16" name="Textfeld 15"/>
            <p:cNvSpPr txBox="1"/>
            <p:nvPr/>
          </p:nvSpPr>
          <p:spPr>
            <a:xfrm>
              <a:off x="2415277" y="4687509"/>
              <a:ext cx="2492389" cy="461665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buClr>
                  <a:schemeClr val="accent2"/>
                </a:buClr>
                <a:buSzPct val="80000"/>
                <a:buNone/>
              </a:pPr>
              <a:r>
                <a:rPr lang="de-DE" sz="2400" b="1" dirty="0" smtClean="0">
                  <a:solidFill>
                    <a:schemeClr val="accent3"/>
                  </a:solidFill>
                </a:rPr>
                <a:t>Start </a:t>
              </a:r>
              <a:r>
                <a:rPr lang="de-DE" sz="2400" b="1" dirty="0" err="1" smtClean="0">
                  <a:solidFill>
                    <a:schemeClr val="accent3"/>
                  </a:solidFill>
                </a:rPr>
                <a:t>of</a:t>
              </a:r>
              <a:r>
                <a:rPr lang="de-DE" sz="2400" b="1" dirty="0" smtClean="0">
                  <a:solidFill>
                    <a:schemeClr val="accent3"/>
                  </a:solidFill>
                </a:rPr>
                <a:t> </a:t>
              </a:r>
            </a:p>
          </p:txBody>
        </p:sp>
        <p:cxnSp>
          <p:nvCxnSpPr>
            <p:cNvPr id="17" name="Gerade Verbindung mit Pfeil 16"/>
            <p:cNvCxnSpPr/>
            <p:nvPr/>
          </p:nvCxnSpPr>
          <p:spPr bwMode="auto">
            <a:xfrm flipH="1">
              <a:off x="2444216" y="4914197"/>
              <a:ext cx="575822" cy="4145"/>
            </a:xfrm>
            <a:prstGeom prst="straightConnector1">
              <a:avLst/>
            </a:prstGeom>
            <a:noFill/>
            <a:ln w="63500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>
              <a:off x="2444212" y="4756296"/>
              <a:ext cx="0" cy="315802"/>
            </a:xfrm>
            <a:prstGeom prst="line">
              <a:avLst/>
            </a:prstGeom>
            <a:noFill/>
            <a:ln w="63500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19" name="Textfeld 18"/>
          <p:cNvSpPr txBox="1"/>
          <p:nvPr/>
        </p:nvSpPr>
        <p:spPr>
          <a:xfrm>
            <a:off x="1197978" y="4322958"/>
            <a:ext cx="7199456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400" b="1" dirty="0" smtClean="0">
                <a:solidFill>
                  <a:schemeClr val="accent3"/>
                </a:solidFill>
              </a:rPr>
              <a:t>SASE1+2+3 </a:t>
            </a:r>
            <a:r>
              <a:rPr lang="de-DE" sz="2400" b="1" dirty="0" err="1" smtClean="0">
                <a:solidFill>
                  <a:schemeClr val="accent3"/>
                </a:solidFill>
              </a:rPr>
              <a:t>beamline</a:t>
            </a:r>
            <a:r>
              <a:rPr lang="de-DE" sz="2400" b="1" dirty="0" smtClean="0">
                <a:solidFill>
                  <a:schemeClr val="accent3"/>
                </a:solidFill>
              </a:rPr>
              <a:t> </a:t>
            </a:r>
            <a:r>
              <a:rPr lang="de-DE" sz="2400" b="1" dirty="0" err="1" smtClean="0">
                <a:solidFill>
                  <a:schemeClr val="accent3"/>
                </a:solidFill>
              </a:rPr>
              <a:t>commissioning</a:t>
            </a:r>
            <a:r>
              <a:rPr lang="de-DE" sz="2400" b="1" dirty="0" smtClean="0">
                <a:solidFill>
                  <a:schemeClr val="accent3"/>
                </a:solidFill>
              </a:rPr>
              <a:t> </a:t>
            </a:r>
            <a:r>
              <a:rPr lang="de-DE" sz="2400" b="1" dirty="0" err="1" smtClean="0">
                <a:solidFill>
                  <a:schemeClr val="accent3"/>
                </a:solidFill>
              </a:rPr>
              <a:t>with</a:t>
            </a:r>
            <a:r>
              <a:rPr lang="de-DE" sz="2400" b="1" dirty="0" smtClean="0">
                <a:solidFill>
                  <a:schemeClr val="accent3"/>
                </a:solidFill>
              </a:rPr>
              <a:t> beam</a:t>
            </a:r>
          </a:p>
        </p:txBody>
      </p:sp>
      <p:grpSp>
        <p:nvGrpSpPr>
          <p:cNvPr id="20" name="Gruppieren 19"/>
          <p:cNvGrpSpPr/>
          <p:nvPr/>
        </p:nvGrpSpPr>
        <p:grpSpPr>
          <a:xfrm>
            <a:off x="2415277" y="4687509"/>
            <a:ext cx="2492389" cy="461665"/>
            <a:chOff x="2415277" y="4687509"/>
            <a:chExt cx="2492389" cy="461665"/>
          </a:xfrm>
        </p:grpSpPr>
        <p:sp>
          <p:nvSpPr>
            <p:cNvPr id="21" name="Textfeld 20"/>
            <p:cNvSpPr txBox="1"/>
            <p:nvPr/>
          </p:nvSpPr>
          <p:spPr>
            <a:xfrm>
              <a:off x="2415277" y="4687509"/>
              <a:ext cx="2492389" cy="461665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 algn="r">
                <a:spcBef>
                  <a:spcPts val="600"/>
                </a:spcBef>
                <a:buClr>
                  <a:schemeClr val="accent2"/>
                </a:buClr>
                <a:buSzPct val="80000"/>
                <a:buNone/>
              </a:pPr>
              <a:r>
                <a:rPr lang="de-DE" sz="2400" b="1" dirty="0" smtClean="0">
                  <a:solidFill>
                    <a:schemeClr val="accent3"/>
                  </a:solidFill>
                </a:rPr>
                <a:t>3rd </a:t>
              </a:r>
              <a:r>
                <a:rPr lang="de-DE" sz="2400" b="1" dirty="0" err="1" smtClean="0">
                  <a:solidFill>
                    <a:schemeClr val="accent3"/>
                  </a:solidFill>
                </a:rPr>
                <a:t>user</a:t>
              </a:r>
              <a:r>
                <a:rPr lang="de-DE" sz="2400" b="1" dirty="0" smtClean="0">
                  <a:solidFill>
                    <a:schemeClr val="accent3"/>
                  </a:solidFill>
                </a:rPr>
                <a:t> </a:t>
              </a:r>
              <a:r>
                <a:rPr lang="de-DE" sz="2400" b="1" dirty="0" err="1" smtClean="0">
                  <a:solidFill>
                    <a:schemeClr val="accent3"/>
                  </a:solidFill>
                </a:rPr>
                <a:t>run</a:t>
              </a:r>
              <a:endParaRPr lang="de-DE" sz="2400" b="1" dirty="0" smtClean="0">
                <a:solidFill>
                  <a:schemeClr val="accent3"/>
                </a:solidFill>
              </a:endParaRPr>
            </a:p>
          </p:txBody>
        </p:sp>
        <p:cxnSp>
          <p:nvCxnSpPr>
            <p:cNvPr id="22" name="Gerade Verbindung mit Pfeil 21"/>
            <p:cNvCxnSpPr/>
            <p:nvPr/>
          </p:nvCxnSpPr>
          <p:spPr bwMode="auto">
            <a:xfrm flipH="1">
              <a:off x="2444212" y="4914197"/>
              <a:ext cx="497711" cy="4145"/>
            </a:xfrm>
            <a:prstGeom prst="straightConnector1">
              <a:avLst/>
            </a:prstGeom>
            <a:noFill/>
            <a:ln w="63500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2444212" y="4756296"/>
              <a:ext cx="0" cy="315802"/>
            </a:xfrm>
            <a:prstGeom prst="line">
              <a:avLst/>
            </a:prstGeom>
            <a:noFill/>
            <a:ln w="63500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6232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Scope</a:t>
            </a:r>
            <a:r>
              <a:rPr lang="de-DE" dirty="0" smtClean="0"/>
              <a:t> 2018/19 / Order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priorities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80493"/>
            <a:ext cx="8426671" cy="5105320"/>
          </a:xfrm>
        </p:spPr>
        <p:txBody>
          <a:bodyPr/>
          <a:lstStyle/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/>
              <a:t>SASE1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 smtClean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/>
              <a:t>SASE1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 smtClean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/>
              <a:t>SASE3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r>
              <a:rPr lang="de-DE" dirty="0" smtClean="0"/>
              <a:t>	</a:t>
            </a:r>
            <a:r>
              <a:rPr lang="de-DE" dirty="0" smtClean="0">
                <a:sym typeface="Wingdings" panose="05000000000000000000" pitchFamily="2" charset="2"/>
              </a:rPr>
              <a:t> SASE3 </a:t>
            </a:r>
            <a:r>
              <a:rPr lang="de-DE" dirty="0" err="1" smtClean="0">
                <a:sym typeface="Wingdings" panose="05000000000000000000" pitchFamily="2" charset="2"/>
              </a:rPr>
              <a:t>tunnel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operation</a:t>
            </a:r>
            <a:endParaRPr lang="de-DE" dirty="0" smtClean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/>
              <a:t>SASE2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r>
              <a:rPr lang="de-DE" dirty="0" smtClean="0"/>
              <a:t>	</a:t>
            </a:r>
            <a:r>
              <a:rPr lang="de-DE" dirty="0" smtClean="0">
                <a:sym typeface="Wingdings" panose="05000000000000000000" pitchFamily="2" charset="2"/>
              </a:rPr>
              <a:t> SASE2 </a:t>
            </a:r>
            <a:r>
              <a:rPr lang="de-DE" dirty="0" err="1" smtClean="0">
                <a:sym typeface="Wingdings" panose="05000000000000000000" pitchFamily="2" charset="2"/>
              </a:rPr>
              <a:t>tunnel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readiness</a:t>
            </a:r>
            <a:r>
              <a:rPr lang="de-DE" dirty="0" smtClean="0">
                <a:sym typeface="Wingdings" panose="05000000000000000000" pitchFamily="2" charset="2"/>
              </a:rPr>
              <a:t>	 </a:t>
            </a: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</a:t>
            </a:r>
            <a:r>
              <a:rPr lang="de-DE" dirty="0" err="1" smtClean="0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>
                <a:sym typeface="Wingdings" panose="05000000000000000000" pitchFamily="2" charset="2"/>
              </a:rPr>
              <a:t>SASE2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readiness</a:t>
            </a:r>
            <a:r>
              <a:rPr lang="de-DE" dirty="0" smtClean="0">
                <a:sym typeface="Wingdings" panose="05000000000000000000" pitchFamily="2" charset="2"/>
              </a:rPr>
              <a:t>	 SASE2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</a:t>
            </a:r>
            <a:r>
              <a:rPr lang="de-DE" dirty="0" smtClean="0">
                <a:sym typeface="Wingdings" panose="05000000000000000000" pitchFamily="2" charset="2"/>
              </a:rPr>
              <a:t>Operation</a:t>
            </a: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 smtClean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>
                <a:sym typeface="Wingdings" panose="05000000000000000000" pitchFamily="2" charset="2"/>
              </a:rPr>
              <a:t>SASE1 </a:t>
            </a:r>
            <a:r>
              <a:rPr lang="de-DE" dirty="0" err="1" smtClean="0">
                <a:sym typeface="Wingdings" panose="05000000000000000000" pitchFamily="2" charset="2"/>
              </a:rPr>
              <a:t>tunnel</a:t>
            </a:r>
            <a:r>
              <a:rPr lang="de-DE" dirty="0" smtClean="0">
                <a:sym typeface="Wingdings" panose="05000000000000000000" pitchFamily="2" charset="2"/>
              </a:rPr>
              <a:t> &amp; </a:t>
            </a:r>
            <a:r>
              <a:rPr lang="de-DE" dirty="0" err="1" smtClean="0">
                <a:sym typeface="Wingdings" panose="05000000000000000000" pitchFamily="2" charset="2"/>
              </a:rPr>
              <a:t>instrument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completion</a:t>
            </a:r>
            <a:endParaRPr lang="de-DE" dirty="0" smtClean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>
                <a:sym typeface="Wingdings" panose="05000000000000000000" pitchFamily="2" charset="2"/>
              </a:rPr>
              <a:t>SASE3 </a:t>
            </a:r>
            <a:r>
              <a:rPr lang="de-DE" dirty="0" err="1" smtClean="0">
                <a:sym typeface="Wingdings" panose="05000000000000000000" pitchFamily="2" charset="2"/>
              </a:rPr>
              <a:t>tunnel</a:t>
            </a:r>
            <a:r>
              <a:rPr lang="de-DE" dirty="0" smtClean="0">
                <a:sym typeface="Wingdings" panose="05000000000000000000" pitchFamily="2" charset="2"/>
              </a:rPr>
              <a:t> &amp; </a:t>
            </a:r>
            <a:r>
              <a:rPr lang="de-DE" dirty="0" err="1" smtClean="0">
                <a:sym typeface="Wingdings" panose="05000000000000000000" pitchFamily="2" charset="2"/>
              </a:rPr>
              <a:t>instrument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completion</a:t>
            </a:r>
            <a:endParaRPr lang="de-DE" dirty="0" smtClean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>
                <a:sym typeface="Wingdings" panose="05000000000000000000" pitchFamily="2" charset="2"/>
              </a:rPr>
              <a:t>SASE2 </a:t>
            </a:r>
            <a:r>
              <a:rPr lang="de-DE" dirty="0" err="1" smtClean="0">
                <a:sym typeface="Wingdings" panose="05000000000000000000" pitchFamily="2" charset="2"/>
              </a:rPr>
              <a:t>tunnel</a:t>
            </a:r>
            <a:r>
              <a:rPr lang="de-DE" dirty="0" smtClean="0">
                <a:sym typeface="Wingdings" panose="05000000000000000000" pitchFamily="2" charset="2"/>
              </a:rPr>
              <a:t> &amp; </a:t>
            </a:r>
            <a:r>
              <a:rPr lang="de-DE" dirty="0" err="1" smtClean="0">
                <a:sym typeface="Wingdings" panose="05000000000000000000" pitchFamily="2" charset="2"/>
              </a:rPr>
              <a:t>instrument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completion</a:t>
            </a:r>
            <a:endParaRPr lang="de-DE" dirty="0"/>
          </a:p>
          <a:p>
            <a:pPr>
              <a:spcBef>
                <a:spcPts val="8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SASE1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8767"/>
            <a:ext cx="8419147" cy="5137150"/>
          </a:xfrm>
        </p:spPr>
        <p:txBody>
          <a:bodyPr/>
          <a:lstStyle/>
          <a:p>
            <a:r>
              <a:rPr lang="de-DE" b="1" dirty="0" smtClean="0"/>
              <a:t>Tasks &amp; </a:t>
            </a:r>
            <a:r>
              <a:rPr lang="de-DE" b="1" dirty="0" err="1" smtClean="0"/>
              <a:t>effort</a:t>
            </a:r>
            <a:r>
              <a:rPr lang="de-DE" b="1" dirty="0" smtClean="0"/>
              <a:t> </a:t>
            </a:r>
            <a:r>
              <a:rPr lang="de-DE" b="1" dirty="0" err="1" smtClean="0"/>
              <a:t>required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operate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tunnel</a:t>
            </a:r>
            <a:r>
              <a:rPr lang="de-DE" b="1" dirty="0" smtClean="0"/>
              <a:t>:</a:t>
            </a:r>
            <a:br>
              <a:rPr lang="de-DE" b="1" dirty="0" smtClean="0"/>
            </a:br>
            <a:r>
              <a:rPr lang="de-DE" sz="1600" b="1" dirty="0" smtClean="0"/>
              <a:t>(</a:t>
            </a:r>
            <a:r>
              <a:rPr lang="de-DE" sz="1600" b="1" dirty="0" err="1" smtClean="0"/>
              <a:t>including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items</a:t>
            </a:r>
            <a:r>
              <a:rPr lang="de-DE" sz="1600" b="1" dirty="0" smtClean="0"/>
              <a:t> </a:t>
            </a:r>
            <a:r>
              <a:rPr lang="de-DE" sz="1600" b="1" dirty="0" err="1"/>
              <a:t>for</a:t>
            </a:r>
            <a:r>
              <a:rPr lang="de-DE" sz="1600" b="1" dirty="0"/>
              <a:t> </a:t>
            </a:r>
            <a:r>
              <a:rPr lang="de-DE" sz="1600" b="1" dirty="0" smtClean="0"/>
              <a:t>Day-1 </a:t>
            </a:r>
            <a:r>
              <a:rPr lang="de-DE" sz="1600" b="1" dirty="0" err="1" smtClean="0"/>
              <a:t>or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required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to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meet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promises</a:t>
            </a:r>
            <a:r>
              <a:rPr lang="de-DE" sz="1600" b="1" dirty="0" smtClean="0"/>
              <a:t> in Call </a:t>
            </a:r>
            <a:r>
              <a:rPr lang="de-DE" sz="1600" b="1" dirty="0" err="1" smtClean="0"/>
              <a:t>for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Proposals</a:t>
            </a:r>
            <a:r>
              <a:rPr lang="de-DE" sz="1600" b="1" dirty="0" smtClean="0"/>
              <a:t>)</a:t>
            </a:r>
            <a:endParaRPr lang="de-DE" b="1" dirty="0" smtClean="0"/>
          </a:p>
          <a:p>
            <a:pPr lvl="1"/>
            <a:r>
              <a:rPr lang="de-DE" sz="2000" dirty="0" smtClean="0"/>
              <a:t>Installation &amp; </a:t>
            </a:r>
            <a:r>
              <a:rPr lang="de-DE" sz="2000" dirty="0" err="1" smtClean="0"/>
              <a:t>commissioning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b="1" dirty="0" err="1" smtClean="0"/>
              <a:t>distribution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mirror</a:t>
            </a:r>
            <a:r>
              <a:rPr lang="de-DE" sz="2000" b="1" dirty="0" smtClean="0"/>
              <a:t> </a:t>
            </a:r>
            <a:r>
              <a:rPr lang="de-DE" sz="2000" b="1" dirty="0" err="1"/>
              <a:t>cooling</a:t>
            </a:r>
            <a:r>
              <a:rPr lang="de-DE" sz="2000" b="1" dirty="0"/>
              <a:t> </a:t>
            </a:r>
            <a:endParaRPr lang="de-DE" sz="2000" b="1" dirty="0" smtClean="0"/>
          </a:p>
          <a:p>
            <a:pPr lvl="1"/>
            <a:r>
              <a:rPr lang="de-DE" sz="2000" dirty="0" err="1" smtClean="0"/>
              <a:t>Complete</a:t>
            </a:r>
            <a:r>
              <a:rPr lang="de-DE" sz="2000" dirty="0" smtClean="0"/>
              <a:t> </a:t>
            </a:r>
            <a:r>
              <a:rPr lang="de-DE" sz="2000" dirty="0" err="1"/>
              <a:t>commissioning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b="1" dirty="0" smtClean="0"/>
              <a:t>MCP</a:t>
            </a:r>
            <a:r>
              <a:rPr lang="de-DE" sz="2000" b="1" dirty="0"/>
              <a:t>, </a:t>
            </a:r>
            <a:r>
              <a:rPr lang="de-DE" sz="2000" b="1" dirty="0" err="1" smtClean="0"/>
              <a:t>Hirex</a:t>
            </a:r>
            <a:r>
              <a:rPr lang="de-DE" sz="2000" b="1" dirty="0"/>
              <a:t>, </a:t>
            </a:r>
            <a:r>
              <a:rPr lang="de-DE" sz="2000" b="1" dirty="0" smtClean="0"/>
              <a:t>K-Mono</a:t>
            </a:r>
            <a:br>
              <a:rPr lang="de-DE" sz="2000" b="1" dirty="0" smtClean="0"/>
            </a:br>
            <a:r>
              <a:rPr lang="de-DE" sz="2000" dirty="0" smtClean="0"/>
              <a:t>(</a:t>
            </a:r>
            <a:r>
              <a:rPr lang="de-DE" sz="2000" dirty="0" err="1" smtClean="0"/>
              <a:t>required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improvements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accelerator</a:t>
            </a:r>
            <a:r>
              <a:rPr lang="de-DE" sz="2000" dirty="0" smtClean="0"/>
              <a:t>) </a:t>
            </a:r>
          </a:p>
          <a:p>
            <a:pPr lvl="1"/>
            <a:endParaRPr lang="de-DE" sz="2000" dirty="0" smtClean="0"/>
          </a:p>
          <a:p>
            <a:pPr lvl="1"/>
            <a:endParaRPr lang="de-DE" sz="2000" dirty="0"/>
          </a:p>
          <a:p>
            <a:r>
              <a:rPr lang="de-DE" sz="2000" b="1" dirty="0" err="1" smtClean="0"/>
              <a:t>Accelerator</a:t>
            </a:r>
            <a:r>
              <a:rPr lang="de-DE" sz="2000" b="1" dirty="0" smtClean="0"/>
              <a:t>:</a:t>
            </a:r>
          </a:p>
          <a:p>
            <a:pPr lvl="1"/>
            <a:r>
              <a:rPr lang="en-US" sz="2000" dirty="0" smtClean="0"/>
              <a:t>Good </a:t>
            </a:r>
            <a:r>
              <a:rPr lang="en-US" sz="2000" dirty="0"/>
              <a:t>understanding of the </a:t>
            </a:r>
            <a:r>
              <a:rPr lang="en-US" sz="2000" b="1" dirty="0"/>
              <a:t>FEL gain curve</a:t>
            </a:r>
          </a:p>
          <a:p>
            <a:pPr lvl="1"/>
            <a:r>
              <a:rPr lang="en-US" sz="2000" dirty="0" smtClean="0"/>
              <a:t>Measurement </a:t>
            </a:r>
            <a:r>
              <a:rPr lang="en-US" sz="2000" dirty="0"/>
              <a:t>of the </a:t>
            </a:r>
            <a:r>
              <a:rPr lang="en-US" sz="2000" b="1" dirty="0"/>
              <a:t>spectral jitter and bandwidth</a:t>
            </a:r>
          </a:p>
          <a:p>
            <a:pPr lvl="1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816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SASE1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4543"/>
            <a:ext cx="8457247" cy="5027083"/>
          </a:xfrm>
        </p:spPr>
        <p:txBody>
          <a:bodyPr/>
          <a:lstStyle/>
          <a:p>
            <a:r>
              <a:rPr lang="de-DE" b="1" dirty="0" smtClean="0"/>
              <a:t>Tasks &amp; </a:t>
            </a:r>
            <a:r>
              <a:rPr lang="de-DE" b="1" dirty="0" err="1" smtClean="0"/>
              <a:t>efforts</a:t>
            </a:r>
            <a:r>
              <a:rPr lang="de-DE" b="1" dirty="0" smtClean="0"/>
              <a:t> </a:t>
            </a:r>
            <a:r>
              <a:rPr lang="de-DE" b="1" dirty="0" err="1" smtClean="0"/>
              <a:t>required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operate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instruments</a:t>
            </a:r>
            <a:r>
              <a:rPr lang="de-DE" b="1" dirty="0"/>
              <a:t>: </a:t>
            </a:r>
            <a:r>
              <a:rPr lang="de-DE" sz="1600" b="1" dirty="0" smtClean="0"/>
              <a:t>(</a:t>
            </a:r>
            <a:r>
              <a:rPr lang="de-DE" sz="1600" b="1" dirty="0" err="1" smtClean="0"/>
              <a:t>including</a:t>
            </a:r>
            <a:r>
              <a:rPr lang="de-DE" sz="1600" b="1" dirty="0" smtClean="0"/>
              <a:t> </a:t>
            </a:r>
            <a:r>
              <a:rPr lang="de-DE" sz="1600" b="1" dirty="0" err="1"/>
              <a:t>items</a:t>
            </a:r>
            <a:r>
              <a:rPr lang="de-DE" sz="1600" b="1" dirty="0"/>
              <a:t> </a:t>
            </a:r>
            <a:r>
              <a:rPr lang="de-DE" sz="1600" b="1" dirty="0" err="1"/>
              <a:t>for</a:t>
            </a:r>
            <a:r>
              <a:rPr lang="de-DE" sz="1600" b="1" dirty="0"/>
              <a:t> Day-1 </a:t>
            </a:r>
            <a:r>
              <a:rPr lang="de-DE" sz="1600" b="1" dirty="0" err="1"/>
              <a:t>or</a:t>
            </a:r>
            <a:r>
              <a:rPr lang="de-DE" sz="1600" b="1" dirty="0"/>
              <a:t> </a:t>
            </a:r>
            <a:r>
              <a:rPr lang="de-DE" sz="1600" b="1" dirty="0" err="1"/>
              <a:t>required</a:t>
            </a:r>
            <a:r>
              <a:rPr lang="de-DE" sz="1600" b="1" dirty="0"/>
              <a:t> </a:t>
            </a:r>
            <a:r>
              <a:rPr lang="de-DE" sz="1600" b="1" dirty="0" err="1"/>
              <a:t>to</a:t>
            </a:r>
            <a:r>
              <a:rPr lang="de-DE" sz="1600" b="1" dirty="0"/>
              <a:t> </a:t>
            </a:r>
            <a:r>
              <a:rPr lang="de-DE" sz="1600" b="1" dirty="0" err="1"/>
              <a:t>meet</a:t>
            </a:r>
            <a:r>
              <a:rPr lang="de-DE" sz="1600" b="1" dirty="0"/>
              <a:t> </a:t>
            </a:r>
            <a:r>
              <a:rPr lang="de-DE" sz="1600" b="1" dirty="0" err="1"/>
              <a:t>promises</a:t>
            </a:r>
            <a:r>
              <a:rPr lang="de-DE" sz="1600" b="1" dirty="0"/>
              <a:t> in Call </a:t>
            </a:r>
            <a:r>
              <a:rPr lang="de-DE" sz="1600" b="1" dirty="0" err="1"/>
              <a:t>for</a:t>
            </a:r>
            <a:r>
              <a:rPr lang="de-DE" sz="1600" b="1" dirty="0"/>
              <a:t> </a:t>
            </a:r>
            <a:r>
              <a:rPr lang="de-DE" sz="1600" b="1" dirty="0" err="1" smtClean="0"/>
              <a:t>Proposals</a:t>
            </a:r>
            <a:r>
              <a:rPr lang="de-DE" sz="1600" b="1" dirty="0" smtClean="0"/>
              <a:t>)</a:t>
            </a:r>
            <a:endParaRPr lang="de-DE" b="1" dirty="0" smtClean="0"/>
          </a:p>
          <a:p>
            <a:pPr lvl="1"/>
            <a:r>
              <a:rPr lang="de-DE" sz="2000" b="1" dirty="0" smtClean="0"/>
              <a:t>CAS:</a:t>
            </a:r>
          </a:p>
          <a:p>
            <a:pPr lvl="2">
              <a:buFont typeface="Wingdings" pitchFamily="2" charset="2"/>
              <a:buChar char="§"/>
            </a:pPr>
            <a:r>
              <a:rPr lang="de-DE" sz="1800" b="1" dirty="0"/>
              <a:t>Exchange </a:t>
            </a:r>
            <a:r>
              <a:rPr lang="de-DE" sz="1800" b="1" dirty="0" err="1"/>
              <a:t>of</a:t>
            </a:r>
            <a:r>
              <a:rPr lang="de-DE" sz="1800" b="1" dirty="0"/>
              <a:t> </a:t>
            </a:r>
            <a:r>
              <a:rPr lang="de-DE" sz="1800" b="1" dirty="0" err="1"/>
              <a:t>data</a:t>
            </a:r>
            <a:r>
              <a:rPr lang="de-DE" sz="1800" b="1" dirty="0"/>
              <a:t> </a:t>
            </a:r>
            <a:r>
              <a:rPr lang="de-DE" sz="1800" b="1" dirty="0" err="1"/>
              <a:t>between</a:t>
            </a:r>
            <a:r>
              <a:rPr lang="de-DE" sz="1800" b="1" dirty="0"/>
              <a:t> DOOCS </a:t>
            </a:r>
            <a:r>
              <a:rPr lang="de-DE" sz="1800" b="1" dirty="0" err="1"/>
              <a:t>and</a:t>
            </a:r>
            <a:r>
              <a:rPr lang="de-DE" sz="1800" b="1" dirty="0"/>
              <a:t> </a:t>
            </a:r>
            <a:r>
              <a:rPr lang="de-DE" sz="1800" b="1" dirty="0" err="1"/>
              <a:t>Karabo</a:t>
            </a:r>
            <a:r>
              <a:rPr lang="de-DE" sz="1800" b="1" dirty="0"/>
              <a:t/>
            </a:r>
            <a:br>
              <a:rPr lang="de-DE" sz="1800" b="1" dirty="0"/>
            </a:br>
            <a:r>
              <a:rPr lang="de-DE" sz="1800" dirty="0"/>
              <a:t>(</a:t>
            </a:r>
            <a:r>
              <a:rPr lang="de-DE" sz="1800" dirty="0" err="1"/>
              <a:t>required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improvements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accelerator</a:t>
            </a:r>
            <a:r>
              <a:rPr lang="de-DE" sz="1800" dirty="0"/>
              <a:t>) </a:t>
            </a:r>
          </a:p>
          <a:p>
            <a:pPr lvl="2">
              <a:buFont typeface="Wingdings" pitchFamily="2" charset="2"/>
              <a:buChar char="§"/>
            </a:pPr>
            <a:r>
              <a:rPr lang="de-DE" sz="1800" b="1" dirty="0" err="1"/>
              <a:t>Improve</a:t>
            </a:r>
            <a:r>
              <a:rPr lang="de-DE" sz="1800" b="1" dirty="0"/>
              <a:t> DAQ: </a:t>
            </a:r>
            <a:r>
              <a:rPr lang="de-DE" sz="1800" dirty="0"/>
              <a:t>Data </a:t>
            </a:r>
            <a:r>
              <a:rPr lang="de-DE" sz="1800" dirty="0" err="1"/>
              <a:t>storage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handling</a:t>
            </a:r>
            <a:r>
              <a:rPr lang="de-DE" sz="1800" dirty="0"/>
              <a:t>, </a:t>
            </a:r>
            <a:r>
              <a:rPr lang="de-DE" sz="1800" dirty="0" err="1"/>
              <a:t>detector</a:t>
            </a:r>
            <a:r>
              <a:rPr lang="de-DE" sz="1800" dirty="0"/>
              <a:t> </a:t>
            </a:r>
            <a:r>
              <a:rPr lang="de-DE" sz="1800" dirty="0" err="1"/>
              <a:t>performance</a:t>
            </a:r>
            <a:endParaRPr lang="de-DE" sz="1800" dirty="0"/>
          </a:p>
          <a:p>
            <a:pPr lvl="2">
              <a:buFont typeface="Wingdings" pitchFamily="2" charset="2"/>
              <a:buChar char="§"/>
            </a:pPr>
            <a:r>
              <a:rPr lang="de-DE" sz="1800" b="1" dirty="0" err="1"/>
              <a:t>Improve</a:t>
            </a:r>
            <a:r>
              <a:rPr lang="de-DE" sz="1800" b="1" dirty="0"/>
              <a:t> Control Software: </a:t>
            </a:r>
            <a:r>
              <a:rPr lang="de-DE" sz="1800" dirty="0"/>
              <a:t>Scan </a:t>
            </a:r>
            <a:r>
              <a:rPr lang="de-DE" sz="1800" dirty="0" err="1"/>
              <a:t>tool</a:t>
            </a:r>
            <a:r>
              <a:rPr lang="de-DE" sz="1800" dirty="0"/>
              <a:t>, </a:t>
            </a:r>
            <a:r>
              <a:rPr lang="de-DE" sz="1800" dirty="0" err="1"/>
              <a:t>timing</a:t>
            </a:r>
            <a:r>
              <a:rPr lang="de-DE" sz="1800" dirty="0"/>
              <a:t> </a:t>
            </a:r>
            <a:r>
              <a:rPr lang="de-DE" sz="1800" dirty="0" err="1"/>
              <a:t>tool</a:t>
            </a:r>
            <a:r>
              <a:rPr lang="de-DE" sz="1800" dirty="0"/>
              <a:t>, </a:t>
            </a:r>
            <a:r>
              <a:rPr lang="de-DE" sz="1800" dirty="0" err="1"/>
              <a:t>overall</a:t>
            </a:r>
            <a:r>
              <a:rPr lang="de-DE" sz="1800" dirty="0"/>
              <a:t> </a:t>
            </a:r>
            <a:r>
              <a:rPr lang="de-DE" sz="1800" dirty="0" err="1"/>
              <a:t>stability</a:t>
            </a:r>
            <a:r>
              <a:rPr lang="de-DE" sz="1800" dirty="0"/>
              <a:t>, …</a:t>
            </a:r>
          </a:p>
          <a:p>
            <a:pPr lvl="1"/>
            <a:endParaRPr lang="de-DE" sz="2000" b="1" dirty="0" smtClean="0"/>
          </a:p>
          <a:p>
            <a:pPr lvl="1"/>
            <a:r>
              <a:rPr lang="de-DE" sz="2000" b="1" dirty="0" err="1" smtClean="0"/>
              <a:t>Accelerator</a:t>
            </a:r>
            <a:r>
              <a:rPr lang="de-DE" sz="2000" b="1" dirty="0" smtClean="0"/>
              <a:t> &amp; SPB/SFX:</a:t>
            </a:r>
            <a:endParaRPr lang="de-DE" sz="2000" b="1" dirty="0"/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Improvement of the </a:t>
            </a:r>
            <a:r>
              <a:rPr lang="en-US" sz="2000" b="1" dirty="0"/>
              <a:t>focal properties</a:t>
            </a:r>
            <a:endParaRPr lang="de-DE" sz="2000" b="1" dirty="0"/>
          </a:p>
          <a:p>
            <a:pPr lvl="1"/>
            <a:endParaRPr lang="de-DE" sz="2000" b="1" dirty="0" smtClean="0"/>
          </a:p>
          <a:p>
            <a:pPr lvl="1"/>
            <a:r>
              <a:rPr lang="de-DE" sz="2000" b="1" dirty="0" smtClean="0"/>
              <a:t>SPB/SFX</a:t>
            </a:r>
            <a:r>
              <a:rPr lang="de-DE" sz="2000" b="1" dirty="0"/>
              <a:t>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2000" b="1" dirty="0" err="1"/>
              <a:t>October</a:t>
            </a:r>
            <a:r>
              <a:rPr lang="de-DE" sz="2000" b="1" dirty="0"/>
              <a:t>:</a:t>
            </a:r>
            <a:r>
              <a:rPr lang="de-DE" sz="2000" dirty="0"/>
              <a:t> CSS, (</a:t>
            </a:r>
            <a:r>
              <a:rPr lang="de-DE" sz="2000" dirty="0" err="1"/>
              <a:t>re</a:t>
            </a:r>
            <a:r>
              <a:rPr lang="de-DE" sz="2000" dirty="0"/>
              <a:t>)</a:t>
            </a:r>
            <a:r>
              <a:rPr lang="de-DE" sz="2000" dirty="0" err="1"/>
              <a:t>cabling</a:t>
            </a:r>
            <a:r>
              <a:rPr lang="de-DE" sz="2000" dirty="0"/>
              <a:t> </a:t>
            </a:r>
            <a:r>
              <a:rPr lang="de-DE" sz="2000" dirty="0" err="1"/>
              <a:t>works</a:t>
            </a:r>
            <a:r>
              <a:rPr lang="de-DE" sz="2000" dirty="0"/>
              <a:t>, </a:t>
            </a:r>
            <a:r>
              <a:rPr lang="de-DE" sz="2000" dirty="0" err="1"/>
              <a:t>laser</a:t>
            </a:r>
            <a:r>
              <a:rPr lang="de-DE" sz="2000" dirty="0"/>
              <a:t> </a:t>
            </a:r>
            <a:r>
              <a:rPr lang="de-DE" sz="2000" dirty="0" err="1"/>
              <a:t>table</a:t>
            </a:r>
            <a:r>
              <a:rPr lang="de-DE" sz="2000" dirty="0"/>
              <a:t>, </a:t>
            </a:r>
            <a:r>
              <a:rPr lang="de-DE" sz="2000" dirty="0" err="1"/>
              <a:t>vacuum</a:t>
            </a:r>
            <a:r>
              <a:rPr lang="de-DE" sz="2000" dirty="0"/>
              <a:t> </a:t>
            </a:r>
            <a:r>
              <a:rPr lang="de-DE" sz="2000" dirty="0" err="1"/>
              <a:t>works</a:t>
            </a:r>
            <a:r>
              <a:rPr lang="de-DE" sz="2000" dirty="0"/>
              <a:t>, …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2000" b="1" dirty="0"/>
              <a:t>2018: KB-</a:t>
            </a:r>
            <a:r>
              <a:rPr lang="de-DE" sz="2000" b="1" dirty="0" err="1"/>
              <a:t>mirror</a:t>
            </a:r>
            <a:r>
              <a:rPr lang="de-DE" sz="2000" b="1" dirty="0"/>
              <a:t> </a:t>
            </a:r>
            <a:r>
              <a:rPr lang="de-DE" sz="2000" dirty="0" err="1"/>
              <a:t>installation</a:t>
            </a:r>
            <a:r>
              <a:rPr lang="de-DE" sz="2000" dirty="0"/>
              <a:t>, </a:t>
            </a:r>
            <a:r>
              <a:rPr lang="de-DE" sz="2000" dirty="0" err="1"/>
              <a:t>integration</a:t>
            </a:r>
            <a:r>
              <a:rPr lang="de-DE" sz="2000" dirty="0"/>
              <a:t> &amp; </a:t>
            </a:r>
            <a:r>
              <a:rPr lang="de-DE" sz="2000" dirty="0" err="1"/>
              <a:t>commissioning</a:t>
            </a:r>
            <a:endParaRPr lang="de-DE" sz="2000" dirty="0"/>
          </a:p>
          <a:p>
            <a:pPr lvl="1"/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0911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SASE3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 smtClean="0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8765"/>
            <a:ext cx="8438245" cy="5166783"/>
          </a:xfrm>
        </p:spPr>
        <p:txBody>
          <a:bodyPr/>
          <a:lstStyle/>
          <a:p>
            <a:r>
              <a:rPr lang="de-DE" b="1" dirty="0" err="1" smtClean="0"/>
              <a:t>Achieve</a:t>
            </a:r>
            <a:r>
              <a:rPr lang="de-DE" b="1" dirty="0" smtClean="0"/>
              <a:t> </a:t>
            </a:r>
            <a:r>
              <a:rPr lang="de-DE" b="1" dirty="0" err="1" smtClean="0"/>
              <a:t>first</a:t>
            </a:r>
            <a:r>
              <a:rPr lang="de-DE" b="1" dirty="0" smtClean="0"/>
              <a:t> </a:t>
            </a:r>
            <a:r>
              <a:rPr lang="de-DE" b="1" dirty="0" err="1" smtClean="0"/>
              <a:t>lasing</a:t>
            </a:r>
            <a:r>
              <a:rPr lang="de-DE" b="1" dirty="0" smtClean="0"/>
              <a:t>: 1st </a:t>
            </a:r>
            <a:r>
              <a:rPr lang="de-DE" b="1" dirty="0" err="1" smtClean="0"/>
              <a:t>attempt</a:t>
            </a:r>
            <a:r>
              <a:rPr lang="de-DE" b="1" dirty="0" smtClean="0"/>
              <a:t> in Nov. 17</a:t>
            </a:r>
          </a:p>
          <a:p>
            <a:pPr lvl="1"/>
            <a:r>
              <a:rPr lang="de-DE" sz="2000" dirty="0" smtClean="0"/>
              <a:t>XGM, FEL- &amp; SR-</a:t>
            </a:r>
            <a:r>
              <a:rPr lang="de-DE" sz="2000" dirty="0" err="1" smtClean="0"/>
              <a:t>Imager</a:t>
            </a:r>
            <a:r>
              <a:rPr lang="de-DE" sz="2000" dirty="0" smtClean="0"/>
              <a:t>, </a:t>
            </a:r>
            <a:r>
              <a:rPr lang="de-DE" sz="2000" dirty="0" err="1" smtClean="0"/>
              <a:t>Vacuum</a:t>
            </a:r>
            <a:r>
              <a:rPr lang="de-DE" sz="2000" dirty="0" smtClean="0"/>
              <a:t> in XTD10 </a:t>
            </a:r>
            <a:r>
              <a:rPr lang="de-DE" sz="2000" dirty="0" err="1"/>
              <a:t>up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 smtClean="0"/>
              <a:t>absorber</a:t>
            </a:r>
            <a:r>
              <a:rPr lang="de-DE" sz="2000" dirty="0" smtClean="0"/>
              <a:t> </a:t>
            </a:r>
            <a:r>
              <a:rPr lang="de-DE" sz="2000" dirty="0" err="1" smtClean="0"/>
              <a:t>required</a:t>
            </a:r>
            <a:endParaRPr lang="de-DE" sz="2000" dirty="0" smtClean="0"/>
          </a:p>
          <a:p>
            <a:pPr lvl="1"/>
            <a:r>
              <a:rPr lang="de-DE" sz="2000" dirty="0"/>
              <a:t>Test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entire</a:t>
            </a:r>
            <a:r>
              <a:rPr lang="de-DE" sz="2000" dirty="0"/>
              <a:t> </a:t>
            </a:r>
            <a:r>
              <a:rPr lang="de-DE" sz="2000" dirty="0" err="1"/>
              <a:t>vacuum</a:t>
            </a:r>
            <a:r>
              <a:rPr lang="de-DE" sz="2000" dirty="0"/>
              <a:t> </a:t>
            </a:r>
            <a:r>
              <a:rPr lang="de-DE" sz="2000" dirty="0" err="1" smtClean="0"/>
              <a:t>system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controls</a:t>
            </a:r>
            <a:r>
              <a:rPr lang="de-DE" sz="2000" dirty="0" smtClean="0"/>
              <a:t>, </a:t>
            </a:r>
            <a:r>
              <a:rPr lang="de-DE" sz="2000" dirty="0"/>
              <a:t>interlock etc. </a:t>
            </a:r>
            <a:endParaRPr lang="de-DE" sz="2000" dirty="0" smtClean="0"/>
          </a:p>
          <a:p>
            <a:endParaRPr lang="de-DE" b="1" dirty="0" smtClean="0"/>
          </a:p>
          <a:p>
            <a:r>
              <a:rPr lang="de-DE" b="1" dirty="0" smtClean="0"/>
              <a:t>Major </a:t>
            </a:r>
            <a:r>
              <a:rPr lang="de-DE" b="1" dirty="0" err="1" smtClean="0"/>
              <a:t>works</a:t>
            </a:r>
            <a:r>
              <a:rPr lang="de-DE" b="1" dirty="0" smtClean="0"/>
              <a:t> </a:t>
            </a:r>
            <a:r>
              <a:rPr lang="de-DE" b="1" dirty="0" err="1" smtClean="0"/>
              <a:t>finished</a:t>
            </a:r>
            <a:r>
              <a:rPr lang="de-DE" b="1" dirty="0"/>
              <a:t> </a:t>
            </a:r>
            <a:r>
              <a:rPr lang="de-DE" b="1" dirty="0" smtClean="0"/>
              <a:t>XTD4+10 : End </a:t>
            </a:r>
            <a:r>
              <a:rPr lang="de-DE" b="1" dirty="0" err="1" smtClean="0"/>
              <a:t>of</a:t>
            </a:r>
            <a:r>
              <a:rPr lang="de-DE" b="1" dirty="0" smtClean="0"/>
              <a:t> Jan. 18</a:t>
            </a:r>
          </a:p>
          <a:p>
            <a:pPr lvl="1"/>
            <a:r>
              <a:rPr lang="de-DE" sz="2000" b="1" dirty="0" err="1" smtClean="0"/>
              <a:t>Vacuum</a:t>
            </a:r>
            <a:r>
              <a:rPr lang="de-DE" sz="2000" b="1" dirty="0" smtClean="0"/>
              <a:t> &amp; </a:t>
            </a:r>
            <a:r>
              <a:rPr lang="de-DE" sz="2000" b="1" dirty="0" err="1" smtClean="0"/>
              <a:t>Optics</a:t>
            </a:r>
            <a:r>
              <a:rPr lang="de-DE" sz="2000" b="1" dirty="0" smtClean="0"/>
              <a:t>: </a:t>
            </a:r>
            <a:r>
              <a:rPr lang="de-DE" sz="2000" dirty="0" smtClean="0"/>
              <a:t>Beam </a:t>
            </a:r>
            <a:r>
              <a:rPr lang="de-DE" sz="2000" dirty="0" err="1" smtClean="0"/>
              <a:t>shutters</a:t>
            </a:r>
            <a:r>
              <a:rPr lang="de-DE" sz="2000" dirty="0" smtClean="0"/>
              <a:t>, </a:t>
            </a:r>
            <a:r>
              <a:rPr lang="de-DE" sz="2000" dirty="0" err="1" smtClean="0"/>
              <a:t>mirrors</a:t>
            </a:r>
            <a:r>
              <a:rPr lang="de-DE" sz="2000" dirty="0"/>
              <a:t>, s</a:t>
            </a:r>
            <a:r>
              <a:rPr lang="de-DE" sz="2000" dirty="0" smtClean="0"/>
              <a:t>oft </a:t>
            </a:r>
            <a:r>
              <a:rPr lang="de-DE" sz="2000" dirty="0"/>
              <a:t>X-</a:t>
            </a:r>
            <a:r>
              <a:rPr lang="de-DE" sz="2000" dirty="0" err="1"/>
              <a:t>ray</a:t>
            </a:r>
            <a:r>
              <a:rPr lang="de-DE" sz="2000" dirty="0"/>
              <a:t> </a:t>
            </a:r>
            <a:r>
              <a:rPr lang="de-DE" sz="2000" dirty="0" smtClean="0"/>
              <a:t>Monochromators</a:t>
            </a:r>
            <a:endParaRPr lang="de-DE" sz="2000" dirty="0"/>
          </a:p>
          <a:p>
            <a:pPr lvl="1"/>
            <a:r>
              <a:rPr lang="de-DE" sz="2000" b="1" dirty="0" err="1" smtClean="0"/>
              <a:t>Diagnostics</a:t>
            </a:r>
            <a:r>
              <a:rPr lang="de-DE" sz="2000" b="1" dirty="0" smtClean="0"/>
              <a:t>: </a:t>
            </a:r>
            <a:r>
              <a:rPr lang="de-DE" sz="2000" dirty="0" smtClean="0"/>
              <a:t>MCP, Pop-Ins, K-Mono</a:t>
            </a:r>
          </a:p>
          <a:p>
            <a:pPr lvl="1"/>
            <a:r>
              <a:rPr lang="de-DE" sz="2000" dirty="0" smtClean="0"/>
              <a:t>...</a:t>
            </a:r>
            <a:endParaRPr lang="de-DE" sz="2000" dirty="0"/>
          </a:p>
          <a:p>
            <a:endParaRPr lang="de-DE" b="1" dirty="0" smtClean="0"/>
          </a:p>
          <a:p>
            <a:r>
              <a:rPr lang="de-DE" b="1" dirty="0" err="1" smtClean="0"/>
              <a:t>Simultaneous</a:t>
            </a:r>
            <a:r>
              <a:rPr lang="de-DE" b="1" dirty="0" smtClean="0"/>
              <a:t> </a:t>
            </a:r>
            <a:r>
              <a:rPr lang="de-DE" b="1" dirty="0" err="1" smtClean="0"/>
              <a:t>operation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SASE1+3: End </a:t>
            </a:r>
            <a:r>
              <a:rPr lang="de-DE" b="1" dirty="0" err="1" smtClean="0"/>
              <a:t>of</a:t>
            </a:r>
            <a:r>
              <a:rPr lang="de-DE" b="1" dirty="0" smtClean="0"/>
              <a:t> Q1 18</a:t>
            </a:r>
          </a:p>
          <a:p>
            <a:pPr lvl="1"/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discussed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Acc</a:t>
            </a:r>
            <a:r>
              <a:rPr lang="de-DE" sz="2000" dirty="0" smtClean="0"/>
              <a:t>. </a:t>
            </a:r>
            <a:r>
              <a:rPr lang="de-DE" sz="2000" dirty="0" err="1" smtClean="0"/>
              <a:t>and</a:t>
            </a:r>
            <a:r>
              <a:rPr lang="de-DE" sz="2000" dirty="0" smtClean="0"/>
              <a:t> incorporated </a:t>
            </a:r>
            <a:r>
              <a:rPr lang="de-DE" sz="2000" dirty="0" err="1" smtClean="0"/>
              <a:t>into</a:t>
            </a:r>
            <a:r>
              <a:rPr lang="de-DE" sz="2000" dirty="0" smtClean="0"/>
              <a:t> </a:t>
            </a:r>
            <a:r>
              <a:rPr lang="de-DE" sz="2000" dirty="0" err="1" smtClean="0"/>
              <a:t>schedule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2238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SASE2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 smtClean="0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1"/>
            <a:ext cx="8438245" cy="5130800"/>
          </a:xfrm>
        </p:spPr>
        <p:txBody>
          <a:bodyPr/>
          <a:lstStyle/>
          <a:p>
            <a:r>
              <a:rPr lang="de-DE" b="1" dirty="0" err="1" smtClean="0"/>
              <a:t>Achieve</a:t>
            </a:r>
            <a:r>
              <a:rPr lang="de-DE" b="1" dirty="0" smtClean="0"/>
              <a:t> </a:t>
            </a:r>
            <a:r>
              <a:rPr lang="de-DE" b="1" dirty="0" err="1" smtClean="0"/>
              <a:t>first</a:t>
            </a:r>
            <a:r>
              <a:rPr lang="de-DE" b="1" dirty="0" smtClean="0"/>
              <a:t> </a:t>
            </a:r>
            <a:r>
              <a:rPr lang="de-DE" b="1" dirty="0" err="1" smtClean="0"/>
              <a:t>lasing</a:t>
            </a:r>
            <a:r>
              <a:rPr lang="de-DE" b="1" dirty="0" smtClean="0"/>
              <a:t>: 1st </a:t>
            </a:r>
            <a:r>
              <a:rPr lang="de-DE" b="1" dirty="0" err="1" smtClean="0"/>
              <a:t>attempt</a:t>
            </a:r>
            <a:r>
              <a:rPr lang="de-DE" b="1" dirty="0" smtClean="0"/>
              <a:t> in Mar. 18</a:t>
            </a:r>
          </a:p>
          <a:p>
            <a:pPr lvl="1"/>
            <a:r>
              <a:rPr lang="de-DE" sz="2000" dirty="0" smtClean="0"/>
              <a:t>XGM, FEL-&amp;SR-</a:t>
            </a:r>
            <a:r>
              <a:rPr lang="de-DE" sz="2000" dirty="0" err="1" smtClean="0"/>
              <a:t>Imager</a:t>
            </a:r>
            <a:r>
              <a:rPr lang="de-DE" sz="2000" dirty="0" smtClean="0"/>
              <a:t>, </a:t>
            </a:r>
            <a:r>
              <a:rPr lang="de-DE" sz="2000" dirty="0" err="1" smtClean="0"/>
              <a:t>Vacuum</a:t>
            </a:r>
            <a:r>
              <a:rPr lang="de-DE" sz="2000" dirty="0" smtClean="0"/>
              <a:t> </a:t>
            </a:r>
            <a:r>
              <a:rPr lang="de-DE" sz="2000" dirty="0" smtClean="0"/>
              <a:t>in </a:t>
            </a:r>
            <a:r>
              <a:rPr lang="de-DE" sz="2000" dirty="0"/>
              <a:t>XTD1+6 </a:t>
            </a:r>
            <a:r>
              <a:rPr lang="de-DE" sz="2000" dirty="0" err="1" smtClean="0"/>
              <a:t>up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XTD6 </a:t>
            </a:r>
            <a:r>
              <a:rPr lang="de-DE" sz="2000" dirty="0" err="1" smtClean="0"/>
              <a:t>absorber</a:t>
            </a:r>
            <a:endParaRPr lang="de-DE" sz="2000" dirty="0" smtClean="0"/>
          </a:p>
          <a:p>
            <a:pPr lvl="1"/>
            <a:r>
              <a:rPr lang="de-DE" sz="2000" dirty="0"/>
              <a:t>Test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entire</a:t>
            </a:r>
            <a:r>
              <a:rPr lang="de-DE" sz="2000" dirty="0"/>
              <a:t> </a:t>
            </a:r>
            <a:r>
              <a:rPr lang="de-DE" sz="2000" dirty="0" err="1"/>
              <a:t>vacuum</a:t>
            </a:r>
            <a:r>
              <a:rPr lang="de-DE" sz="2000" dirty="0"/>
              <a:t> </a:t>
            </a:r>
            <a:r>
              <a:rPr lang="de-DE" sz="2000" dirty="0" err="1"/>
              <a:t>system</a:t>
            </a:r>
            <a:r>
              <a:rPr lang="de-DE" sz="2000" dirty="0"/>
              <a:t>,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controls</a:t>
            </a:r>
            <a:r>
              <a:rPr lang="de-DE" sz="2000" dirty="0" smtClean="0"/>
              <a:t>, interlock </a:t>
            </a:r>
            <a:r>
              <a:rPr lang="de-DE" sz="2000" dirty="0"/>
              <a:t>etc. </a:t>
            </a:r>
            <a:r>
              <a:rPr lang="de-DE" sz="2000" dirty="0" err="1" smtClean="0"/>
              <a:t>required</a:t>
            </a:r>
            <a:endParaRPr lang="de-DE" sz="2000" dirty="0" smtClean="0"/>
          </a:p>
          <a:p>
            <a:pPr lvl="1"/>
            <a:endParaRPr lang="de-DE" b="1" dirty="0" smtClean="0"/>
          </a:p>
          <a:p>
            <a:r>
              <a:rPr lang="de-DE" b="1" dirty="0" smtClean="0"/>
              <a:t>Major </a:t>
            </a:r>
            <a:r>
              <a:rPr lang="de-DE" b="1" dirty="0" err="1" smtClean="0"/>
              <a:t>works</a:t>
            </a:r>
            <a:r>
              <a:rPr lang="de-DE" b="1" dirty="0" smtClean="0"/>
              <a:t> </a:t>
            </a:r>
            <a:r>
              <a:rPr lang="de-DE" b="1" dirty="0" err="1" smtClean="0"/>
              <a:t>finished</a:t>
            </a:r>
            <a:r>
              <a:rPr lang="de-DE" b="1" dirty="0" smtClean="0"/>
              <a:t> XTD1+6: End </a:t>
            </a:r>
            <a:r>
              <a:rPr lang="de-DE" b="1" dirty="0" err="1" smtClean="0"/>
              <a:t>of</a:t>
            </a:r>
            <a:r>
              <a:rPr lang="de-DE" b="1" dirty="0" smtClean="0"/>
              <a:t> Apr. 18</a:t>
            </a:r>
          </a:p>
          <a:p>
            <a:pPr lvl="1"/>
            <a:r>
              <a:rPr lang="de-DE" sz="2000" b="1" dirty="0" err="1" smtClean="0"/>
              <a:t>Vacuum</a:t>
            </a:r>
            <a:r>
              <a:rPr lang="de-DE" sz="2000" b="1" dirty="0" smtClean="0"/>
              <a:t> &amp; </a:t>
            </a:r>
            <a:r>
              <a:rPr lang="de-DE" sz="2000" b="1" dirty="0" err="1" smtClean="0"/>
              <a:t>Optics</a:t>
            </a:r>
            <a:r>
              <a:rPr lang="de-DE" sz="2000" b="1" dirty="0" smtClean="0"/>
              <a:t>: </a:t>
            </a:r>
            <a:r>
              <a:rPr lang="de-DE" sz="2000" dirty="0" smtClean="0"/>
              <a:t>Beam </a:t>
            </a:r>
            <a:r>
              <a:rPr lang="de-DE" sz="2000" dirty="0" err="1" smtClean="0"/>
              <a:t>shutters</a:t>
            </a:r>
            <a:r>
              <a:rPr lang="de-DE" sz="2000" dirty="0" smtClean="0"/>
              <a:t>, </a:t>
            </a:r>
            <a:r>
              <a:rPr lang="de-DE" sz="2000" dirty="0" err="1" smtClean="0"/>
              <a:t>Mirrors</a:t>
            </a:r>
            <a:r>
              <a:rPr lang="de-DE" sz="2000" dirty="0" smtClean="0"/>
              <a:t>, </a:t>
            </a:r>
            <a:r>
              <a:rPr lang="de-DE" sz="2000" dirty="0" err="1" smtClean="0"/>
              <a:t>Split&amp;Delay</a:t>
            </a:r>
            <a:r>
              <a:rPr lang="de-DE" sz="2000" dirty="0" smtClean="0"/>
              <a:t> Unit, High </a:t>
            </a:r>
            <a:r>
              <a:rPr lang="de-DE" sz="2000" dirty="0" err="1" smtClean="0"/>
              <a:t>resolution</a:t>
            </a:r>
            <a:r>
              <a:rPr lang="de-DE" sz="2000" dirty="0" smtClean="0"/>
              <a:t> </a:t>
            </a:r>
            <a:r>
              <a:rPr lang="de-DE" sz="2000" dirty="0" err="1" smtClean="0"/>
              <a:t>monochromator</a:t>
            </a:r>
            <a:r>
              <a:rPr lang="de-DE" sz="2000" dirty="0" smtClean="0"/>
              <a:t>, CRLs</a:t>
            </a:r>
          </a:p>
          <a:p>
            <a:pPr lvl="1"/>
            <a:r>
              <a:rPr lang="de-DE" sz="2000" b="1" dirty="0" err="1" smtClean="0"/>
              <a:t>Diagnostics</a:t>
            </a:r>
            <a:r>
              <a:rPr lang="de-DE" sz="2000" b="1" dirty="0" smtClean="0"/>
              <a:t>: </a:t>
            </a:r>
            <a:r>
              <a:rPr lang="de-DE" sz="2000" dirty="0" smtClean="0"/>
              <a:t>2nd XGM, MCP, Pop-Ins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</a:t>
            </a:r>
            <a:r>
              <a:rPr lang="de-DE" sz="2000" dirty="0" err="1" smtClean="0"/>
              <a:t>Imagers</a:t>
            </a:r>
            <a:endParaRPr lang="de-DE" sz="2000" dirty="0" smtClean="0"/>
          </a:p>
          <a:p>
            <a:pPr lvl="1"/>
            <a:endParaRPr lang="de-DE" sz="2000" dirty="0" smtClean="0"/>
          </a:p>
          <a:p>
            <a:r>
              <a:rPr lang="de-DE" b="1" dirty="0" err="1" smtClean="0"/>
              <a:t>Simultaneous</a:t>
            </a:r>
            <a:r>
              <a:rPr lang="de-DE" b="1" dirty="0" smtClean="0"/>
              <a:t> </a:t>
            </a:r>
            <a:r>
              <a:rPr lang="de-DE" b="1" dirty="0" err="1" smtClean="0"/>
              <a:t>operation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SASE1+3+2: End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smtClean="0"/>
              <a:t>Q</a:t>
            </a:r>
            <a:r>
              <a:rPr lang="de-DE" b="1" dirty="0" smtClean="0">
                <a:solidFill>
                  <a:schemeClr val="tx1"/>
                </a:solidFill>
              </a:rPr>
              <a:t>2</a:t>
            </a:r>
            <a:endParaRPr lang="de-DE" b="1" dirty="0" smtClean="0">
              <a:solidFill>
                <a:schemeClr val="tx1"/>
              </a:solidFill>
            </a:endParaRPr>
          </a:p>
          <a:p>
            <a:pPr lvl="1"/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discussed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Acc</a:t>
            </a:r>
            <a:r>
              <a:rPr lang="de-DE" sz="2000" dirty="0" smtClean="0"/>
              <a:t>. </a:t>
            </a:r>
            <a:r>
              <a:rPr lang="de-DE" sz="2000" dirty="0" err="1" smtClean="0"/>
              <a:t>and</a:t>
            </a:r>
            <a:r>
              <a:rPr lang="de-DE" sz="2000" dirty="0" smtClean="0"/>
              <a:t> incorporated </a:t>
            </a:r>
            <a:r>
              <a:rPr lang="de-DE" sz="2000" dirty="0" err="1" smtClean="0"/>
              <a:t>into</a:t>
            </a:r>
            <a:r>
              <a:rPr lang="de-DE" sz="2000" dirty="0" smtClean="0"/>
              <a:t> </a:t>
            </a:r>
            <a:r>
              <a:rPr lang="de-DE" sz="2000" dirty="0" err="1" smtClean="0"/>
              <a:t>schedule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23479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SASE3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438245" cy="4932362"/>
          </a:xfrm>
        </p:spPr>
        <p:txBody>
          <a:bodyPr/>
          <a:lstStyle/>
          <a:p>
            <a:r>
              <a:rPr lang="de-DE" b="1" dirty="0" smtClean="0"/>
              <a:t>TGA</a:t>
            </a:r>
          </a:p>
          <a:p>
            <a:pPr lvl="1"/>
            <a:r>
              <a:rPr lang="de-DE" sz="2000" dirty="0"/>
              <a:t>AC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Feb. / Apr. 18, </a:t>
            </a:r>
            <a:r>
              <a:rPr lang="de-DE" sz="2000" dirty="0" err="1"/>
              <a:t>Elec</a:t>
            </a:r>
            <a:r>
              <a:rPr lang="de-DE" sz="2000" dirty="0"/>
              <a:t>.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Mar. 18</a:t>
            </a:r>
          </a:p>
          <a:p>
            <a:r>
              <a:rPr lang="de-DE" b="1" dirty="0" smtClean="0"/>
              <a:t>Instrument </a:t>
            </a:r>
            <a:r>
              <a:rPr lang="de-DE" b="1" dirty="0" err="1" smtClean="0"/>
              <a:t>installation</a:t>
            </a:r>
            <a:endParaRPr lang="de-DE" b="1" dirty="0" smtClean="0"/>
          </a:p>
          <a:p>
            <a:pPr lvl="1"/>
            <a:r>
              <a:rPr lang="de-DE" sz="2000" b="1" dirty="0"/>
              <a:t>Major time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err="1"/>
              <a:t>installation</a:t>
            </a:r>
            <a:r>
              <a:rPr lang="de-DE" sz="2000" b="1" dirty="0"/>
              <a:t>: </a:t>
            </a:r>
            <a:r>
              <a:rPr lang="de-DE" sz="2000" dirty="0"/>
              <a:t>Feb. – Apr. 18</a:t>
            </a:r>
          </a:p>
          <a:p>
            <a:r>
              <a:rPr lang="de-DE" b="1" dirty="0" err="1" smtClean="0"/>
              <a:t>Beckhoff</a:t>
            </a:r>
            <a:r>
              <a:rPr lang="de-DE" b="1" dirty="0" smtClean="0"/>
              <a:t> </a:t>
            </a:r>
            <a:r>
              <a:rPr lang="de-DE" b="1" dirty="0" err="1" smtClean="0"/>
              <a:t>electronics</a:t>
            </a:r>
            <a:endParaRPr lang="de-DE" b="1" dirty="0"/>
          </a:p>
          <a:p>
            <a:pPr lvl="1"/>
            <a:r>
              <a:rPr lang="de-DE" sz="2000" b="1" dirty="0" err="1" smtClean="0"/>
              <a:t>Cabling</a:t>
            </a:r>
            <a:r>
              <a:rPr lang="de-DE" sz="2000" b="1" dirty="0" smtClean="0"/>
              <a:t> Phase II </a:t>
            </a:r>
            <a:r>
              <a:rPr lang="de-DE" sz="2000" dirty="0" err="1" smtClean="0"/>
              <a:t>done</a:t>
            </a:r>
            <a:r>
              <a:rPr lang="de-DE" sz="2000" dirty="0" smtClean="0"/>
              <a:t> </a:t>
            </a:r>
            <a:r>
              <a:rPr lang="de-DE" sz="2000" dirty="0" err="1"/>
              <a:t>until</a:t>
            </a:r>
            <a:r>
              <a:rPr lang="de-DE" sz="2000" dirty="0"/>
              <a:t> Jan.18</a:t>
            </a:r>
          </a:p>
          <a:p>
            <a:pPr lvl="1"/>
            <a:r>
              <a:rPr lang="de-DE" sz="2000" dirty="0"/>
              <a:t>Day 1 </a:t>
            </a:r>
            <a:r>
              <a:rPr lang="de-DE" sz="2000" b="1" dirty="0" err="1"/>
              <a:t>hardware</a:t>
            </a:r>
            <a:r>
              <a:rPr lang="de-DE" sz="2000" b="1" dirty="0"/>
              <a:t> BH </a:t>
            </a:r>
            <a:r>
              <a:rPr lang="de-DE" sz="2000" dirty="0" err="1"/>
              <a:t>done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Feb. 18</a:t>
            </a:r>
          </a:p>
          <a:p>
            <a:pPr lvl="1"/>
            <a:r>
              <a:rPr lang="de-DE" sz="2000" b="1" dirty="0" err="1"/>
              <a:t>Beckhoff</a:t>
            </a:r>
            <a:r>
              <a:rPr lang="de-DE" sz="2000" b="1" dirty="0"/>
              <a:t> </a:t>
            </a:r>
            <a:r>
              <a:rPr lang="de-DE" sz="2000" b="1" dirty="0" err="1"/>
              <a:t>electronics</a:t>
            </a:r>
            <a:r>
              <a:rPr lang="de-DE" sz="2000" b="1" dirty="0"/>
              <a:t> E2E </a:t>
            </a:r>
            <a:r>
              <a:rPr lang="de-DE" sz="2000" dirty="0" err="1"/>
              <a:t>done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Jul. 18</a:t>
            </a:r>
          </a:p>
          <a:p>
            <a:r>
              <a:rPr lang="de-DE" b="1" dirty="0" smtClean="0"/>
              <a:t>Instrument </a:t>
            </a:r>
            <a:r>
              <a:rPr lang="de-DE" b="1" dirty="0" err="1" smtClean="0"/>
              <a:t>commissioning</a:t>
            </a:r>
            <a:r>
              <a:rPr lang="de-DE" b="1" dirty="0" smtClean="0"/>
              <a:t> </a:t>
            </a:r>
            <a:r>
              <a:rPr lang="de-DE" b="1" dirty="0" err="1" smtClean="0"/>
              <a:t>without</a:t>
            </a:r>
            <a:r>
              <a:rPr lang="de-DE" b="1" dirty="0" smtClean="0"/>
              <a:t> beam</a:t>
            </a:r>
          </a:p>
          <a:p>
            <a:pPr lvl="1"/>
            <a:r>
              <a:rPr lang="de-DE" sz="2000" dirty="0"/>
              <a:t>Installation </a:t>
            </a:r>
            <a:r>
              <a:rPr lang="de-DE" sz="2000" dirty="0" err="1"/>
              <a:t>of</a:t>
            </a:r>
            <a:r>
              <a:rPr lang="de-DE" sz="2000" dirty="0"/>
              <a:t> Rad. </a:t>
            </a:r>
            <a:r>
              <a:rPr lang="de-DE" sz="2000" dirty="0" err="1"/>
              <a:t>Saf</a:t>
            </a:r>
            <a:r>
              <a:rPr lang="de-DE" sz="2000" dirty="0"/>
              <a:t>. </a:t>
            </a:r>
            <a:r>
              <a:rPr lang="de-DE" sz="2000" dirty="0" err="1"/>
              <a:t>Interlocks</a:t>
            </a:r>
            <a:r>
              <a:rPr lang="de-DE" sz="2000" dirty="0"/>
              <a:t> in Apr. 18</a:t>
            </a:r>
          </a:p>
          <a:p>
            <a:pPr lvl="1"/>
            <a:r>
              <a:rPr lang="de-DE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326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 SASE2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438245" cy="4932362"/>
          </a:xfrm>
        </p:spPr>
        <p:txBody>
          <a:bodyPr/>
          <a:lstStyle/>
          <a:p>
            <a:r>
              <a:rPr lang="de-DE" b="1" dirty="0" smtClean="0"/>
              <a:t>TGA</a:t>
            </a:r>
          </a:p>
          <a:p>
            <a:pPr lvl="1"/>
            <a:r>
              <a:rPr lang="de-DE" sz="2000" dirty="0"/>
              <a:t>AC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Mar</a:t>
            </a:r>
            <a:r>
              <a:rPr lang="de-DE" sz="2000" dirty="0" smtClean="0"/>
              <a:t>. / Apr. 18</a:t>
            </a:r>
            <a:r>
              <a:rPr lang="de-DE" sz="2000" dirty="0"/>
              <a:t>, </a:t>
            </a:r>
            <a:r>
              <a:rPr lang="de-DE" sz="2000" dirty="0" err="1" smtClean="0"/>
              <a:t>Electricity</a:t>
            </a:r>
            <a:r>
              <a:rPr lang="de-DE" sz="2000" dirty="0" smtClean="0"/>
              <a:t>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Apr. 18</a:t>
            </a:r>
          </a:p>
          <a:p>
            <a:r>
              <a:rPr lang="de-DE" b="1" dirty="0" smtClean="0"/>
              <a:t>Instrument </a:t>
            </a:r>
            <a:r>
              <a:rPr lang="de-DE" b="1" dirty="0" err="1" smtClean="0"/>
              <a:t>installation</a:t>
            </a:r>
            <a:endParaRPr lang="de-DE" b="1" dirty="0" smtClean="0"/>
          </a:p>
          <a:p>
            <a:pPr lvl="1"/>
            <a:r>
              <a:rPr lang="de-DE" sz="2000" b="1" dirty="0"/>
              <a:t>Major time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err="1" smtClean="0"/>
              <a:t>installation</a:t>
            </a:r>
            <a:r>
              <a:rPr lang="de-DE" sz="2000" b="1" dirty="0" smtClean="0"/>
              <a:t>: </a:t>
            </a:r>
            <a:r>
              <a:rPr lang="de-DE" sz="2000" dirty="0" smtClean="0"/>
              <a:t>Q4 2017 - Q1 2018 </a:t>
            </a:r>
            <a:endParaRPr lang="de-DE" sz="2000" dirty="0"/>
          </a:p>
          <a:p>
            <a:pPr lvl="1"/>
            <a:r>
              <a:rPr lang="de-DE" sz="2000" b="1" dirty="0"/>
              <a:t>AGIPD</a:t>
            </a:r>
            <a:r>
              <a:rPr lang="de-DE" sz="2000" dirty="0"/>
              <a:t>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installation</a:t>
            </a:r>
            <a:r>
              <a:rPr lang="de-DE" sz="2000" dirty="0"/>
              <a:t> in Feb. 18 </a:t>
            </a:r>
          </a:p>
          <a:p>
            <a:r>
              <a:rPr lang="de-DE" b="1" dirty="0" err="1" smtClean="0"/>
              <a:t>Beckhoff</a:t>
            </a:r>
            <a:r>
              <a:rPr lang="de-DE" b="1" dirty="0" smtClean="0"/>
              <a:t> </a:t>
            </a:r>
            <a:r>
              <a:rPr lang="de-DE" b="1" dirty="0" err="1" smtClean="0"/>
              <a:t>electronics</a:t>
            </a:r>
            <a:r>
              <a:rPr lang="de-DE" b="1" dirty="0" smtClean="0"/>
              <a:t> </a:t>
            </a:r>
            <a:r>
              <a:rPr lang="de-DE" dirty="0"/>
              <a:t>(MID / HED </a:t>
            </a:r>
            <a:r>
              <a:rPr lang="de-DE" dirty="0" err="1"/>
              <a:t>Opt</a:t>
            </a:r>
            <a:r>
              <a:rPr lang="de-DE" dirty="0"/>
              <a:t>. / HED) </a:t>
            </a:r>
            <a:endParaRPr lang="de-DE" b="1" dirty="0"/>
          </a:p>
          <a:p>
            <a:pPr lvl="1"/>
            <a:r>
              <a:rPr lang="de-DE" sz="2000" b="1" dirty="0" err="1"/>
              <a:t>Cabling</a:t>
            </a:r>
            <a:r>
              <a:rPr lang="de-DE" sz="2000" b="1" dirty="0"/>
              <a:t> Phase II </a:t>
            </a:r>
            <a:r>
              <a:rPr lang="de-DE" sz="2000" dirty="0" err="1"/>
              <a:t>done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May / </a:t>
            </a:r>
            <a:r>
              <a:rPr lang="de-DE" sz="2000" dirty="0" err="1" smtClean="0"/>
              <a:t>July</a:t>
            </a:r>
            <a:r>
              <a:rPr lang="de-DE" sz="2000" dirty="0" smtClean="0"/>
              <a:t> / Sep</a:t>
            </a:r>
            <a:r>
              <a:rPr lang="de-DE" sz="2000" dirty="0"/>
              <a:t>. 18</a:t>
            </a:r>
          </a:p>
          <a:p>
            <a:pPr lvl="1"/>
            <a:r>
              <a:rPr lang="de-DE" sz="2000" dirty="0"/>
              <a:t>Day 1 </a:t>
            </a:r>
            <a:r>
              <a:rPr lang="de-DE" sz="2000" b="1" dirty="0" err="1"/>
              <a:t>hardware</a:t>
            </a:r>
            <a:r>
              <a:rPr lang="de-DE" sz="2000" b="1" dirty="0"/>
              <a:t> BH </a:t>
            </a:r>
            <a:r>
              <a:rPr lang="de-DE" sz="2000" dirty="0" err="1"/>
              <a:t>done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</a:t>
            </a:r>
            <a:r>
              <a:rPr lang="de-DE" sz="2000" dirty="0" smtClean="0"/>
              <a:t>Feb. </a:t>
            </a:r>
            <a:r>
              <a:rPr lang="de-DE" sz="2000" dirty="0"/>
              <a:t>/ </a:t>
            </a:r>
            <a:r>
              <a:rPr lang="de-DE" sz="2000" dirty="0" smtClean="0"/>
              <a:t>Mar. / June </a:t>
            </a:r>
            <a:r>
              <a:rPr lang="de-DE" sz="2000" dirty="0"/>
              <a:t>18</a:t>
            </a:r>
          </a:p>
          <a:p>
            <a:pPr lvl="1"/>
            <a:r>
              <a:rPr lang="de-DE" sz="2000" b="1" dirty="0" err="1"/>
              <a:t>Beckhoff</a:t>
            </a:r>
            <a:r>
              <a:rPr lang="de-DE" sz="2000" b="1" dirty="0"/>
              <a:t> </a:t>
            </a:r>
            <a:r>
              <a:rPr lang="de-DE" sz="2000" b="1" dirty="0" err="1"/>
              <a:t>electronics</a:t>
            </a:r>
            <a:r>
              <a:rPr lang="de-DE" sz="2000" b="1" dirty="0"/>
              <a:t> E2E </a:t>
            </a:r>
            <a:r>
              <a:rPr lang="de-DE" sz="2000" dirty="0" err="1"/>
              <a:t>done</a:t>
            </a:r>
            <a:r>
              <a:rPr lang="de-DE" sz="2000" dirty="0"/>
              <a:t> </a:t>
            </a:r>
            <a:r>
              <a:rPr lang="de-DE" sz="2000" dirty="0" err="1"/>
              <a:t>until</a:t>
            </a:r>
            <a:r>
              <a:rPr lang="de-DE" sz="2000" dirty="0"/>
              <a:t> </a:t>
            </a:r>
            <a:r>
              <a:rPr lang="de-DE" sz="2000" dirty="0" smtClean="0"/>
              <a:t>Sep. 18 / </a:t>
            </a:r>
            <a:r>
              <a:rPr lang="de-DE" sz="2000" dirty="0" err="1" smtClean="0"/>
              <a:t>Oct</a:t>
            </a:r>
            <a:r>
              <a:rPr lang="de-DE" sz="2000" dirty="0" smtClean="0"/>
              <a:t>. 18 / Jan. 19</a:t>
            </a:r>
            <a:endParaRPr lang="de-DE" sz="2000" dirty="0"/>
          </a:p>
          <a:p>
            <a:r>
              <a:rPr lang="de-DE" b="1" dirty="0" smtClean="0"/>
              <a:t>Instrument </a:t>
            </a:r>
            <a:r>
              <a:rPr lang="de-DE" b="1" dirty="0" err="1" smtClean="0"/>
              <a:t>commissioning</a:t>
            </a:r>
            <a:r>
              <a:rPr lang="de-DE" b="1" dirty="0" smtClean="0"/>
              <a:t> </a:t>
            </a:r>
            <a:r>
              <a:rPr lang="de-DE" b="1" dirty="0" err="1" smtClean="0"/>
              <a:t>without</a:t>
            </a:r>
            <a:r>
              <a:rPr lang="de-DE" b="1" dirty="0" smtClean="0"/>
              <a:t> beam</a:t>
            </a:r>
          </a:p>
          <a:p>
            <a:pPr lvl="1"/>
            <a:r>
              <a:rPr lang="de-DE" sz="2000" dirty="0"/>
              <a:t>Installation </a:t>
            </a:r>
            <a:r>
              <a:rPr lang="de-DE" sz="2000" dirty="0" err="1"/>
              <a:t>of</a:t>
            </a:r>
            <a:r>
              <a:rPr lang="de-DE" sz="2000" dirty="0"/>
              <a:t> Rad. </a:t>
            </a:r>
            <a:r>
              <a:rPr lang="de-DE" sz="2000" dirty="0" err="1"/>
              <a:t>Saf</a:t>
            </a:r>
            <a:r>
              <a:rPr lang="de-DE" sz="2000" dirty="0"/>
              <a:t>. </a:t>
            </a:r>
            <a:r>
              <a:rPr lang="de-DE" sz="2000" dirty="0" err="1"/>
              <a:t>Interlocks</a:t>
            </a:r>
            <a:r>
              <a:rPr lang="de-DE" sz="2000" dirty="0"/>
              <a:t> in </a:t>
            </a:r>
            <a:r>
              <a:rPr lang="de-DE" sz="2000" dirty="0" err="1"/>
              <a:t>July</a:t>
            </a:r>
            <a:r>
              <a:rPr lang="de-DE" sz="2000" dirty="0"/>
              <a:t> 18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3388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580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template-european-xfel-gmbh_presentation</vt:lpstr>
      <vt:lpstr>Schedule and Priorities 2018 / 2019</vt:lpstr>
      <vt:lpstr>Current 2018 schedule</vt:lpstr>
      <vt:lpstr>Scope 2018/19 / Order of priorities</vt:lpstr>
      <vt:lpstr>1. SASE1 tunnel operation</vt:lpstr>
      <vt:lpstr>2. SASE1 instrument operation</vt:lpstr>
      <vt:lpstr>3. SASE3 tunnel readiness</vt:lpstr>
      <vt:lpstr>4. SASE2 tunnel readiness</vt:lpstr>
      <vt:lpstr>5. SASE3 instrument readiness</vt:lpstr>
      <vt:lpstr>6. SASE2 instrument readiness </vt:lpstr>
      <vt:lpstr>7. SASE1 tunnel &amp; instrument completion</vt:lpstr>
      <vt:lpstr>8. SASE3 tunnel &amp; instrument completion</vt:lpstr>
      <vt:lpstr>9. SASE2 tunnel &amp; instrument completion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745</cp:revision>
  <cp:lastPrinted>2008-09-01T15:04:16Z</cp:lastPrinted>
  <dcterms:created xsi:type="dcterms:W3CDTF">2012-08-22T09:26:39Z</dcterms:created>
  <dcterms:modified xsi:type="dcterms:W3CDTF">2017-09-28T13:37:59Z</dcterms:modified>
</cp:coreProperties>
</file>