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6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416" y="20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13.10.17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13.10.17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4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00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78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58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73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5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6BBD725-332F-4966-B2F5-66E6F9341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6620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059DCBD-C1FC-4420-8181-E0953A6A5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6620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rd.desy.de/htc/" TargetMode="External"/><Relationship Id="rId4" Type="http://schemas.openxmlformats.org/officeDocument/2006/relationships/hyperlink" Target="mailto:sge.service@desy.de" TargetMode="External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NAF Status Report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of Presentation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Yves Kemp</a:t>
            </a:r>
            <a:endParaRPr lang="en-US" dirty="0"/>
          </a:p>
          <a:p>
            <a:r>
              <a:rPr lang="en-US" dirty="0" smtClean="0"/>
              <a:t>DESY 11.10.2017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BIRD: </a:t>
            </a:r>
            <a:r>
              <a:rPr lang="en-US" dirty="0" err="1" smtClean="0"/>
              <a:t>HTCondor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next steps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Next steps: Short term future</a:t>
            </a:r>
            <a:endParaRPr lang="en-US" b="1" dirty="0"/>
          </a:p>
          <a:p>
            <a:r>
              <a:rPr lang="en-US" dirty="0" smtClean="0"/>
              <a:t>User testing and reporting </a:t>
            </a:r>
          </a:p>
          <a:p>
            <a:r>
              <a:rPr lang="en-US" dirty="0" smtClean="0"/>
              <a:t>Fixing things like missing DUST mounts etc. (DONE)</a:t>
            </a:r>
          </a:p>
          <a:p>
            <a:r>
              <a:rPr lang="en-US" dirty="0" smtClean="0"/>
              <a:t>User input: SSH-to-job and </a:t>
            </a:r>
            <a:r>
              <a:rPr lang="en-US" dirty="0" err="1" smtClean="0"/>
              <a:t>DAGman</a:t>
            </a:r>
            <a:r>
              <a:rPr lang="en-US" dirty="0" smtClean="0"/>
              <a:t> is considered useful, will be implemented</a:t>
            </a:r>
          </a:p>
          <a:p>
            <a:r>
              <a:rPr lang="en-US" dirty="0" smtClean="0"/>
              <a:t>Growing #WNs: Move additional 33 WNs from SGE to </a:t>
            </a:r>
            <a:r>
              <a:rPr lang="en-US" dirty="0" err="1" smtClean="0"/>
              <a:t>HTCondor</a:t>
            </a:r>
            <a:endParaRPr lang="en-US" dirty="0" smtClean="0"/>
          </a:p>
          <a:p>
            <a:r>
              <a:rPr lang="en-US" dirty="0" smtClean="0"/>
              <a:t>Setting up powerful WGS as needed</a:t>
            </a:r>
          </a:p>
          <a:p>
            <a:r>
              <a:rPr lang="en-US" dirty="0" smtClean="0"/>
              <a:t>Adding IPv6 (almost done)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idx="1"/>
          </p:nvPr>
        </p:nvSpPr>
        <p:spPr>
          <a:xfrm>
            <a:off x="6167438" y="1443087"/>
            <a:ext cx="5616575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Next steps: Longer future</a:t>
            </a:r>
          </a:p>
          <a:p>
            <a:r>
              <a:rPr lang="en-US" dirty="0" smtClean="0"/>
              <a:t>Monitoring and accounting</a:t>
            </a:r>
          </a:p>
          <a:p>
            <a:r>
              <a:rPr lang="en-US" dirty="0" smtClean="0"/>
              <a:t>Migration: Add even more nodes still 2017 (e.g. new purchases) -&gt; 50/50 SGE/</a:t>
            </a:r>
            <a:r>
              <a:rPr lang="en-US" dirty="0" err="1" smtClean="0"/>
              <a:t>HTCondor</a:t>
            </a:r>
            <a:r>
              <a:rPr lang="en-US" dirty="0" smtClean="0"/>
              <a:t> on 1.1.2018</a:t>
            </a:r>
          </a:p>
          <a:p>
            <a:r>
              <a:rPr lang="en-US" dirty="0" smtClean="0"/>
              <a:t>2018Q1: Push all users to migrate </a:t>
            </a:r>
          </a:p>
          <a:p>
            <a:r>
              <a:rPr lang="en-US" dirty="0" smtClean="0"/>
              <a:t>1.4.2018: Shut down BIRD/SGE</a:t>
            </a:r>
          </a:p>
          <a:p>
            <a:r>
              <a:rPr lang="en-US" dirty="0" smtClean="0"/>
              <a:t>2018Q2: Work on containers to help SL6 -&gt; EL7 migration</a:t>
            </a:r>
          </a:p>
          <a:p>
            <a:pPr lvl="1"/>
            <a:r>
              <a:rPr lang="en-US" dirty="0" smtClean="0"/>
              <a:t>Currently only IT managed containers </a:t>
            </a:r>
            <a:r>
              <a:rPr lang="en-US" dirty="0" err="1" smtClean="0"/>
              <a:t>envisionned</a:t>
            </a:r>
            <a:endParaRPr lang="en-US" dirty="0" smtClean="0"/>
          </a:p>
          <a:p>
            <a:pPr lvl="1"/>
            <a:r>
              <a:rPr lang="en-US" dirty="0" smtClean="0"/>
              <a:t>Users might be offered Singularity</a:t>
            </a:r>
          </a:p>
          <a:p>
            <a:r>
              <a:rPr lang="en-US" dirty="0" smtClean="0"/>
              <a:t>2018Q3: Integration Grid/</a:t>
            </a:r>
            <a:r>
              <a:rPr lang="en-US" dirty="0" err="1" smtClean="0"/>
              <a:t>HTCondor</a:t>
            </a:r>
            <a:r>
              <a:rPr lang="en-US" dirty="0" smtClean="0"/>
              <a:t> with BIRD/</a:t>
            </a:r>
            <a:r>
              <a:rPr lang="en-US" dirty="0" err="1" smtClean="0"/>
              <a:t>HTCondor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1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PRC next week</a:t>
            </a:r>
          </a:p>
          <a:p>
            <a:pPr marL="0" indent="0">
              <a:buNone/>
            </a:pPr>
            <a:r>
              <a:rPr lang="en-US" b="1" smtClean="0"/>
              <a:t>Regular NUC meetings</a:t>
            </a:r>
            <a:endParaRPr lang="en-US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idx="1"/>
          </p:nvPr>
        </p:nvSpPr>
        <p:spPr>
          <a:xfrm>
            <a:off x="6167438" y="1443087"/>
            <a:ext cx="5616575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NAF Users Meeting @</a:t>
            </a:r>
            <a:r>
              <a:rPr lang="en-US" b="1" dirty="0" err="1" smtClean="0"/>
              <a:t>TeraScale</a:t>
            </a:r>
            <a:r>
              <a:rPr lang="en-US" b="1" dirty="0" smtClean="0"/>
              <a:t> meeting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2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DUST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</a:t>
            </a:r>
            <a:r>
              <a:rPr lang="mr-IN" dirty="0" smtClean="0"/>
              <a:t>–</a:t>
            </a:r>
            <a:r>
              <a:rPr lang="en-US" dirty="0" smtClean="0"/>
              <a:t> Doubling capacity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Purchase</a:t>
            </a:r>
            <a:endParaRPr lang="en-US" b="1" dirty="0"/>
          </a:p>
          <a:p>
            <a:r>
              <a:rPr lang="en-US" dirty="0" smtClean="0"/>
              <a:t>Exactly doubling the capacity</a:t>
            </a:r>
          </a:p>
          <a:p>
            <a:r>
              <a:rPr lang="en-US" dirty="0" smtClean="0"/>
              <a:t>Data and Metadata</a:t>
            </a:r>
          </a:p>
          <a:p>
            <a:r>
              <a:rPr lang="en-US" dirty="0" smtClean="0"/>
              <a:t>Current capacity: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2924944"/>
            <a:ext cx="7350112" cy="3560658"/>
          </a:xfrm>
          <a:prstGeom prst="rect">
            <a:avLst/>
          </a:prstGeom>
        </p:spPr>
      </p:pic>
      <p:sp>
        <p:nvSpPr>
          <p:cNvPr id="10" name="Textplatzhalter 7"/>
          <p:cNvSpPr>
            <a:spLocks noGrp="1"/>
          </p:cNvSpPr>
          <p:nvPr>
            <p:ph idx="1"/>
          </p:nvPr>
        </p:nvSpPr>
        <p:spPr>
          <a:xfrm>
            <a:off x="6167830" y="1475353"/>
            <a:ext cx="5616575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Proposal</a:t>
            </a:r>
            <a:endParaRPr lang="en-US" b="1" dirty="0"/>
          </a:p>
          <a:p>
            <a:r>
              <a:rPr lang="en-US" dirty="0" smtClean="0"/>
              <a:t>Doubling capacity of the active groups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 not exactly doubling: Reduce </a:t>
            </a:r>
            <a:r>
              <a:rPr lang="en-US" dirty="0" err="1" smtClean="0"/>
              <a:t>overcommitment</a:t>
            </a:r>
            <a:r>
              <a:rPr lang="en-US" dirty="0" smtClean="0"/>
              <a:t> factor (ideally from 1.25 to 1)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67608" y="3429000"/>
            <a:ext cx="1008112" cy="1656184"/>
          </a:xfrm>
          <a:prstGeom prst="rect">
            <a:avLst/>
          </a:prstGeom>
          <a:solidFill>
            <a:srgbClr val="FFC000">
              <a:alpha val="3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7728" y="38608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x2</a:t>
            </a:r>
            <a:endParaRPr lang="de-DE" sz="16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</a:t>
            </a:r>
            <a:r>
              <a:rPr lang="mr-IN" dirty="0" smtClean="0"/>
              <a:t>–</a:t>
            </a:r>
            <a:r>
              <a:rPr lang="en-US" dirty="0" smtClean="0"/>
              <a:t> Upgrade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Plan</a:t>
            </a:r>
            <a:endParaRPr lang="en-US" b="1" dirty="0"/>
          </a:p>
          <a:p>
            <a:r>
              <a:rPr lang="en-US" i="1" dirty="0" smtClean="0"/>
              <a:t>First step: Done</a:t>
            </a:r>
          </a:p>
          <a:p>
            <a:r>
              <a:rPr lang="en-US" dirty="0" smtClean="0"/>
              <a:t>Need to upgrade current DUST from 4.0 -&gt; 5.0</a:t>
            </a:r>
          </a:p>
          <a:p>
            <a:r>
              <a:rPr lang="en-US" dirty="0" smtClean="0"/>
              <a:t>During operation</a:t>
            </a:r>
          </a:p>
          <a:p>
            <a:r>
              <a:rPr lang="en-US" dirty="0" smtClean="0"/>
              <a:t>Unfortunately, HW trouble occurred (also inducing temporary performance issues), delaying upgrade</a:t>
            </a:r>
          </a:p>
          <a:p>
            <a:endParaRPr lang="en-US" dirty="0"/>
          </a:p>
          <a:p>
            <a:r>
              <a:rPr lang="en-US" i="1" dirty="0" smtClean="0"/>
              <a:t>Second step: Done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Current DUST from 5.0 -&gt; 5.2</a:t>
            </a:r>
          </a:p>
          <a:p>
            <a:r>
              <a:rPr lang="en-US" dirty="0" smtClean="0"/>
              <a:t>During Operation, no troubles seen</a:t>
            </a:r>
          </a:p>
          <a:p>
            <a:endParaRPr lang="en-US" dirty="0"/>
          </a:p>
          <a:p>
            <a:r>
              <a:rPr lang="en-US" i="1" dirty="0" smtClean="0"/>
              <a:t>Third step: Done</a:t>
            </a:r>
          </a:p>
          <a:p>
            <a:r>
              <a:rPr lang="en-US" dirty="0" smtClean="0"/>
              <a:t>Install new components with 5.2</a:t>
            </a:r>
          </a:p>
          <a:p>
            <a:r>
              <a:rPr lang="en-US" dirty="0" smtClean="0"/>
              <a:t>Enlarge Systems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7"/>
          <p:cNvSpPr>
            <a:spLocks noGrp="1"/>
          </p:cNvSpPr>
          <p:nvPr>
            <p:ph idx="1"/>
          </p:nvPr>
        </p:nvSpPr>
        <p:spPr>
          <a:xfrm>
            <a:off x="6167438" y="1449229"/>
            <a:ext cx="5616575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Last steps</a:t>
            </a:r>
            <a:endParaRPr lang="en-US" b="1" dirty="0"/>
          </a:p>
          <a:p>
            <a:r>
              <a:rPr lang="en-US" i="1" dirty="0" smtClean="0"/>
              <a:t>New quotas: Do be done</a:t>
            </a:r>
            <a:endParaRPr lang="en-US" dirty="0"/>
          </a:p>
          <a:p>
            <a:endParaRPr lang="en-US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959" y="3311926"/>
            <a:ext cx="5071532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</a:t>
            </a:r>
            <a:r>
              <a:rPr lang="mr-IN" dirty="0" smtClean="0"/>
              <a:t>–</a:t>
            </a:r>
            <a:r>
              <a:rPr lang="en-US" dirty="0" smtClean="0"/>
              <a:t> Metadata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Problem</a:t>
            </a:r>
          </a:p>
          <a:p>
            <a:r>
              <a:rPr lang="en-US" dirty="0" smtClean="0"/>
              <a:t>Metadata is located on special server with SSD</a:t>
            </a:r>
          </a:p>
          <a:p>
            <a:r>
              <a:rPr lang="en-US" dirty="0" smtClean="0"/>
              <a:t>Space is tight</a:t>
            </a:r>
            <a:r>
              <a:rPr lang="en-US" dirty="0"/>
              <a:t> </a:t>
            </a:r>
            <a:r>
              <a:rPr lang="mr-IN" dirty="0" smtClean="0"/>
              <a:t>…</a:t>
            </a:r>
            <a:r>
              <a:rPr lang="en-US" dirty="0" smtClean="0"/>
              <a:t> posing problems some weeks ago: People could no longer write into DUST despite quota available</a:t>
            </a:r>
          </a:p>
          <a:p>
            <a:r>
              <a:rPr lang="en-US" dirty="0" smtClean="0"/>
              <a:t>We contacted experts and users, </a:t>
            </a:r>
            <a:r>
              <a:rPr lang="en-US" dirty="0" err="1" smtClean="0"/>
              <a:t>ehm</a:t>
            </a:r>
            <a:r>
              <a:rPr lang="en-US" dirty="0" smtClean="0"/>
              <a:t>, little response</a:t>
            </a:r>
          </a:p>
          <a:p>
            <a:pPr lvl="1"/>
            <a:r>
              <a:rPr lang="en-US" dirty="0" smtClean="0"/>
              <a:t>If response, turned out to be garbage</a:t>
            </a:r>
          </a:p>
          <a:p>
            <a:r>
              <a:rPr lang="en-US" dirty="0" smtClean="0"/>
              <a:t>In future, we have to resort to more drastic approaches to ensuring functionality</a:t>
            </a:r>
          </a:p>
          <a:p>
            <a:pPr lvl="1"/>
            <a:r>
              <a:rPr lang="en-US" dirty="0" smtClean="0"/>
              <a:t>E.g. setting quota of problematic users to zero</a:t>
            </a:r>
          </a:p>
          <a:p>
            <a:r>
              <a:rPr lang="en-US" dirty="0" smtClean="0"/>
              <a:t>We do not want to set a Metadata Quota</a:t>
            </a:r>
          </a:p>
          <a:p>
            <a:endParaRPr lang="en-US" dirty="0"/>
          </a:p>
          <a:p>
            <a:r>
              <a:rPr lang="en-US" dirty="0" smtClean="0"/>
              <a:t>With current ratio Metadata/Data, ~700 TB of enlarged DUST cannot be written as not enough </a:t>
            </a:r>
            <a:r>
              <a:rPr lang="en-US" dirty="0" err="1" smtClean="0"/>
              <a:t>metatada</a:t>
            </a:r>
            <a:r>
              <a:rPr lang="en-US" dirty="0" smtClean="0"/>
              <a:t> available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idx="1"/>
          </p:nvPr>
        </p:nvSpPr>
        <p:spPr>
          <a:xfrm>
            <a:off x="6167438" y="1442423"/>
            <a:ext cx="5616575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Another solution</a:t>
            </a:r>
          </a:p>
          <a:p>
            <a:r>
              <a:rPr lang="en-US" dirty="0" smtClean="0"/>
              <a:t>Purchase another </a:t>
            </a:r>
            <a:r>
              <a:rPr lang="en-US" dirty="0" err="1" smtClean="0"/>
              <a:t>MetaData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With this server, we will be just safe to write the ~700 TB data with current ratio</a:t>
            </a:r>
          </a:p>
          <a:p>
            <a:r>
              <a:rPr lang="en-US" dirty="0" smtClean="0"/>
              <a:t>FYI: This solution costs ~100k EUR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FYI: User file count available via AMFORA quota management for admins (not for users currently)</a:t>
            </a:r>
          </a:p>
        </p:txBody>
      </p:sp>
    </p:spTree>
    <p:extLst>
      <p:ext uri="{BB962C8B-B14F-4D97-AF65-F5344CB8AC3E}">
        <p14:creationId xmlns:p14="http://schemas.microsoft.com/office/powerpoint/2010/main" val="2009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BIRD: SGE and </a:t>
            </a:r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8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BIRD: SGE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Status</a:t>
            </a:r>
            <a:endParaRPr lang="en-US" b="1" dirty="0"/>
          </a:p>
          <a:p>
            <a:r>
              <a:rPr lang="en-US" dirty="0" smtClean="0"/>
              <a:t>Well used</a:t>
            </a:r>
          </a:p>
          <a:p>
            <a:r>
              <a:rPr lang="en-US" dirty="0" smtClean="0"/>
              <a:t>Some problems, usually because SGE AFS volume troubled</a:t>
            </a:r>
          </a:p>
          <a:p>
            <a:r>
              <a:rPr lang="en-US" dirty="0" smtClean="0"/>
              <a:t>Reason unclear. We suspect user induced troubles, but cannot pinpoint this further</a:t>
            </a:r>
          </a:p>
          <a:p>
            <a:r>
              <a:rPr lang="en-US" dirty="0" smtClean="0"/>
              <a:t>Solution: Switch to another batch system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8" y="1449388"/>
            <a:ext cx="4681090" cy="243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0" y="4005263"/>
            <a:ext cx="4663628" cy="22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BIRD: Hardware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Status</a:t>
            </a:r>
          </a:p>
          <a:p>
            <a:r>
              <a:rPr lang="en-US" dirty="0" smtClean="0"/>
              <a:t>Currently 495 WNs (in SGE, plus 25 in </a:t>
            </a:r>
            <a:r>
              <a:rPr lang="en-US" dirty="0" err="1" smtClean="0"/>
              <a:t>HTCondor</a:t>
            </a:r>
            <a:r>
              <a:rPr lang="en-US" dirty="0" smtClean="0"/>
              <a:t> pilot)</a:t>
            </a:r>
          </a:p>
          <a:p>
            <a:r>
              <a:rPr lang="en-US" dirty="0" smtClean="0"/>
              <a:t>~60 are rather old, will be decommissioned end 2017</a:t>
            </a:r>
          </a:p>
          <a:p>
            <a:r>
              <a:rPr lang="en-US" dirty="0" smtClean="0"/>
              <a:t>~60 new WNs will be purchased: 20 cores with 128 GB RAM each</a:t>
            </a:r>
          </a:p>
          <a:p>
            <a:r>
              <a:rPr lang="en-US" dirty="0" smtClean="0"/>
              <a:t>Would like to put them into operation with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 lvl="1"/>
            <a:r>
              <a:rPr lang="en-US" dirty="0" smtClean="0"/>
              <a:t>And use some for WGS server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BIRD: </a:t>
            </a:r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Status</a:t>
            </a:r>
            <a:endParaRPr lang="en-US" b="1" dirty="0"/>
          </a:p>
          <a:p>
            <a:r>
              <a:rPr lang="en-US" dirty="0" smtClean="0"/>
              <a:t>Pilot is there: Working AFS and Kerberos</a:t>
            </a:r>
          </a:p>
          <a:p>
            <a:r>
              <a:rPr lang="en-US" dirty="0" smtClean="0"/>
              <a:t>Initial documentation for migration </a:t>
            </a:r>
            <a:r>
              <a:rPr lang="en-US" dirty="0" smtClean="0">
                <a:hlinkClick r:id="rId3"/>
              </a:rPr>
              <a:t>http://bird.desy.de/htc/</a:t>
            </a:r>
            <a:endParaRPr lang="en-US" dirty="0" smtClean="0"/>
          </a:p>
          <a:p>
            <a:pPr lvl="1"/>
            <a:r>
              <a:rPr lang="en-US" dirty="0" smtClean="0"/>
              <a:t>In progress</a:t>
            </a:r>
          </a:p>
          <a:p>
            <a:r>
              <a:rPr lang="en-US" dirty="0" smtClean="0"/>
              <a:t>Dedicated WGS for experiments (small VMs, would be transformed into more powerful physical machines when pilot is advancing)</a:t>
            </a:r>
          </a:p>
          <a:p>
            <a:r>
              <a:rPr lang="en-US" dirty="0" smtClean="0"/>
              <a:t>Pilot user mailing list</a:t>
            </a:r>
          </a:p>
          <a:p>
            <a:r>
              <a:rPr lang="en-US" dirty="0" smtClean="0"/>
              <a:t>What we lack are test users that actually </a:t>
            </a:r>
            <a:r>
              <a:rPr lang="en-US" i="1" dirty="0" smtClean="0"/>
              <a:t>do</a:t>
            </a:r>
            <a:r>
              <a:rPr lang="en-US" dirty="0" smtClean="0"/>
              <a:t> tests</a:t>
            </a:r>
          </a:p>
          <a:p>
            <a:r>
              <a:rPr lang="en-US" dirty="0" smtClean="0"/>
              <a:t>Contact e.g. </a:t>
            </a:r>
            <a:r>
              <a:rPr lang="en-US" dirty="0" smtClean="0">
                <a:hlinkClick r:id="rId4"/>
              </a:rPr>
              <a:t>sge.service@desy.de</a:t>
            </a:r>
            <a:r>
              <a:rPr lang="en-US" dirty="0" smtClean="0"/>
              <a:t> for becoming a pilot user</a:t>
            </a:r>
          </a:p>
          <a:p>
            <a:endParaRPr lang="en-US" dirty="0"/>
          </a:p>
          <a:p>
            <a:r>
              <a:rPr lang="en-US" dirty="0" smtClean="0"/>
              <a:t>The funny patterns in the occupation come from YK to present at least something for the PRC next week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Presentation Title | Name Surname, Date (Edit by "Insert &gt; Header and Footer")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438" y="1473151"/>
            <a:ext cx="5527894" cy="2243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438" y="4006886"/>
            <a:ext cx="5527894" cy="22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25475D29-4E3A-4160-AAFC-383AA96085FF}" vid="{0C688AA9-9D81-4E90-966D-67497D156C75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76</TotalTime>
  <Words>750</Words>
  <Application>Microsoft Macintosh PowerPoint</Application>
  <PresentationFormat>Widescreen</PresentationFormat>
  <Paragraphs>111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DESY</vt:lpstr>
      <vt:lpstr>NAF Status Report</vt:lpstr>
      <vt:lpstr>DUST</vt:lpstr>
      <vt:lpstr>DUST – Doubling capacity</vt:lpstr>
      <vt:lpstr>DUST – Upgrade</vt:lpstr>
      <vt:lpstr>DUST – Metadata</vt:lpstr>
      <vt:lpstr>BIRD: SGE and HTCondor</vt:lpstr>
      <vt:lpstr>BIRD: SGE</vt:lpstr>
      <vt:lpstr>BIRD: Hardware</vt:lpstr>
      <vt:lpstr>BIRD: HTCondor</vt:lpstr>
      <vt:lpstr>BIRD: HTCondor … next steps</vt:lpstr>
      <vt:lpstr>Meetings</vt:lpstr>
      <vt:lpstr>Meetings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 Status Report</dc:title>
  <dc:creator>Yves Kemp</dc:creator>
  <cp:lastModifiedBy>Yves Kemp</cp:lastModifiedBy>
  <cp:revision>6</cp:revision>
  <cp:lastPrinted>2017-10-11T09:02:03Z</cp:lastPrinted>
  <dcterms:created xsi:type="dcterms:W3CDTF">2017-10-11T08:13:51Z</dcterms:created>
  <dcterms:modified xsi:type="dcterms:W3CDTF">2017-10-13T09:49:08Z</dcterms:modified>
</cp:coreProperties>
</file>