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58" r:id="rId3"/>
    <p:sldId id="278" r:id="rId4"/>
    <p:sldId id="287" r:id="rId5"/>
    <p:sldId id="286" r:id="rId6"/>
    <p:sldId id="279" r:id="rId7"/>
    <p:sldId id="280" r:id="rId8"/>
    <p:sldId id="285" r:id="rId9"/>
    <p:sldId id="281" r:id="rId10"/>
    <p:sldId id="282" r:id="rId11"/>
    <p:sldId id="260" r:id="rId12"/>
    <p:sldId id="289" r:id="rId13"/>
    <p:sldId id="265" r:id="rId14"/>
    <p:sldId id="276" r:id="rId15"/>
    <p:sldId id="284" r:id="rId16"/>
    <p:sldId id="2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B5D50-FCA9-4A32-90BE-287977948A17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4D89-041F-4D77-B0F3-1EED595E91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37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6687-E95E-4B41-8504-4DC0B28621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9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" y="-4795"/>
            <a:ext cx="12190993" cy="6867593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13" y="6172201"/>
            <a:ext cx="3070359" cy="892049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0601"/>
            <a:ext cx="2631445" cy="95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3" y="536577"/>
            <a:ext cx="10678583" cy="2246313"/>
          </a:xfrm>
        </p:spPr>
        <p:txBody>
          <a:bodyPr anchor="b" anchorCtr="0">
            <a:noAutofit/>
          </a:bodyPr>
          <a:lstStyle>
            <a:lvl1pPr>
              <a:defRPr sz="5733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3" y="3646170"/>
            <a:ext cx="10653183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2133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3" y="2755013"/>
            <a:ext cx="10678583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120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10811933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933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2400"/>
            </a:lvl4pPr>
            <a:lvl5pPr>
              <a:buClr>
                <a:srgbClr val="981E32"/>
              </a:buClr>
              <a:defRPr sz="2133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683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44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600" y="1243584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7600" y="1252729"/>
            <a:ext cx="51816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50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1984" y="1252728"/>
            <a:ext cx="3256453" cy="2481072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1984" y="3886200"/>
            <a:ext cx="3256453" cy="2432051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3939" y="1243584"/>
            <a:ext cx="3256453" cy="5065523"/>
          </a:xfrm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602" y="1243584"/>
            <a:ext cx="401743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482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"/>
            <a:ext cx="9144025" cy="1252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821944"/>
            <a:ext cx="11580392" cy="27025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9467" y="1243584"/>
            <a:ext cx="3556000" cy="5065523"/>
          </a:xfrm>
        </p:spPr>
        <p:txBody>
          <a:bodyPr/>
          <a:lstStyle/>
          <a:p>
            <a:r>
              <a:rPr lang="en-US" altLang="zh-CN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243584"/>
            <a:ext cx="7313083" cy="506552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465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93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CFCF73-3368-4C50-A18D-D7F4384C125C}" type="datetimeFigureOut">
              <a:rPr lang="zh-CN" altLang="en-US" smtClean="0"/>
              <a:t>2017/10/26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61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429" y="129091"/>
            <a:ext cx="1080476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2" y="1243584"/>
            <a:ext cx="1081322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1533" y="6318251"/>
            <a:ext cx="425243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467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CED43D-7DAE-4F4B-AF62-621343985B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6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None/>
        <a:defRPr sz="32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09585" indent="-298443" algn="l" defTabSz="121917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9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728" indent="-3111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6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19170" indent="-298443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5962" indent="-239994" algn="l" defTabSz="121917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ctrTitle"/>
          </p:nvPr>
        </p:nvSpPr>
        <p:spPr>
          <a:xfrm>
            <a:off x="489735" y="508701"/>
            <a:ext cx="10678583" cy="2246313"/>
          </a:xfrm>
        </p:spPr>
        <p:txBody>
          <a:bodyPr>
            <a:normAutofit/>
          </a:bodyPr>
          <a:lstStyle/>
          <a:p>
            <a:r>
              <a:rPr lang="en-US" sz="4800" dirty="0"/>
              <a:t>Tests on Chess 2 ASIC</a:t>
            </a:r>
            <a:r>
              <a:rPr lang="en-US" sz="6000" dirty="0"/>
              <a:t/>
            </a:r>
            <a:br>
              <a:rPr lang="en-US" sz="6000" dirty="0"/>
            </a:br>
            <a:endParaRPr lang="en-CA" sz="2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9734" y="2755014"/>
            <a:ext cx="10678583" cy="635889"/>
          </a:xfrm>
        </p:spPr>
        <p:txBody>
          <a:bodyPr/>
          <a:lstStyle/>
          <a:p>
            <a:r>
              <a:rPr lang="en-CA" altLang="zh-CN" sz="1800" dirty="0" err="1"/>
              <a:t>Dionisio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Doering</a:t>
            </a:r>
            <a:r>
              <a:rPr lang="en-CA" altLang="zh-CN" sz="1800" dirty="0"/>
              <a:t>, </a:t>
            </a:r>
            <a:r>
              <a:rPr lang="en-CA" altLang="zh-CN" sz="1800" dirty="0" err="1"/>
              <a:t>Yubo</a:t>
            </a:r>
            <a:r>
              <a:rPr lang="en-CA" altLang="zh-CN" sz="1800" dirty="0"/>
              <a:t> </a:t>
            </a:r>
            <a:r>
              <a:rPr lang="en-CA" altLang="zh-CN" sz="1800" dirty="0" err="1"/>
              <a:t>Han</a:t>
            </a:r>
            <a:r>
              <a:rPr lang="en-CA" altLang="zh-CN" sz="1400" baseline="-25000" dirty="0" err="1"/>
              <a:t>IHEP</a:t>
            </a:r>
            <a:r>
              <a:rPr lang="en-CA" altLang="zh-CN" sz="1400" dirty="0"/>
              <a:t> ,</a:t>
            </a:r>
            <a:r>
              <a:rPr lang="en-CA" altLang="zh-CN" sz="1800" dirty="0"/>
              <a:t> </a:t>
            </a:r>
            <a:r>
              <a:rPr lang="en-CA" altLang="zh-CN" sz="1800" dirty="0" err="1"/>
              <a:t>Pietro</a:t>
            </a:r>
            <a:r>
              <a:rPr lang="en-CA" altLang="zh-CN" sz="1800" dirty="0"/>
              <a:t> Caragiulo, Larry Ruckman, Camillo Tamma, </a:t>
            </a:r>
            <a:r>
              <a:rPr lang="en-CA" altLang="zh-CN" sz="1800" dirty="0" err="1"/>
              <a:t>Mazin</a:t>
            </a:r>
            <a:r>
              <a:rPr lang="en-CA" altLang="zh-CN" sz="1800" dirty="0"/>
              <a:t> </a:t>
            </a:r>
            <a:r>
              <a:rPr lang="en-CA" altLang="zh-CN" sz="1800" dirty="0" err="1"/>
              <a:t>Khader</a:t>
            </a:r>
            <a:r>
              <a:rPr lang="en-CA" altLang="zh-CN" sz="1800" baseline="-25000" dirty="0" err="1"/>
              <a:t>UIUC</a:t>
            </a:r>
            <a:r>
              <a:rPr lang="en-CA" altLang="zh-CN" sz="1800" dirty="0"/>
              <a:t>, </a:t>
            </a:r>
            <a:r>
              <a:rPr lang="en-CA" altLang="zh-CN" sz="1800" dirty="0" err="1"/>
              <a:t>Murtaza</a:t>
            </a:r>
            <a:r>
              <a:rPr lang="en-CA" altLang="zh-CN" sz="1800" dirty="0"/>
              <a:t> </a:t>
            </a:r>
            <a:r>
              <a:rPr lang="en-CA" altLang="zh-CN" sz="1800" dirty="0" err="1"/>
              <a:t>Safdari</a:t>
            </a:r>
            <a:r>
              <a:rPr lang="en-CA" altLang="zh-CN" sz="1800" dirty="0"/>
              <a:t>, Su Dong</a:t>
            </a:r>
            <a:endParaRPr lang="en-US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872913" y="6318250"/>
            <a:ext cx="319087" cy="539750"/>
          </a:xfrm>
        </p:spPr>
        <p:txBody>
          <a:bodyPr/>
          <a:lstStyle/>
          <a:p>
            <a:fld id="{68C31502-1914-44CA-906F-C0FC311359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5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92" y="6124473"/>
            <a:ext cx="8602275" cy="733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24" y="5481795"/>
            <a:ext cx="8268854" cy="657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40" y="4843291"/>
            <a:ext cx="8297433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62" y="4186496"/>
            <a:ext cx="8240275" cy="666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87" y="3546949"/>
            <a:ext cx="8316486" cy="647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29" y="2900723"/>
            <a:ext cx="8211696" cy="65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01" y="2261176"/>
            <a:ext cx="8326012" cy="657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89" y="1603131"/>
            <a:ext cx="8278380" cy="657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8" y="954946"/>
            <a:ext cx="8211696" cy="657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41" y="289700"/>
            <a:ext cx="8268854" cy="657317"/>
          </a:xfrm>
          <a:prstGeom prst="rect">
            <a:avLst/>
          </a:prstGeom>
        </p:spPr>
      </p:pic>
      <p:sp>
        <p:nvSpPr>
          <p:cNvPr id="18" name="TextBox 22"/>
          <p:cNvSpPr txBox="1"/>
          <p:nvPr/>
        </p:nvSpPr>
        <p:spPr>
          <a:xfrm>
            <a:off x="4090531" y="626461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BL=0.25V</a:t>
            </a:r>
            <a:endParaRPr lang="zh-CN" altLang="en-US" sz="1000" i="1" dirty="0"/>
          </a:p>
        </p:txBody>
      </p:sp>
      <p:sp>
        <p:nvSpPr>
          <p:cNvPr id="19" name="TextBox 25"/>
          <p:cNvSpPr txBox="1"/>
          <p:nvPr/>
        </p:nvSpPr>
        <p:spPr>
          <a:xfrm>
            <a:off x="4101130" y="1228076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BL=0.46V</a:t>
            </a:r>
            <a:endParaRPr lang="zh-CN" altLang="en-US" sz="1000" i="1" dirty="0"/>
          </a:p>
        </p:txBody>
      </p:sp>
      <p:sp>
        <p:nvSpPr>
          <p:cNvPr id="20" name="TextBox 22"/>
          <p:cNvSpPr txBox="1"/>
          <p:nvPr/>
        </p:nvSpPr>
        <p:spPr>
          <a:xfrm>
            <a:off x="4101130" y="1890278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BL=0.6V</a:t>
            </a:r>
            <a:endParaRPr lang="zh-CN" altLang="en-US" sz="1000" i="1" dirty="0"/>
          </a:p>
        </p:txBody>
      </p:sp>
      <p:sp>
        <p:nvSpPr>
          <p:cNvPr id="21" name="TextBox 22"/>
          <p:cNvSpPr txBox="1"/>
          <p:nvPr/>
        </p:nvSpPr>
        <p:spPr>
          <a:xfrm>
            <a:off x="4090530" y="2576626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BL=0.7V</a:t>
            </a:r>
            <a:endParaRPr lang="zh-CN" altLang="en-US" sz="1000" i="1" dirty="0"/>
          </a:p>
        </p:txBody>
      </p:sp>
      <p:sp>
        <p:nvSpPr>
          <p:cNvPr id="22" name="TextBox 22"/>
          <p:cNvSpPr txBox="1"/>
          <p:nvPr/>
        </p:nvSpPr>
        <p:spPr>
          <a:xfrm>
            <a:off x="4090529" y="3210195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BL=0.75V</a:t>
            </a:r>
            <a:endParaRPr lang="zh-CN" altLang="en-US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90528" y="3897460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BL=0.8V</a:t>
            </a:r>
            <a:endParaRPr lang="zh-CN" altLang="en-US" sz="1000" i="1" dirty="0"/>
          </a:p>
        </p:txBody>
      </p:sp>
      <p:sp>
        <p:nvSpPr>
          <p:cNvPr id="24" name="TextBox 22"/>
          <p:cNvSpPr txBox="1"/>
          <p:nvPr/>
        </p:nvSpPr>
        <p:spPr>
          <a:xfrm>
            <a:off x="4101130" y="4505282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BL=0.9V</a:t>
            </a:r>
            <a:endParaRPr lang="zh-CN" altLang="en-US" sz="1000" i="1" dirty="0"/>
          </a:p>
        </p:txBody>
      </p:sp>
      <p:sp>
        <p:nvSpPr>
          <p:cNvPr id="25" name="TextBox 22"/>
          <p:cNvSpPr txBox="1"/>
          <p:nvPr/>
        </p:nvSpPr>
        <p:spPr>
          <a:xfrm>
            <a:off x="4090527" y="5141291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BL=1.03V</a:t>
            </a:r>
            <a:endParaRPr lang="zh-CN" altLang="en-US" sz="1000" i="1" dirty="0"/>
          </a:p>
        </p:txBody>
      </p:sp>
      <p:sp>
        <p:nvSpPr>
          <p:cNvPr id="26" name="TextBox 22"/>
          <p:cNvSpPr txBox="1"/>
          <p:nvPr/>
        </p:nvSpPr>
        <p:spPr>
          <a:xfrm>
            <a:off x="4090526" y="5764189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BL=1.1V</a:t>
            </a:r>
            <a:endParaRPr lang="zh-CN" altLang="en-US" sz="1000" i="1" dirty="0"/>
          </a:p>
        </p:txBody>
      </p:sp>
      <p:sp>
        <p:nvSpPr>
          <p:cNvPr id="27" name="TextBox 22"/>
          <p:cNvSpPr txBox="1"/>
          <p:nvPr/>
        </p:nvSpPr>
        <p:spPr>
          <a:xfrm>
            <a:off x="4090525" y="6427446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BL=1.2V</a:t>
            </a:r>
            <a:endParaRPr lang="zh-CN" altLang="en-US" sz="1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3853" y="1931789"/>
            <a:ext cx="29561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Hits number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Project all the hits observed in whole threshold </a:t>
            </a:r>
            <a:r>
              <a:rPr lang="en-US" altLang="zh-CN" sz="1400" dirty="0" smtClean="0"/>
              <a:t>range on time axis.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/>
              <a:t>Peak position: </a:t>
            </a:r>
            <a:r>
              <a:rPr lang="en-US" altLang="zh-CN" sz="1400" dirty="0" smtClean="0"/>
              <a:t>50μs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50μs peak keep its position consistent with different BL.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/>
              <a:t>Tiny peak at: </a:t>
            </a:r>
            <a:r>
              <a:rPr lang="en-US" altLang="zh-CN" sz="1400" dirty="0" smtClean="0"/>
              <a:t>35μs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-&gt; more sensitive to the falling       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   edge?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/>
              <a:t>At the linear range(BL=0.6-0.9V), sharp and similar distribution of hits obtained.</a:t>
            </a:r>
          </a:p>
          <a:p>
            <a:r>
              <a:rPr lang="en-US" altLang="zh-CN" sz="1400" dirty="0" smtClean="0"/>
              <a:t>      -&gt; the better operating BL 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   range?</a:t>
            </a:r>
          </a:p>
          <a:p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9308" y="743221"/>
            <a:ext cx="211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zh-CN" sz="1200" b="1" i="1" dirty="0">
                <a:solidFill>
                  <a:srgbClr val="FF0000"/>
                </a:solidFill>
              </a:rPr>
              <a:t> 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Matrix1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30" name="Content Placeholder 8"/>
          <p:cNvSpPr txBox="1">
            <a:spLocks/>
          </p:cNvSpPr>
          <p:nvPr/>
        </p:nvSpPr>
        <p:spPr>
          <a:xfrm>
            <a:off x="112136" y="252297"/>
            <a:ext cx="2765802" cy="420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solidFill>
                  <a:srgbClr val="C00000"/>
                </a:solidFill>
              </a:rPr>
              <a:t>Pixel </a:t>
            </a:r>
            <a:r>
              <a:rPr lang="en-US" altLang="zh-CN" sz="1800" b="1" dirty="0">
                <a:solidFill>
                  <a:srgbClr val="C00000"/>
                </a:solidFill>
              </a:rPr>
              <a:t>(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20,20)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esults of different </a:t>
            </a:r>
            <a:r>
              <a:rPr lang="en-US" altLang="zh-CN" dirty="0" err="1" smtClean="0"/>
              <a:t>Vnsf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291" y="1469232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</a:p>
          <a:p>
            <a:r>
              <a:rPr lang="en-US" altLang="zh-CN" sz="1400" b="1" i="1" dirty="0" err="1" smtClean="0">
                <a:solidFill>
                  <a:srgbClr val="FF0000"/>
                </a:solidFill>
              </a:rPr>
              <a:t>Vnsf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=0.0262μA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212815" y="1098687"/>
            <a:ext cx="2765802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9903" y="2792670"/>
            <a:ext cx="5704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altLang="zh-CN" sz="1600" dirty="0" err="1" smtClean="0"/>
              <a:t>Vnsf</a:t>
            </a:r>
            <a:r>
              <a:rPr lang="en-US" altLang="zh-CN" sz="1600" dirty="0" smtClean="0"/>
              <a:t>= </a:t>
            </a:r>
            <a:r>
              <a:rPr lang="en-US" altLang="zh-CN" sz="1600" dirty="0" smtClean="0">
                <a:solidFill>
                  <a:srgbClr val="FF0000"/>
                </a:solidFill>
              </a:rPr>
              <a:t>0.0262μA</a:t>
            </a:r>
            <a:endParaRPr lang="zh-CN" altLang="zh-CN" sz="1600" dirty="0">
              <a:solidFill>
                <a:srgbClr val="FF0000"/>
              </a:solidFill>
            </a:endParaRPr>
          </a:p>
          <a:p>
            <a:pPr fontAlgn="t"/>
            <a:r>
              <a:rPr lang="en-US" altLang="zh-CN" sz="1600" dirty="0" smtClean="0"/>
              <a:t>               0.0909μA</a:t>
            </a:r>
          </a:p>
          <a:p>
            <a:pPr fontAlgn="t"/>
            <a:r>
              <a:rPr lang="en-US" altLang="zh-CN" sz="1600" dirty="0"/>
              <a:t> </a:t>
            </a:r>
            <a:r>
              <a:rPr lang="en-US" altLang="zh-CN" sz="1600" dirty="0" smtClean="0"/>
              <a:t>              0.311μA</a:t>
            </a:r>
          </a:p>
          <a:p>
            <a:pPr fontAlgn="t"/>
            <a:r>
              <a:rPr lang="en-US" altLang="zh-CN" sz="1600" dirty="0" smtClean="0"/>
              <a:t>               2.99μA</a:t>
            </a:r>
          </a:p>
          <a:p>
            <a:pPr fontAlgn="t"/>
            <a:r>
              <a:rPr lang="en-US" altLang="zh-CN" sz="1600" dirty="0" smtClean="0"/>
              <a:t>               0.327μA</a:t>
            </a:r>
          </a:p>
          <a:p>
            <a:pPr fontAlgn="t"/>
            <a:r>
              <a:rPr lang="en-US" altLang="zh-CN" sz="1600" dirty="0" smtClean="0"/>
              <a:t>               0.18μA</a:t>
            </a:r>
          </a:p>
          <a:p>
            <a:pPr fontAlgn="t"/>
            <a:r>
              <a:rPr lang="en-US" altLang="zh-CN" sz="1600" dirty="0" smtClean="0"/>
              <a:t>          </a:t>
            </a:r>
          </a:p>
          <a:p>
            <a:r>
              <a:rPr lang="en-US" altLang="zh-CN" sz="1600" dirty="0" smtClean="0"/>
              <a:t>-&gt;0.0262μA may be too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signal turned to be very narrow.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Still have good linearity.</a:t>
            </a:r>
            <a:endParaRPr lang="zh-CN" alt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49" y="2986424"/>
            <a:ext cx="5185709" cy="1686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49" y="4697569"/>
            <a:ext cx="5173183" cy="1691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27" y="1269801"/>
            <a:ext cx="5206805" cy="1691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8411" y="2484893"/>
            <a:ext cx="144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BL=0.6V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8411" y="4241550"/>
            <a:ext cx="144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BL=0.7V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8410" y="5967508"/>
            <a:ext cx="144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BL=0.8V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815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1695467"/>
            <a:ext cx="6454206" cy="916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9" y="2536293"/>
            <a:ext cx="6568898" cy="895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16" y="3380093"/>
            <a:ext cx="6477904" cy="8915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16" y="4224942"/>
            <a:ext cx="6477904" cy="90182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57" y="5042180"/>
            <a:ext cx="6477904" cy="93881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of different </a:t>
            </a:r>
            <a:r>
              <a:rPr lang="en-US" altLang="zh-CN" dirty="0" err="1" smtClean="0"/>
              <a:t>Vnsf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2035" y="4778591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=0.311μA</a:t>
            </a:r>
            <a:endParaRPr lang="zh-CN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5806" y="1474790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BL=0.6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26330" y="1104245"/>
            <a:ext cx="2765802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82035" y="3896363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=0.18μA</a:t>
            </a:r>
            <a:endParaRPr lang="zh-CN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2035" y="3095051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=0.09μA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82035" y="5526493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=0.327μA</a:t>
            </a:r>
            <a:endParaRPr lang="zh-CN" alt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16" y="5909274"/>
            <a:ext cx="6460652" cy="9487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88892" y="6455721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=3μA</a:t>
            </a:r>
            <a:endParaRPr lang="zh-CN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3884" y="2220652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=0.026μA</a:t>
            </a:r>
            <a:endParaRPr lang="zh-CN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806" y="2794350"/>
            <a:ext cx="4592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Results of different </a:t>
            </a:r>
            <a:r>
              <a:rPr lang="en-US" altLang="zh-CN" dirty="0" err="1" smtClean="0"/>
              <a:t>Vnsf</a:t>
            </a:r>
            <a:r>
              <a:rPr lang="en-US" altLang="zh-CN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Still see two band merging into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amplitude of the signal changed.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Tuning </a:t>
            </a:r>
            <a:r>
              <a:rPr lang="en-US" altLang="zh-CN" dirty="0"/>
              <a:t>the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946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37" y="259443"/>
            <a:ext cx="5896332" cy="3164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392" y="1052682"/>
            <a:ext cx="21177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Matrix1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configuration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BL=0.6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50392" y="259443"/>
            <a:ext cx="3907539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Results of reading 8 hits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38" y="3423613"/>
            <a:ext cx="5896332" cy="3151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29" y="2654586"/>
            <a:ext cx="5717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Reading 8 hits enable us to see hits after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one.(but should only have one hit for each event)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Plot </a:t>
            </a:r>
            <a:r>
              <a:rPr lang="en-US" altLang="zh-CN" dirty="0" smtClean="0"/>
              <a:t>the 8 hits in different color.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Most of the hits of the second band are not from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hit.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82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869" y="629988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BL=0.6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250393" y="259443"/>
            <a:ext cx="2765802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4278" y="3086954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=0.311μA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84278" y="6340765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=0.327μA</a:t>
            </a:r>
            <a:endParaRPr lang="zh-CN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5" y="1917672"/>
            <a:ext cx="2182256" cy="1889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35405" y="6243468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=0.18μA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835405" y="3086953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=0.0909μA</a:t>
            </a:r>
            <a:endParaRPr lang="zh-CN" alt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96" y="549237"/>
            <a:ext cx="4469820" cy="2544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96" y="3807101"/>
            <a:ext cx="4469820" cy="2533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75" y="526675"/>
            <a:ext cx="4538782" cy="25669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75" y="3807101"/>
            <a:ext cx="4538782" cy="25902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8" y="4178899"/>
            <a:ext cx="290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Time difference with 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hit.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Constant reset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05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869" y="629988"/>
            <a:ext cx="2117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Matrix0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BL=1.03V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250393" y="259443"/>
            <a:ext cx="2765802" cy="2897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06640" y="2903207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=0.311μA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75651" y="6219911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=0.327μA</a:t>
            </a:r>
            <a:endParaRPr lang="zh-CN" alt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5" y="2073412"/>
            <a:ext cx="2414043" cy="2090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35405" y="6219910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=0.18μA</a:t>
            </a:r>
            <a:endParaRPr lang="zh-CN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835405" y="2903206"/>
            <a:ext cx="220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Matrix 2 </a:t>
            </a:r>
            <a:r>
              <a:rPr lang="en-US" altLang="zh-CN" sz="1400" dirty="0" err="1" smtClean="0"/>
              <a:t>Vnsf</a:t>
            </a:r>
            <a:r>
              <a:rPr lang="en-US" altLang="zh-CN" sz="1400" dirty="0" smtClean="0"/>
              <a:t>=0.0909μA</a:t>
            </a:r>
            <a:endParaRPr lang="zh-CN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97" y="322912"/>
            <a:ext cx="4562430" cy="2580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98" y="339342"/>
            <a:ext cx="4592865" cy="256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08" y="3614286"/>
            <a:ext cx="4609951" cy="2605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84" y="3631465"/>
            <a:ext cx="4551691" cy="25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8681" y="1334019"/>
            <a:ext cx="11582400" cy="50655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less noise and consistent results with lower </a:t>
            </a:r>
            <a:r>
              <a:rPr lang="en-US" altLang="zh-CN" sz="2400" dirty="0"/>
              <a:t>and stable operating temperature.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BL around 0.6-0.9V has good linearity.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Signal at –</a:t>
            </a:r>
            <a:r>
              <a:rPr lang="en-US" altLang="zh-CN" sz="2400" dirty="0" err="1" smtClean="0"/>
              <a:t>ve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Qinj</a:t>
            </a:r>
            <a:r>
              <a:rPr lang="en-US" altLang="zh-CN" sz="2400" dirty="0" smtClean="0"/>
              <a:t> edge (50μs) is more prominent than +</a:t>
            </a:r>
            <a:r>
              <a:rPr lang="en-US" altLang="zh-CN" sz="2400" dirty="0" err="1" smtClean="0"/>
              <a:t>ve</a:t>
            </a:r>
            <a:r>
              <a:rPr lang="en-US" altLang="zh-CN" sz="2400" dirty="0" smtClean="0"/>
              <a:t> edge(35μs).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 </a:t>
            </a:r>
            <a:r>
              <a:rPr lang="en-US" altLang="zh-CN" sz="2400" dirty="0" smtClean="0"/>
              <a:t>peak at threshold(=BL+0.22V) appeared. </a:t>
            </a:r>
            <a:r>
              <a:rPr lang="en-US" altLang="zh-CN" sz="2400" dirty="0" smtClean="0"/>
              <a:t>-&gt;signal slope getting shallower?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Different results with varies </a:t>
            </a:r>
            <a:r>
              <a:rPr lang="en-US" altLang="zh-CN" sz="2400" dirty="0" err="1" smtClean="0"/>
              <a:t>Vnsf</a:t>
            </a:r>
            <a:r>
              <a:rPr lang="en-US" altLang="zh-CN" sz="2400" dirty="0" smtClean="0"/>
              <a:t> -&gt; Evidence of </a:t>
            </a:r>
            <a:r>
              <a:rPr lang="en-US" altLang="zh-CN" sz="2400" dirty="0" smtClean="0"/>
              <a:t>tuning </a:t>
            </a:r>
            <a:r>
              <a:rPr lang="en-US" altLang="zh-CN" sz="2400" dirty="0" smtClean="0"/>
              <a:t>the signal.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Next: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Integrate an </a:t>
            </a:r>
            <a:r>
              <a:rPr lang="en-US" altLang="zh-CN" sz="2400" dirty="0" smtClean="0"/>
              <a:t>external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pulser</a:t>
            </a:r>
            <a:r>
              <a:rPr lang="en-US" altLang="zh-CN" sz="2400" dirty="0"/>
              <a:t> into the carrier board.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Test another daughter board (standard resistivity, </a:t>
            </a:r>
            <a:r>
              <a:rPr lang="en-US" altLang="zh-CN" sz="2400" smtClean="0"/>
              <a:t>recently wire bonded by UCSC</a:t>
            </a:r>
            <a:r>
              <a:rPr lang="en-US" altLang="zh-CN" sz="2400" smtClean="0"/>
              <a:t>)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007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10" y="146649"/>
            <a:ext cx="10515600" cy="6527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6110" y="1276709"/>
            <a:ext cx="11110999" cy="58832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Review of the results last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Install </a:t>
            </a:r>
            <a:r>
              <a:rPr lang="en-US" altLang="zh-CN" sz="1800" dirty="0"/>
              <a:t>cooling </a:t>
            </a:r>
            <a:r>
              <a:rPr lang="en-US" altLang="zh-CN" sz="1800" dirty="0" smtClean="0"/>
              <a:t>modules -&gt;less noise, more stable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Add more results with different </a:t>
            </a:r>
            <a:r>
              <a:rPr lang="en-US" altLang="zh-CN" sz="1800" dirty="0" err="1" smtClean="0"/>
              <a:t>Vnsf</a:t>
            </a:r>
            <a:r>
              <a:rPr lang="en-US" altLang="zh-CN" sz="1800" dirty="0" smtClean="0"/>
              <a:t>.</a:t>
            </a:r>
          </a:p>
          <a:p>
            <a:endParaRPr lang="en-US" altLang="zh-CN" sz="2000" dirty="0" smtClean="0">
              <a:solidFill>
                <a:srgbClr val="C00000"/>
              </a:solidFill>
            </a:endParaRPr>
          </a:p>
          <a:p>
            <a:endParaRPr lang="en-US" altLang="zh-CN" sz="2000" dirty="0">
              <a:solidFill>
                <a:srgbClr val="C00000"/>
              </a:solidFill>
            </a:endParaRPr>
          </a:p>
          <a:p>
            <a:endParaRPr lang="en-US" altLang="zh-CN" sz="2000" dirty="0" smtClean="0">
              <a:solidFill>
                <a:srgbClr val="C00000"/>
              </a:solidFill>
            </a:endParaRPr>
          </a:p>
          <a:p>
            <a:endParaRPr lang="en-US" altLang="zh-CN" sz="2000" dirty="0" smtClean="0">
              <a:solidFill>
                <a:srgbClr val="C00000"/>
              </a:solidFill>
            </a:endParaRPr>
          </a:p>
          <a:p>
            <a:endParaRPr lang="en-US" altLang="zh-CN" sz="2000" dirty="0" smtClean="0">
              <a:solidFill>
                <a:srgbClr val="C00000"/>
              </a:solidFill>
            </a:endParaRPr>
          </a:p>
          <a:p>
            <a:r>
              <a:rPr lang="en-US" altLang="zh-CN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How the 8 hits distribute with different VNSF</a:t>
            </a: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endParaRPr lang="zh-CN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280986"/>
              </p:ext>
            </p:extLst>
          </p:nvPr>
        </p:nvGraphicFramePr>
        <p:xfrm>
          <a:off x="2506656" y="2462388"/>
          <a:ext cx="6214891" cy="213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311"/>
                <a:gridCol w="1545011"/>
                <a:gridCol w="1184895"/>
                <a:gridCol w="2009674"/>
              </a:tblGrid>
              <a:tr h="26735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VNSF</a:t>
                      </a:r>
                      <a:r>
                        <a:rPr lang="en-US" altLang="zh-CN" sz="1400" baseline="0" dirty="0" err="1" smtClean="0"/>
                        <a:t>att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VNSFres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Current</a:t>
                      </a:r>
                      <a:r>
                        <a:rPr lang="en-US" altLang="zh-CN" sz="1400" baseline="0" dirty="0" smtClean="0"/>
                        <a:t> </a:t>
                      </a:r>
                      <a:endParaRPr lang="zh-CN" altLang="en-US" sz="1400" dirty="0"/>
                    </a:p>
                  </a:txBody>
                  <a:tcPr/>
                </a:tc>
              </a:tr>
              <a:tr h="308725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Default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27 (11011)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0.311μA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6785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r>
                        <a:rPr lang="en-US" altLang="zh-CN" sz="1400" baseline="30000" dirty="0" smtClean="0"/>
                        <a:t>st</a:t>
                      </a:r>
                      <a:r>
                        <a:rPr lang="en-US" altLang="zh-CN" sz="1400" baseline="0" dirty="0" smtClean="0"/>
                        <a:t> test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28 (11100)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2.99μA</a:t>
                      </a:r>
                      <a:endParaRPr lang="zh-CN" altLang="en-US" sz="1400" dirty="0"/>
                    </a:p>
                  </a:txBody>
                  <a:tcPr/>
                </a:tc>
              </a:tr>
              <a:tr h="267854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altLang="zh-CN" sz="1400" baseline="30000" dirty="0" smtClean="0">
                          <a:solidFill>
                            <a:srgbClr val="C00000"/>
                          </a:solidFill>
                        </a:rPr>
                        <a:t>nd</a:t>
                      </a:r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</a:rPr>
                        <a:t> test 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25(11001)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0.327μA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67854">
                <a:tc>
                  <a:txBody>
                    <a:bodyPr/>
                    <a:lstStyle/>
                    <a:p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altLang="zh-CN" sz="1400" baseline="30000" dirty="0" smtClean="0">
                          <a:solidFill>
                            <a:srgbClr val="C00000"/>
                          </a:solidFill>
                        </a:rPr>
                        <a:t>rd</a:t>
                      </a:r>
                      <a:r>
                        <a:rPr lang="en-US" altLang="zh-CN" sz="1400" baseline="0" dirty="0" smtClean="0">
                          <a:solidFill>
                            <a:srgbClr val="C00000"/>
                          </a:solidFill>
                        </a:rPr>
                        <a:t> test</a:t>
                      </a:r>
                      <a:r>
                        <a:rPr lang="en-US" altLang="zh-CN" sz="1400" baseline="30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24(11000)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C00000"/>
                          </a:solidFill>
                        </a:rPr>
                        <a:t>0.18μA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67854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r>
                        <a:rPr lang="en-US" altLang="zh-CN" sz="1400" baseline="30000" dirty="0" smtClean="0">
                          <a:solidFill>
                            <a:schemeClr val="bg2"/>
                          </a:solidFill>
                        </a:rPr>
                        <a:t>th</a:t>
                      </a:r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 test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22(10110)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0.0262μA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67854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r>
                        <a:rPr lang="en-US" altLang="zh-CN" sz="1400" baseline="30000" dirty="0" smtClean="0">
                          <a:solidFill>
                            <a:schemeClr val="bg2"/>
                          </a:solidFill>
                        </a:rPr>
                        <a:t>th</a:t>
                      </a:r>
                      <a:r>
                        <a:rPr lang="en-US" altLang="zh-CN" sz="1400" baseline="0" dirty="0" smtClean="0">
                          <a:solidFill>
                            <a:schemeClr val="bg2"/>
                          </a:solidFill>
                        </a:rPr>
                        <a:t> test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23(10111)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bg2"/>
                          </a:solidFill>
                        </a:rPr>
                        <a:t>0.0909μA</a:t>
                      </a:r>
                      <a:endParaRPr lang="zh-CN" alt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6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 description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090150" y="6318250"/>
            <a:ext cx="319088" cy="539750"/>
          </a:xfrm>
          <a:prstGeom prst="rect">
            <a:avLst/>
          </a:prstGeom>
        </p:spPr>
        <p:txBody>
          <a:bodyPr/>
          <a:lstStyle/>
          <a:p>
            <a:fld id="{68C31502-1914-44CA-906F-C0FC3113599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0088" y="6400805"/>
            <a:ext cx="4811712" cy="3143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Atlas Chess 2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12652" y="6405562"/>
            <a:ext cx="2057400" cy="365125"/>
          </a:xfrm>
          <a:prstGeom prst="rect">
            <a:avLst/>
          </a:prstGeom>
        </p:spPr>
        <p:txBody>
          <a:bodyPr/>
          <a:lstStyle/>
          <a:p>
            <a:fld id="{BFDB1173-E894-41C8-A433-81CCE32C4255}" type="datetime1">
              <a:rPr lang="en-US" altLang="zh-CN" smtClean="0"/>
              <a:t>10/26/2017</a:t>
            </a:fld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45" y="1646832"/>
            <a:ext cx="8175505" cy="39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72" y="4573"/>
            <a:ext cx="8335538" cy="676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00" y="670917"/>
            <a:ext cx="8287907" cy="666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72" y="2011817"/>
            <a:ext cx="8306959" cy="676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19" y="2683117"/>
            <a:ext cx="8326012" cy="676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15" y="3353192"/>
            <a:ext cx="8316486" cy="65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10" y="4015859"/>
            <a:ext cx="8326012" cy="657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63" y="4691285"/>
            <a:ext cx="8306959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19" y="5368958"/>
            <a:ext cx="8287907" cy="666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52" y="6022099"/>
            <a:ext cx="8326012" cy="676369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0" y="-15848"/>
            <a:ext cx="3001992" cy="1214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solidFill>
                  <a:srgbClr val="C00000"/>
                </a:solidFill>
              </a:rPr>
              <a:t>Review of last results </a:t>
            </a:r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779590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76222" y="17871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6222" y="24130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01410" y="36802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688911" y="43279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688911" y="50281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5" name="TextBox 24"/>
          <p:cNvSpPr txBox="1"/>
          <p:nvPr/>
        </p:nvSpPr>
        <p:spPr>
          <a:xfrm>
            <a:off x="2688911" y="56841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6" name="TextBox 24"/>
          <p:cNvSpPr txBox="1"/>
          <p:nvPr/>
        </p:nvSpPr>
        <p:spPr>
          <a:xfrm>
            <a:off x="2676222" y="63239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676222" y="10954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676222" y="4303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9" name="TextBox 24"/>
          <p:cNvSpPr txBox="1"/>
          <p:nvPr/>
        </p:nvSpPr>
        <p:spPr>
          <a:xfrm>
            <a:off x="2676222" y="29999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0" y="6658841"/>
            <a:ext cx="8221222" cy="161901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6414664" y="3336761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46483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909749" y="3812876"/>
            <a:ext cx="9" cy="2846181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49711" y="5305240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70458" y="5862013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08" y="1326597"/>
            <a:ext cx="8316486" cy="676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760549"/>
            <a:ext cx="27756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Initial cooling </a:t>
            </a:r>
            <a:r>
              <a:rPr lang="en-US" altLang="zh-CN" sz="1600" dirty="0" smtClean="0"/>
              <a:t>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Put the fan a little bit further and compare the results with the initially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Big change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r>
              <a:rPr lang="en-US" altLang="zh-CN" sz="1600" dirty="0"/>
              <a:t>-</a:t>
            </a:r>
            <a:r>
              <a:rPr lang="en-US" altLang="zh-CN" sz="1600" dirty="0" smtClean="0"/>
              <a:t>&gt; add cooling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210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785610"/>
            <a:ext cx="8287907" cy="6668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0" y="2091445"/>
            <a:ext cx="8306959" cy="685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67" y="2761644"/>
            <a:ext cx="8326012" cy="657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67" y="3405763"/>
            <a:ext cx="8316486" cy="657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02" y="4066821"/>
            <a:ext cx="8354591" cy="666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25" y="4712823"/>
            <a:ext cx="8287907" cy="666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02" y="5374144"/>
            <a:ext cx="8326012" cy="685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92" y="6023410"/>
            <a:ext cx="8297433" cy="676369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-1" y="-30863"/>
            <a:ext cx="2765801" cy="1102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C00000"/>
                </a:solidFill>
              </a:rPr>
              <a:t>Review of last results 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Pixel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20,20)</a:t>
            </a:r>
            <a:endParaRPr lang="zh-CN" altLang="en-US" sz="1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0" y="676794"/>
            <a:ext cx="21177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resistivity)</a:t>
            </a:r>
          </a:p>
          <a:p>
            <a:r>
              <a:rPr lang="en-US" altLang="zh-CN" sz="1400" b="1" i="1" dirty="0" smtClean="0">
                <a:solidFill>
                  <a:srgbClr val="FF0000"/>
                </a:solidFill>
              </a:rPr>
              <a:t>Matrix2</a:t>
            </a:r>
            <a:endParaRPr lang="en-US" altLang="zh-CN" sz="1400" b="1" i="1" dirty="0">
              <a:solidFill>
                <a:srgbClr val="FF0000"/>
              </a:solidFill>
            </a:endParaRP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40613" y="1853800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BL=0.35V</a:t>
            </a:r>
            <a:endParaRPr lang="zh-CN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3" y="247977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BL=0.46V</a:t>
            </a:r>
            <a:endParaRPr lang="zh-CN" altLang="en-US" sz="1600" dirty="0"/>
          </a:p>
        </p:txBody>
      </p:sp>
      <p:sp>
        <p:nvSpPr>
          <p:cNvPr id="30" name="TextBox 24"/>
          <p:cNvSpPr txBox="1"/>
          <p:nvPr/>
        </p:nvSpPr>
        <p:spPr>
          <a:xfrm>
            <a:off x="2765801" y="3746902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BL=0.7V</a:t>
            </a:r>
            <a:endParaRPr lang="zh-CN" altLang="en-US" sz="1600" dirty="0"/>
          </a:p>
        </p:txBody>
      </p:sp>
      <p:sp>
        <p:nvSpPr>
          <p:cNvPr id="31" name="TextBox 24"/>
          <p:cNvSpPr txBox="1"/>
          <p:nvPr/>
        </p:nvSpPr>
        <p:spPr>
          <a:xfrm>
            <a:off x="2753302" y="4394699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BL=0.75V</a:t>
            </a:r>
            <a:endParaRPr lang="zh-CN" altLang="en-US" sz="1600" dirty="0"/>
          </a:p>
        </p:txBody>
      </p:sp>
      <p:sp>
        <p:nvSpPr>
          <p:cNvPr id="32" name="TextBox 24"/>
          <p:cNvSpPr txBox="1"/>
          <p:nvPr/>
        </p:nvSpPr>
        <p:spPr>
          <a:xfrm>
            <a:off x="2753302" y="5094898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BL=0.8V</a:t>
            </a:r>
            <a:endParaRPr lang="zh-CN" altLang="en-US" sz="1600" dirty="0"/>
          </a:p>
        </p:txBody>
      </p:sp>
      <p:sp>
        <p:nvSpPr>
          <p:cNvPr id="33" name="TextBox 24"/>
          <p:cNvSpPr txBox="1"/>
          <p:nvPr/>
        </p:nvSpPr>
        <p:spPr>
          <a:xfrm>
            <a:off x="2753302" y="5750861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BL=0.9V</a:t>
            </a:r>
            <a:endParaRPr lang="zh-CN" altLang="en-US" sz="1600" dirty="0"/>
          </a:p>
        </p:txBody>
      </p:sp>
      <p:sp>
        <p:nvSpPr>
          <p:cNvPr id="34" name="TextBox 24"/>
          <p:cNvSpPr txBox="1"/>
          <p:nvPr/>
        </p:nvSpPr>
        <p:spPr>
          <a:xfrm>
            <a:off x="2740613" y="6390684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BL=1.03V</a:t>
            </a:r>
            <a:endParaRPr lang="zh-CN" alt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0613" y="116216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BL=0.25V</a:t>
            </a:r>
            <a:endParaRPr lang="zh-CN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740613" y="497077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BL=0V</a:t>
            </a:r>
            <a:endParaRPr lang="zh-CN" altLang="en-US" sz="1200" dirty="0"/>
          </a:p>
        </p:txBody>
      </p:sp>
      <p:sp>
        <p:nvSpPr>
          <p:cNvPr id="37" name="TextBox 24"/>
          <p:cNvSpPr txBox="1"/>
          <p:nvPr/>
        </p:nvSpPr>
        <p:spPr>
          <a:xfrm>
            <a:off x="2740613" y="3066613"/>
            <a:ext cx="161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BL=0.6V</a:t>
            </a:r>
            <a:endParaRPr lang="zh-CN" alt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47" y="6671358"/>
            <a:ext cx="8268854" cy="186642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6685479" y="334361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82911" y="4393704"/>
            <a:ext cx="0" cy="227837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59918" y="4069424"/>
            <a:ext cx="933" cy="259825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60262" y="5296614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71136" y="5863698"/>
            <a:ext cx="1942" cy="80838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3" y="1426279"/>
            <a:ext cx="8316486" cy="6763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23" y="103508"/>
            <a:ext cx="8316486" cy="666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" y="1992299"/>
            <a:ext cx="276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Time </a:t>
            </a:r>
            <a:r>
              <a:rPr lang="en-US" altLang="zh-CN" sz="1600" dirty="0" err="1" smtClean="0"/>
              <a:t>vs</a:t>
            </a:r>
            <a:r>
              <a:rPr lang="en-US" altLang="zh-CN" sz="1600" dirty="0" smtClean="0"/>
              <a:t> threshold.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Change </a:t>
            </a:r>
            <a:r>
              <a:rPr lang="en-US" altLang="zh-CN" sz="1600" dirty="0" smtClean="0"/>
              <a:t>the value of VN.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</a:t>
            </a:r>
            <a:r>
              <a:rPr lang="en-US" altLang="zh-CN" sz="1600" dirty="0" smtClean="0"/>
              <a:t>control of VN is coupled with that of the comparator(comp current).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r>
              <a:rPr lang="en-US" altLang="zh-CN" sz="1600" dirty="0"/>
              <a:t>-</a:t>
            </a:r>
            <a:r>
              <a:rPr lang="en-US" altLang="zh-CN" sz="1600" dirty="0" smtClean="0"/>
              <a:t>&gt; change the </a:t>
            </a:r>
            <a:r>
              <a:rPr lang="en-US" altLang="zh-CN" sz="1600" dirty="0" err="1" smtClean="0"/>
              <a:t>Vnsf</a:t>
            </a:r>
            <a:r>
              <a:rPr lang="en-US" altLang="zh-CN" sz="1600" dirty="0" smtClean="0"/>
              <a:t>.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4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76" y="145273"/>
            <a:ext cx="10515600" cy="694338"/>
          </a:xfrm>
        </p:spPr>
        <p:txBody>
          <a:bodyPr/>
          <a:lstStyle/>
          <a:p>
            <a:r>
              <a:rPr lang="en-US" altLang="zh-CN" dirty="0" smtClean="0"/>
              <a:t>Thermoelectric module 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29" y="1254157"/>
            <a:ext cx="5978381" cy="4483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92" y="4254160"/>
            <a:ext cx="3456633" cy="2592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38" y="1246646"/>
            <a:ext cx="2260987" cy="3014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66030" y="3156939"/>
            <a:ext cx="136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Raytek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37447" y="3844574"/>
            <a:ext cx="2048365" cy="1709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8769" y="3866634"/>
            <a:ext cx="140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Carrier board</a:t>
            </a:r>
            <a:endParaRPr lang="zh-CN" alt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46752" y="3888586"/>
            <a:ext cx="3773848" cy="7311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8769" y="4519047"/>
            <a:ext cx="1686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Daughter board #19</a:t>
            </a:r>
            <a:endParaRPr lang="zh-CN" alt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046752" y="2827210"/>
            <a:ext cx="3491089" cy="2456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36" y="2633719"/>
            <a:ext cx="150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Thermometer</a:t>
            </a:r>
          </a:p>
          <a:p>
            <a:r>
              <a:rPr lang="en-US" altLang="zh-CN" sz="1200" dirty="0" smtClean="0"/>
              <a:t>—the temperature near to the chip.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046752" y="1888973"/>
            <a:ext cx="4375403" cy="3034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611974"/>
            <a:ext cx="1442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Power supply for the </a:t>
            </a:r>
            <a:r>
              <a:rPr lang="en-US" altLang="zh-CN" sz="1200" dirty="0" err="1" smtClean="0"/>
              <a:t>peltier</a:t>
            </a:r>
            <a:r>
              <a:rPr lang="en-US" altLang="zh-CN" sz="1200" dirty="0" smtClean="0"/>
              <a:t> module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4804" y="5782287"/>
            <a:ext cx="815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Adding a </a:t>
            </a:r>
            <a:r>
              <a:rPr lang="en-US" altLang="zh-CN" sz="1600" dirty="0" err="1" smtClean="0"/>
              <a:t>peltier</a:t>
            </a:r>
            <a:r>
              <a:rPr lang="en-US" altLang="zh-CN" sz="1600" dirty="0" smtClean="0"/>
              <a:t> module. (area:30mm*30mm, height: 4.8mm).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 temperature changed a lot with different setting.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V=3V+ fan -&gt;24</a:t>
            </a:r>
            <a:r>
              <a:rPr lang="zh-CN" altLang="en-US" sz="1600" dirty="0" smtClean="0"/>
              <a:t>℃ </a:t>
            </a:r>
            <a:r>
              <a:rPr lang="en-US" altLang="zh-CN" sz="1600" dirty="0" smtClean="0"/>
              <a:t>on the chip.(the following tests have been done using this setting).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689583" y="1995926"/>
            <a:ext cx="18062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Raytek</a:t>
            </a:r>
            <a:r>
              <a:rPr lang="en-US" altLang="zh-CN" dirty="0" smtClean="0"/>
              <a:t>:</a:t>
            </a:r>
          </a:p>
          <a:p>
            <a:endParaRPr lang="en-US" altLang="zh-CN" sz="1600" dirty="0" smtClean="0"/>
          </a:p>
          <a:p>
            <a:r>
              <a:rPr lang="en-US" altLang="zh-CN" sz="1400" dirty="0" smtClean="0"/>
              <a:t>Measure the highest temperature on the chip.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084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209308" y="743221"/>
            <a:ext cx="211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zh-CN" sz="1200" b="1" i="1" dirty="0">
                <a:solidFill>
                  <a:srgbClr val="FF0000"/>
                </a:solidFill>
              </a:rPr>
              <a:t> 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Matrix1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39" name="Content Placeholder 8"/>
          <p:cNvSpPr txBox="1">
            <a:spLocks/>
          </p:cNvSpPr>
          <p:nvPr/>
        </p:nvSpPr>
        <p:spPr>
          <a:xfrm>
            <a:off x="132368" y="41986"/>
            <a:ext cx="2765802" cy="420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solidFill>
                  <a:srgbClr val="C00000"/>
                </a:solidFill>
              </a:rPr>
              <a:t>Update the results of </a:t>
            </a:r>
          </a:p>
          <a:p>
            <a:r>
              <a:rPr lang="en-US" altLang="zh-CN" sz="1800" b="1" dirty="0" smtClean="0">
                <a:solidFill>
                  <a:srgbClr val="C00000"/>
                </a:solidFill>
              </a:rPr>
              <a:t>Pixel </a:t>
            </a:r>
            <a:r>
              <a:rPr lang="en-US" altLang="zh-CN" sz="1800" b="1" dirty="0">
                <a:solidFill>
                  <a:srgbClr val="C00000"/>
                </a:solidFill>
              </a:rPr>
              <a:t>(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20,20)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03" y="6133999"/>
            <a:ext cx="8335538" cy="724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99" y="5496607"/>
            <a:ext cx="8306959" cy="64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63" y="4843292"/>
            <a:ext cx="8326012" cy="657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7" y="4196023"/>
            <a:ext cx="8297433" cy="657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1" y="3540707"/>
            <a:ext cx="8306959" cy="65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97" y="2897440"/>
            <a:ext cx="8211696" cy="647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99" y="2220549"/>
            <a:ext cx="8306959" cy="6668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32" y="1573280"/>
            <a:ext cx="8240275" cy="657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57" y="926533"/>
            <a:ext cx="8259328" cy="64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7" y="252297"/>
            <a:ext cx="8297433" cy="666843"/>
          </a:xfrm>
          <a:prstGeom prst="rect">
            <a:avLst/>
          </a:prstGeom>
        </p:spPr>
      </p:pic>
      <p:sp>
        <p:nvSpPr>
          <p:cNvPr id="19" name="TextBox 22"/>
          <p:cNvSpPr txBox="1"/>
          <p:nvPr/>
        </p:nvSpPr>
        <p:spPr>
          <a:xfrm>
            <a:off x="2955067" y="672919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BL=0.25V</a:t>
            </a:r>
            <a:endParaRPr lang="zh-CN" altLang="en-US" sz="1000" i="1" dirty="0"/>
          </a:p>
        </p:txBody>
      </p:sp>
      <p:sp>
        <p:nvSpPr>
          <p:cNvPr id="20" name="TextBox 25"/>
          <p:cNvSpPr txBox="1"/>
          <p:nvPr/>
        </p:nvSpPr>
        <p:spPr>
          <a:xfrm>
            <a:off x="2965666" y="1274534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BL=0.46V</a:t>
            </a:r>
            <a:endParaRPr lang="zh-CN" altLang="en-US" sz="1000" i="1" dirty="0"/>
          </a:p>
        </p:txBody>
      </p:sp>
      <p:sp>
        <p:nvSpPr>
          <p:cNvPr id="21" name="TextBox 22"/>
          <p:cNvSpPr txBox="1"/>
          <p:nvPr/>
        </p:nvSpPr>
        <p:spPr>
          <a:xfrm>
            <a:off x="2965666" y="1936736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BL=0.6V</a:t>
            </a:r>
            <a:endParaRPr lang="zh-CN" altLang="en-US" sz="1000" i="1" dirty="0"/>
          </a:p>
        </p:txBody>
      </p:sp>
      <p:sp>
        <p:nvSpPr>
          <p:cNvPr id="22" name="TextBox 22"/>
          <p:cNvSpPr txBox="1"/>
          <p:nvPr/>
        </p:nvSpPr>
        <p:spPr>
          <a:xfrm>
            <a:off x="2955066" y="2623084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BL=0.7V</a:t>
            </a:r>
            <a:endParaRPr lang="zh-CN" altLang="en-US" sz="1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55065" y="3256653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BL=0.75V</a:t>
            </a:r>
            <a:endParaRPr lang="zh-CN" altLang="en-US" sz="1000" i="1" dirty="0"/>
          </a:p>
        </p:txBody>
      </p:sp>
      <p:sp>
        <p:nvSpPr>
          <p:cNvPr id="24" name="TextBox 22"/>
          <p:cNvSpPr txBox="1"/>
          <p:nvPr/>
        </p:nvSpPr>
        <p:spPr>
          <a:xfrm>
            <a:off x="2955064" y="3943918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BL=0.8V</a:t>
            </a:r>
            <a:endParaRPr lang="zh-CN" altLang="en-US" sz="1000" i="1" dirty="0"/>
          </a:p>
        </p:txBody>
      </p:sp>
      <p:sp>
        <p:nvSpPr>
          <p:cNvPr id="25" name="TextBox 22"/>
          <p:cNvSpPr txBox="1"/>
          <p:nvPr/>
        </p:nvSpPr>
        <p:spPr>
          <a:xfrm>
            <a:off x="2965666" y="4551740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BL=0.9V</a:t>
            </a:r>
            <a:endParaRPr lang="zh-CN" altLang="en-US" sz="1000" i="1" dirty="0"/>
          </a:p>
        </p:txBody>
      </p:sp>
      <p:sp>
        <p:nvSpPr>
          <p:cNvPr id="26" name="TextBox 22"/>
          <p:cNvSpPr txBox="1"/>
          <p:nvPr/>
        </p:nvSpPr>
        <p:spPr>
          <a:xfrm>
            <a:off x="2955063" y="5187749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BL=1.03V</a:t>
            </a:r>
            <a:endParaRPr lang="zh-CN" altLang="en-US" sz="1000" i="1" dirty="0"/>
          </a:p>
        </p:txBody>
      </p:sp>
      <p:sp>
        <p:nvSpPr>
          <p:cNvPr id="27" name="TextBox 22"/>
          <p:cNvSpPr txBox="1"/>
          <p:nvPr/>
        </p:nvSpPr>
        <p:spPr>
          <a:xfrm>
            <a:off x="2955062" y="5810647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BL=1.1V</a:t>
            </a:r>
            <a:endParaRPr lang="zh-CN" altLang="en-US" sz="1000" i="1" dirty="0"/>
          </a:p>
        </p:txBody>
      </p:sp>
      <p:sp>
        <p:nvSpPr>
          <p:cNvPr id="28" name="TextBox 22"/>
          <p:cNvSpPr txBox="1"/>
          <p:nvPr/>
        </p:nvSpPr>
        <p:spPr>
          <a:xfrm>
            <a:off x="2955061" y="6473904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BL=1.2V</a:t>
            </a:r>
            <a:endParaRPr lang="zh-CN" altLang="en-US" sz="10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483189" y="346025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783593" y="5402707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87808" y="5641507"/>
            <a:ext cx="1316" cy="113472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12350" y="4717952"/>
            <a:ext cx="0" cy="20582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4236" y="3940950"/>
            <a:ext cx="242" cy="282586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255629" y="2740122"/>
            <a:ext cx="0" cy="401902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10658" y="2063882"/>
            <a:ext cx="1" cy="4686637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5993" y="1392980"/>
            <a:ext cx="1" cy="5357372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7416" y="1936736"/>
            <a:ext cx="2715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Time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Threshold.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Time cut: &gt;30000ns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C00000"/>
                </a:solidFill>
              </a:rPr>
              <a:t>Linearity</a:t>
            </a:r>
            <a:r>
              <a:rPr lang="en-US" altLang="zh-CN" sz="1400" dirty="0" smtClean="0"/>
              <a:t> between BL=0.6-1.2V -&gt; larger linear range</a:t>
            </a:r>
            <a:r>
              <a:rPr lang="en-US" altLang="zh-CN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Threshold&gt;~1.03V may not be trustworthy but still have good linearity.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Stopped at BL=0.46V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Long signal tail with BL bigger than 0.9V.</a:t>
            </a:r>
          </a:p>
          <a:p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Two line gradually merged into one line.(obvious with Higher BL</a:t>
            </a:r>
            <a:r>
              <a:rPr lang="en-US" altLang="zh-CN" sz="1400" dirty="0"/>
              <a:t>) </a:t>
            </a: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Less </a:t>
            </a:r>
            <a:r>
              <a:rPr lang="en-US" altLang="zh-CN" sz="1400" dirty="0"/>
              <a:t>noise hit</a:t>
            </a:r>
            <a:r>
              <a:rPr lang="en-US" altLang="zh-CN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799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02" y="6124473"/>
            <a:ext cx="8297433" cy="733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02" y="5467678"/>
            <a:ext cx="8287907" cy="666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0" y="4833418"/>
            <a:ext cx="8306959" cy="647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46" y="4180275"/>
            <a:ext cx="8287907" cy="638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91" y="3517084"/>
            <a:ext cx="8211696" cy="6668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39" y="2884037"/>
            <a:ext cx="8211696" cy="6477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87" y="2227242"/>
            <a:ext cx="8192643" cy="6668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99" y="1584147"/>
            <a:ext cx="8249801" cy="6668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42" y="920956"/>
            <a:ext cx="8259328" cy="666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98" y="267813"/>
            <a:ext cx="8297433" cy="647790"/>
          </a:xfrm>
          <a:prstGeom prst="rect">
            <a:avLst/>
          </a:prstGeom>
        </p:spPr>
      </p:pic>
      <p:sp>
        <p:nvSpPr>
          <p:cNvPr id="27" name="TextBox 22"/>
          <p:cNvSpPr txBox="1"/>
          <p:nvPr/>
        </p:nvSpPr>
        <p:spPr>
          <a:xfrm>
            <a:off x="2934971" y="669382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BL=0.25V</a:t>
            </a:r>
            <a:endParaRPr lang="zh-CN" altLang="en-US" sz="1000" i="1" dirty="0"/>
          </a:p>
        </p:txBody>
      </p:sp>
      <p:sp>
        <p:nvSpPr>
          <p:cNvPr id="28" name="TextBox 25"/>
          <p:cNvSpPr txBox="1"/>
          <p:nvPr/>
        </p:nvSpPr>
        <p:spPr>
          <a:xfrm>
            <a:off x="2945570" y="1270997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BL=0.46V</a:t>
            </a:r>
            <a:endParaRPr lang="zh-CN" altLang="en-US" sz="1000" i="1" dirty="0"/>
          </a:p>
        </p:txBody>
      </p:sp>
      <p:sp>
        <p:nvSpPr>
          <p:cNvPr id="29" name="TextBox 22"/>
          <p:cNvSpPr txBox="1"/>
          <p:nvPr/>
        </p:nvSpPr>
        <p:spPr>
          <a:xfrm>
            <a:off x="2945570" y="1933199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BL=0.6V</a:t>
            </a:r>
            <a:endParaRPr lang="zh-CN" altLang="en-US" sz="1000" i="1" dirty="0"/>
          </a:p>
        </p:txBody>
      </p:sp>
      <p:sp>
        <p:nvSpPr>
          <p:cNvPr id="30" name="TextBox 22"/>
          <p:cNvSpPr txBox="1"/>
          <p:nvPr/>
        </p:nvSpPr>
        <p:spPr>
          <a:xfrm>
            <a:off x="2934970" y="2619547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BL=0.7V</a:t>
            </a:r>
            <a:endParaRPr lang="zh-CN" altLang="en-US" sz="1000" i="1" dirty="0"/>
          </a:p>
        </p:txBody>
      </p:sp>
      <p:sp>
        <p:nvSpPr>
          <p:cNvPr id="31" name="TextBox 22"/>
          <p:cNvSpPr txBox="1"/>
          <p:nvPr/>
        </p:nvSpPr>
        <p:spPr>
          <a:xfrm>
            <a:off x="2934969" y="3253116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BL=0.75V</a:t>
            </a:r>
            <a:endParaRPr lang="zh-CN" altLang="en-US" sz="1000" i="1" dirty="0"/>
          </a:p>
        </p:txBody>
      </p:sp>
      <p:sp>
        <p:nvSpPr>
          <p:cNvPr id="32" name="TextBox 22"/>
          <p:cNvSpPr txBox="1"/>
          <p:nvPr/>
        </p:nvSpPr>
        <p:spPr>
          <a:xfrm>
            <a:off x="2934968" y="3940381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BL=0.8V</a:t>
            </a:r>
            <a:endParaRPr lang="zh-CN" altLang="en-US" sz="1000" i="1" dirty="0"/>
          </a:p>
        </p:txBody>
      </p:sp>
      <p:sp>
        <p:nvSpPr>
          <p:cNvPr id="33" name="TextBox 22"/>
          <p:cNvSpPr txBox="1"/>
          <p:nvPr/>
        </p:nvSpPr>
        <p:spPr>
          <a:xfrm>
            <a:off x="2945570" y="4548203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BL=0.9V</a:t>
            </a:r>
            <a:endParaRPr lang="zh-CN" altLang="en-US" sz="1000" i="1" dirty="0"/>
          </a:p>
        </p:txBody>
      </p:sp>
      <p:sp>
        <p:nvSpPr>
          <p:cNvPr id="34" name="TextBox 22"/>
          <p:cNvSpPr txBox="1"/>
          <p:nvPr/>
        </p:nvSpPr>
        <p:spPr>
          <a:xfrm>
            <a:off x="2934967" y="5184212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BL=1.03V</a:t>
            </a:r>
            <a:endParaRPr lang="zh-CN" altLang="en-US" sz="1000" i="1" dirty="0"/>
          </a:p>
        </p:txBody>
      </p:sp>
      <p:sp>
        <p:nvSpPr>
          <p:cNvPr id="35" name="TextBox 22"/>
          <p:cNvSpPr txBox="1"/>
          <p:nvPr/>
        </p:nvSpPr>
        <p:spPr>
          <a:xfrm>
            <a:off x="2934966" y="5807110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BL=1.1V</a:t>
            </a:r>
            <a:endParaRPr lang="zh-CN" altLang="en-US" sz="1000" i="1" dirty="0"/>
          </a:p>
        </p:txBody>
      </p:sp>
      <p:sp>
        <p:nvSpPr>
          <p:cNvPr id="36" name="TextBox 22"/>
          <p:cNvSpPr txBox="1"/>
          <p:nvPr/>
        </p:nvSpPr>
        <p:spPr>
          <a:xfrm>
            <a:off x="2934965" y="6470367"/>
            <a:ext cx="1066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i="1" dirty="0" smtClean="0"/>
              <a:t>BL=1.2V</a:t>
            </a:r>
            <a:endParaRPr lang="zh-CN" altLang="en-US" sz="1000" i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543571" y="3460252"/>
            <a:ext cx="1372" cy="33159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84953" y="5397196"/>
            <a:ext cx="932" cy="1366834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073056" y="5652419"/>
            <a:ext cx="1316" cy="113472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07240" y="4714378"/>
            <a:ext cx="0" cy="2058278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13244" y="3940950"/>
            <a:ext cx="242" cy="282586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55629" y="2740122"/>
            <a:ext cx="0" cy="4019023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10658" y="2063882"/>
            <a:ext cx="1" cy="4686637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80115" y="1392980"/>
            <a:ext cx="1" cy="5357372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139" y="1917568"/>
            <a:ext cx="2978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Hits number </a:t>
            </a:r>
            <a:r>
              <a:rPr lang="en-US" altLang="zh-CN" sz="1400" dirty="0" err="1" smtClean="0"/>
              <a:t>vs</a:t>
            </a:r>
            <a:r>
              <a:rPr lang="en-US" altLang="zh-CN" sz="1400" dirty="0" smtClean="0"/>
              <a:t> Threshold.</a:t>
            </a:r>
          </a:p>
          <a:p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Linear range:0.6-1.2V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C00000"/>
                </a:solidFill>
              </a:rPr>
              <a:t>A peak observed at linear range. -&gt; why this  distribution?</a:t>
            </a:r>
            <a:endParaRPr lang="en-US" altLang="zh-CN" sz="1400" dirty="0">
              <a:solidFill>
                <a:srgbClr val="C00000"/>
              </a:solidFill>
            </a:endParaRPr>
          </a:p>
          <a:p>
            <a:endParaRPr lang="en-US" altLang="zh-CN" sz="1400" dirty="0"/>
          </a:p>
          <a:p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 smtClean="0"/>
          </a:p>
        </p:txBody>
      </p:sp>
      <p:sp>
        <p:nvSpPr>
          <p:cNvPr id="47" name="TextBox 3"/>
          <p:cNvSpPr txBox="1"/>
          <p:nvPr/>
        </p:nvSpPr>
        <p:spPr>
          <a:xfrm>
            <a:off x="209308" y="743221"/>
            <a:ext cx="211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zh-CN" sz="1200" b="1" i="1" dirty="0">
                <a:solidFill>
                  <a:srgbClr val="FF0000"/>
                </a:solidFill>
              </a:rPr>
              <a:t> 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Matrix1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48" name="Content Placeholder 8"/>
          <p:cNvSpPr txBox="1">
            <a:spLocks/>
          </p:cNvSpPr>
          <p:nvPr/>
        </p:nvSpPr>
        <p:spPr>
          <a:xfrm>
            <a:off x="112136" y="252297"/>
            <a:ext cx="2765802" cy="420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solidFill>
                  <a:srgbClr val="C00000"/>
                </a:solidFill>
              </a:rPr>
              <a:t>Pixel </a:t>
            </a:r>
            <a:r>
              <a:rPr lang="en-US" altLang="zh-CN" sz="1800" b="1" dirty="0">
                <a:solidFill>
                  <a:srgbClr val="C00000"/>
                </a:solidFill>
              </a:rPr>
              <a:t>(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20,20)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843" y="746827"/>
            <a:ext cx="211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Carrier Board 192.168.3.28</a:t>
            </a:r>
          </a:p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Daughter board: 19(high resistivity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zh-CN" sz="1200" b="1" i="1" dirty="0">
                <a:solidFill>
                  <a:srgbClr val="FF0000"/>
                </a:solidFill>
              </a:rPr>
              <a:t> </a:t>
            </a:r>
            <a:endParaRPr lang="en-US" altLang="zh-CN" sz="1200" b="1" i="1" dirty="0" smtClean="0">
              <a:solidFill>
                <a:srgbClr val="FF0000"/>
              </a:solidFill>
            </a:endParaRPr>
          </a:p>
          <a:p>
            <a:r>
              <a:rPr lang="en-US" altLang="zh-CN" sz="1200" b="1" i="1" dirty="0" smtClean="0">
                <a:solidFill>
                  <a:srgbClr val="FF0000"/>
                </a:solidFill>
              </a:rPr>
              <a:t>Matrix1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400" b="1" i="1" dirty="0">
                <a:solidFill>
                  <a:srgbClr val="FF0000"/>
                </a:solidFill>
              </a:rPr>
              <a:t>Default configuration</a:t>
            </a:r>
          </a:p>
          <a:p>
            <a:endParaRPr lang="en-US" altLang="zh-CN" sz="1400" i="1" dirty="0">
              <a:solidFill>
                <a:srgbClr val="FF0000"/>
              </a:solidFill>
            </a:endParaRPr>
          </a:p>
          <a:p>
            <a:endParaRPr lang="en-US" altLang="zh-CN" sz="1400" b="1" i="1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2136" y="252297"/>
            <a:ext cx="2765802" cy="4206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85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20728" indent="-3111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667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70" indent="-298443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35962" indent="-239994" algn="l" defTabSz="121917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>
                <a:solidFill>
                  <a:srgbClr val="C00000"/>
                </a:solidFill>
              </a:rPr>
              <a:t>Pixel </a:t>
            </a:r>
            <a:r>
              <a:rPr lang="en-US" altLang="zh-CN" sz="1800" b="1" dirty="0">
                <a:solidFill>
                  <a:srgbClr val="C00000"/>
                </a:solidFill>
              </a:rPr>
              <a:t>(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20,20)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94" y="672919"/>
            <a:ext cx="4590149" cy="179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67" y="2471191"/>
            <a:ext cx="4573638" cy="178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49" y="4259937"/>
            <a:ext cx="4581894" cy="1810003"/>
          </a:xfrm>
          <a:prstGeom prst="rect">
            <a:avLst/>
          </a:prstGeom>
        </p:spPr>
      </p:pic>
      <p:sp>
        <p:nvSpPr>
          <p:cNvPr id="9" name="TextBox 22"/>
          <p:cNvSpPr txBox="1"/>
          <p:nvPr/>
        </p:nvSpPr>
        <p:spPr>
          <a:xfrm>
            <a:off x="3446979" y="1858662"/>
            <a:ext cx="10662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 smtClean="0"/>
              <a:t>BL=0.6V</a:t>
            </a:r>
            <a:endParaRPr lang="zh-CN" altLang="en-US" sz="1000" b="1" dirty="0"/>
          </a:p>
        </p:txBody>
      </p:sp>
      <p:sp>
        <p:nvSpPr>
          <p:cNvPr id="10" name="TextBox 22"/>
          <p:cNvSpPr txBox="1"/>
          <p:nvPr/>
        </p:nvSpPr>
        <p:spPr>
          <a:xfrm>
            <a:off x="3446979" y="3700943"/>
            <a:ext cx="10662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 smtClean="0"/>
              <a:t>BL=0.7V</a:t>
            </a:r>
            <a:endParaRPr lang="zh-CN" altLang="en-US" sz="1000" b="1" dirty="0"/>
          </a:p>
        </p:txBody>
      </p:sp>
      <p:sp>
        <p:nvSpPr>
          <p:cNvPr id="11" name="TextBox 22"/>
          <p:cNvSpPr txBox="1"/>
          <p:nvPr/>
        </p:nvSpPr>
        <p:spPr>
          <a:xfrm>
            <a:off x="3446979" y="5497011"/>
            <a:ext cx="10662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 smtClean="0"/>
              <a:t>BL=0.8V</a:t>
            </a:r>
            <a:endParaRPr lang="zh-CN" alt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8356" y="2086745"/>
            <a:ext cx="650975" cy="381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33441" y="3867116"/>
            <a:ext cx="650975" cy="381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8058" y="5743232"/>
            <a:ext cx="650975" cy="381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20" y="4328826"/>
            <a:ext cx="4565382" cy="1733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67" y="2546891"/>
            <a:ext cx="4540615" cy="1743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98" y="749130"/>
            <a:ext cx="4565382" cy="17147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58" y="2104883"/>
            <a:ext cx="2709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Choose the results of BL=0.6V, 0.7V, 0.8V.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Zoom in to see the position of the peak in detail.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the peak moved with different BL.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Always around the threshold=BL+0.22V.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C00000"/>
                </a:solidFill>
              </a:rPr>
              <a:t>Two band merged into one</a:t>
            </a:r>
            <a:r>
              <a:rPr lang="en-US" altLang="zh-CN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Is the second band mostly consist of the hits after the first one?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400" dirty="0">
              <a:solidFill>
                <a:srgbClr val="C00000"/>
              </a:solidFill>
            </a:endParaRPr>
          </a:p>
          <a:p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319538266"/>
      </p:ext>
    </p:extLst>
  </p:cSld>
  <p:clrMapOvr>
    <a:masterClrMapping/>
  </p:clrMapOvr>
</p:sld>
</file>

<file path=ppt/theme/theme1.xml><?xml version="1.0" encoding="utf-8"?>
<a:theme xmlns:a="http://schemas.openxmlformats.org/drawingml/2006/main" name="slacthem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theme" id="{48315D50-C085-4811-9EFD-2F8DBE8EA26E}" vid="{381B5783-B070-4BD7-86EC-6C0D8DD90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slactheme</Template>
  <TotalTime>658</TotalTime>
  <Words>938</Words>
  <Application>Microsoft Office PowerPoint</Application>
  <PresentationFormat>Widescreen</PresentationFormat>
  <Paragraphs>272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Wingdings</vt:lpstr>
      <vt:lpstr>slactheme</vt:lpstr>
      <vt:lpstr>Tests on Chess 2 ASIC </vt:lpstr>
      <vt:lpstr>outline</vt:lpstr>
      <vt:lpstr>Pixel description </vt:lpstr>
      <vt:lpstr>PowerPoint Presentation</vt:lpstr>
      <vt:lpstr>PowerPoint Presentation</vt:lpstr>
      <vt:lpstr>Thermoelectric module </vt:lpstr>
      <vt:lpstr>PowerPoint Presentation</vt:lpstr>
      <vt:lpstr>PowerPoint Presentation</vt:lpstr>
      <vt:lpstr>PowerPoint Presentation</vt:lpstr>
      <vt:lpstr>PowerPoint Presentation</vt:lpstr>
      <vt:lpstr>Results of different Vnsf</vt:lpstr>
      <vt:lpstr>Results of different Vnsf</vt:lpstr>
      <vt:lpstr>PowerPoint Presentation</vt:lpstr>
      <vt:lpstr>PowerPoint Presentation</vt:lpstr>
      <vt:lpstr>PowerPoint Presentation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hanyubo</dc:creator>
  <cp:lastModifiedBy>hanyubo</cp:lastModifiedBy>
  <cp:revision>44</cp:revision>
  <dcterms:created xsi:type="dcterms:W3CDTF">2017-10-17T22:37:36Z</dcterms:created>
  <dcterms:modified xsi:type="dcterms:W3CDTF">2017-10-26T14:58:02Z</dcterms:modified>
</cp:coreProperties>
</file>