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76" r:id="rId5"/>
    <p:sldId id="267" r:id="rId6"/>
    <p:sldId id="266" r:id="rId7"/>
    <p:sldId id="268" r:id="rId8"/>
    <p:sldId id="261" r:id="rId9"/>
    <p:sldId id="262" r:id="rId10"/>
    <p:sldId id="257" r:id="rId11"/>
    <p:sldId id="258" r:id="rId12"/>
    <p:sldId id="272" r:id="rId13"/>
    <p:sldId id="269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4655" autoAdjust="0"/>
  </p:normalViewPr>
  <p:slideViewPr>
    <p:cSldViewPr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23A7-75DB-C241-A661-C819ED6476DB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F3F0-131B-134D-9B40-20C720E6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18A80-AB16-0843-A30E-978E0963BCFE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28A0-C16F-5B4C-851F-69299A899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BC87-2629-2346-8115-E8A4D6F50EE6}" type="datetimeFigureOut">
              <a:rPr lang="en-US" smtClean="0"/>
              <a:pPr/>
              <a:t>6/3/09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BAC5-20D8-3A40-8FEE-9B4F9DB9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5.png"/><Relationship Id="rId5" Type="http://schemas.openxmlformats.org/officeDocument/2006/relationships/image" Target="../media/image27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Efficient Dipoles with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HELAC-PHEGAS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Michael Czakon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RWTH Aachen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2092" y="6412468"/>
            <a:ext cx="25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Wuppertal, June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2009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Behavior in the Collinear Limit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7760"/>
            <a:ext cx="66294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70960"/>
            <a:ext cx="7429500" cy="25298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4648200"/>
            <a:ext cx="1371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Formulae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13560"/>
            <a:ext cx="7574280" cy="11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73780"/>
            <a:ext cx="7010400" cy="2141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1813560"/>
            <a:ext cx="685800" cy="472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3573780"/>
            <a:ext cx="609600" cy="31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2583180"/>
            <a:ext cx="609600" cy="31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7200" y="2438400"/>
            <a:ext cx="609600" cy="31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5250180"/>
            <a:ext cx="609600" cy="312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351" y="1066800"/>
            <a:ext cx="828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Final-final dipole contribution with full polarization information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971800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gluon-gluon splitting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7351" y="5867400"/>
            <a:ext cx="631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Simple modification of the original formulae by</a:t>
            </a:r>
          </a:p>
          <a:p>
            <a:r>
              <a:rPr lang="en-US" sz="2400" dirty="0" smtClean="0"/>
              <a:t>    Catani, </a:t>
            </a:r>
            <a:r>
              <a:rPr lang="en-US" sz="2400" dirty="0" err="1" smtClean="0"/>
              <a:t>Dittmaier</a:t>
            </a:r>
            <a:r>
              <a:rPr lang="en-US" sz="2400" dirty="0" smtClean="0"/>
              <a:t>, Seymour &amp; </a:t>
            </a:r>
            <a:r>
              <a:rPr lang="en-US" sz="2400" dirty="0" err="1" smtClean="0"/>
              <a:t>Trocsanyi</a:t>
            </a:r>
            <a:r>
              <a:rPr lang="en-US" sz="2400" dirty="0" smtClean="0"/>
              <a:t> 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03720" y="1165860"/>
            <a:ext cx="1859280" cy="3710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Features of the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7109639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Arbitrary processes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Massive and </a:t>
            </a:r>
            <a:r>
              <a:rPr lang="en-US" sz="2400" dirty="0" err="1" smtClean="0"/>
              <a:t>massless</a:t>
            </a:r>
            <a:r>
              <a:rPr lang="en-US" sz="2400" dirty="0" smtClean="0"/>
              <a:t> external states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sampling for </a:t>
            </a:r>
            <a:r>
              <a:rPr lang="en-US" sz="2400" dirty="0" err="1" smtClean="0"/>
              <a:t>partons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Random polarizations for non-</a:t>
            </a:r>
            <a:r>
              <a:rPr lang="en-US" sz="2400" dirty="0" err="1" smtClean="0"/>
              <a:t>partons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Restrictions on the subtraction phase space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Phase space integration</a:t>
            </a:r>
          </a:p>
          <a:p>
            <a:endParaRPr lang="en-US" sz="2400" dirty="0" smtClean="0"/>
          </a:p>
          <a:p>
            <a:pPr lvl="1">
              <a:buFont typeface="Courier New"/>
              <a:buChar char="o"/>
            </a:pPr>
            <a:r>
              <a:rPr lang="en-US" sz="2400" dirty="0" smtClean="0"/>
              <a:t>  for now, </a:t>
            </a:r>
            <a:r>
              <a:rPr lang="en-US" sz="2400" dirty="0" err="1" smtClean="0"/>
              <a:t>multichanneling</a:t>
            </a:r>
            <a:r>
              <a:rPr lang="en-US" sz="2400" dirty="0" smtClean="0"/>
              <a:t> based on channels from</a:t>
            </a:r>
          </a:p>
          <a:p>
            <a:pPr lvl="1"/>
            <a:r>
              <a:rPr lang="en-US" sz="2400" dirty="0" smtClean="0"/>
              <a:t>     real radiation</a:t>
            </a:r>
          </a:p>
          <a:p>
            <a:pPr lvl="1">
              <a:buFont typeface="Courier New"/>
              <a:buChar char="o"/>
            </a:pPr>
            <a:r>
              <a:rPr lang="en-US" sz="2400" dirty="0" smtClean="0"/>
              <a:t>  in the future channels needed for dipoles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165860"/>
            <a:ext cx="1859280" cy="3558540"/>
          </a:xfrm>
          <a:prstGeom prst="rect">
            <a:avLst/>
          </a:prstGeom>
        </p:spPr>
      </p:pic>
      <p:cxnSp>
        <p:nvCxnSpPr>
          <p:cNvPr id="7" name="Shape 6"/>
          <p:cNvCxnSpPr>
            <a:endCxn id="4" idx="1"/>
          </p:cNvCxnSpPr>
          <p:nvPr/>
        </p:nvCxnSpPr>
        <p:spPr>
          <a:xfrm rot="5400000" flipH="1" flipV="1">
            <a:off x="5863590" y="2948940"/>
            <a:ext cx="967740" cy="96012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410200" y="6143684"/>
            <a:ext cx="2438400" cy="409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4114800" y="3940076"/>
            <a:ext cx="4953000" cy="2079724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5105400"/>
            <a:ext cx="2438400" cy="409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28600" y="990600"/>
            <a:ext cx="3657600" cy="39624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Crazy </a:t>
            </a:r>
            <a:r>
              <a:rPr lang="en-US" dirty="0" smtClean="0">
                <a:solidFill>
                  <a:schemeClr val="bg1"/>
                </a:solidFill>
              </a:rPr>
              <a:t>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hi_file</a:t>
            </a:r>
            <a:r>
              <a:rPr lang="en-US" dirty="0" smtClean="0"/>
              <a:t> </a:t>
            </a:r>
            <a:r>
              <a:rPr lang="en-US" dirty="0" err="1" smtClean="0"/>
              <a:t>err_file</a:t>
            </a:r>
            <a:endParaRPr lang="en-US" dirty="0" smtClean="0"/>
          </a:p>
          <a:p>
            <a:r>
              <a:rPr lang="en-US" dirty="0" smtClean="0"/>
              <a:t>2 1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35 35 11 -11 12 -12 35</a:t>
            </a:r>
          </a:p>
          <a:p>
            <a:r>
              <a:rPr lang="en-US" dirty="0" smtClean="0"/>
              <a:t>0 1 0 0</a:t>
            </a:r>
          </a:p>
          <a:p>
            <a:r>
              <a:rPr lang="en-US" dirty="0" smtClean="0"/>
              <a:t>T F 1</a:t>
            </a:r>
          </a:p>
          <a:p>
            <a:r>
              <a:rPr lang="en-US" dirty="0" smtClean="0"/>
              <a:t>F 1000 50000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10000000</a:t>
            </a:r>
          </a:p>
          <a:p>
            <a:r>
              <a:rPr lang="en-US" dirty="0" smtClean="0"/>
              <a:t>25000 25000 1.2 4 1000000 1</a:t>
            </a:r>
          </a:p>
          <a:p>
            <a:r>
              <a:rPr lang="en-US" dirty="0" smtClean="0"/>
              <a:t>14000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0 0</a:t>
            </a:r>
          </a:p>
          <a:p>
            <a:r>
              <a:rPr lang="en-US" dirty="0" smtClean="0"/>
              <a:t>2212 2212 7000.0000 7000.0000 3 1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dipoles</a:t>
            </a:r>
            <a:r>
              <a:rPr lang="en-US" dirty="0" err="1" smtClean="0"/>
              <a:t>.</a:t>
            </a:r>
            <a:r>
              <a:rPr lang="en-US" dirty="0" err="1" smtClean="0"/>
              <a:t>input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14800" y="3940076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 F T T                 ! </a:t>
            </a:r>
            <a:r>
              <a:rPr lang="en-US" dirty="0" err="1" smtClean="0"/>
              <a:t>onlyreal</a:t>
            </a:r>
            <a:r>
              <a:rPr lang="en-US" dirty="0" smtClean="0"/>
              <a:t>, </a:t>
            </a:r>
            <a:r>
              <a:rPr lang="en-US" dirty="0" err="1" smtClean="0"/>
              <a:t>onlylast</a:t>
            </a:r>
            <a:r>
              <a:rPr lang="en-US" dirty="0" smtClean="0"/>
              <a:t>, </a:t>
            </a:r>
            <a:r>
              <a:rPr lang="en-US" dirty="0" err="1" smtClean="0"/>
              <a:t>onlydiv</a:t>
            </a:r>
            <a:r>
              <a:rPr lang="en-US" dirty="0" smtClean="0"/>
              <a:t>, hybrid</a:t>
            </a:r>
          </a:p>
          <a:p>
            <a:r>
              <a:rPr lang="en-US" dirty="0" smtClean="0"/>
              <a:t>0                     </a:t>
            </a:r>
            <a:r>
              <a:rPr lang="en-US" dirty="0" smtClean="0"/>
              <a:t>     </a:t>
            </a:r>
            <a:r>
              <a:rPr lang="en-US" dirty="0" smtClean="0"/>
              <a:t>! </a:t>
            </a:r>
            <a:r>
              <a:rPr lang="en-US" dirty="0" err="1" smtClean="0"/>
              <a:t>signmode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                     </a:t>
            </a:r>
            <a:r>
              <a:rPr lang="en-US" dirty="0" smtClean="0"/>
              <a:t>    ! </a:t>
            </a:r>
            <a:r>
              <a:rPr lang="en-US" dirty="0" err="1" smtClean="0"/>
              <a:t>sumtype</a:t>
            </a:r>
            <a:endParaRPr lang="en-US" dirty="0" smtClean="0"/>
          </a:p>
          <a:p>
            <a:r>
              <a:rPr lang="en-US" dirty="0" smtClean="0"/>
              <a:t>30000 1000 10000        ! </a:t>
            </a:r>
            <a:r>
              <a:rPr lang="en-US" dirty="0" err="1" smtClean="0"/>
              <a:t>nsumpol</a:t>
            </a:r>
            <a:r>
              <a:rPr lang="en-US" dirty="0" smtClean="0"/>
              <a:t>, </a:t>
            </a:r>
            <a:r>
              <a:rPr lang="en-US" dirty="0" err="1" smtClean="0"/>
              <a:t>noptpol</a:t>
            </a:r>
            <a:r>
              <a:rPr lang="en-US" dirty="0" smtClean="0"/>
              <a:t>, </a:t>
            </a:r>
            <a:r>
              <a:rPr lang="en-US" dirty="0" err="1" smtClean="0"/>
              <a:t>nuptpol</a:t>
            </a:r>
            <a:endParaRPr lang="en-US" dirty="0" smtClean="0"/>
          </a:p>
          <a:p>
            <a:r>
              <a:rPr lang="en-US" dirty="0" smtClean="0"/>
              <a:t>1d-5                    ! </a:t>
            </a:r>
            <a:r>
              <a:rPr lang="en-US" dirty="0" err="1" smtClean="0"/>
              <a:t>alphaMinCut</a:t>
            </a:r>
            <a:endParaRPr lang="en-US" dirty="0" smtClean="0"/>
          </a:p>
          <a:p>
            <a:r>
              <a:rPr lang="en-US" dirty="0" smtClean="0"/>
              <a:t>1d-2 1d-2 1d-2 1d-2     ! </a:t>
            </a:r>
            <a:r>
              <a:rPr lang="en-US" dirty="0" err="1" smtClean="0"/>
              <a:t>alphaMaxII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0d0                     ! </a:t>
            </a:r>
            <a:r>
              <a:rPr lang="en-US" dirty="0" smtClean="0"/>
              <a:t>kappa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</a:t>
            </a:r>
            <a:r>
              <a:rPr lang="en-US" dirty="0" err="1" smtClean="0"/>
              <a:t>dipoles</a:t>
            </a:r>
            <a:r>
              <a:rPr lang="en-US" dirty="0" err="1" smtClean="0"/>
              <a:t>.</a:t>
            </a:r>
            <a:r>
              <a:rPr lang="en-US" dirty="0" err="1" smtClean="0"/>
              <a:t>conf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1912203"/>
            <a:ext cx="4448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HELAC-PHEGAS documentation</a:t>
            </a:r>
          </a:p>
          <a:p>
            <a:r>
              <a:rPr lang="en-US" sz="2400" dirty="0" smtClean="0"/>
              <a:t>+ README of the dipoles software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990600"/>
            <a:ext cx="85344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Pointwise</a:t>
            </a:r>
            <a:r>
              <a:rPr lang="en-US" sz="2400" dirty="0" smtClean="0"/>
              <a:t> and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-wise cancellation in the soft, collinear,</a:t>
            </a:r>
          </a:p>
          <a:p>
            <a:r>
              <a:rPr lang="en-US" sz="2400" dirty="0" smtClean="0"/>
              <a:t>    and </a:t>
            </a:r>
            <a:r>
              <a:rPr lang="en-US" sz="2400" dirty="0" smtClean="0"/>
              <a:t>quasi-collinear limits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-summed dipoles checked against </a:t>
            </a:r>
            <a:r>
              <a:rPr lang="en-US" sz="2400" dirty="0" err="1" smtClean="0"/>
              <a:t>MadDipole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Relies on the correctness of HELAC (heavily-tested)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692400"/>
            <a:ext cx="514604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Distributions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38200"/>
            <a:ext cx="5924550" cy="297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854450"/>
            <a:ext cx="5803900" cy="30035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6200000">
            <a:off x="-184150" y="3702050"/>
            <a:ext cx="21463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33450"/>
            <a:ext cx="8676640" cy="3992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029200"/>
            <a:ext cx="6968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Timings obtained on a Core 2 Duo 2.53 GHz machine</a:t>
            </a:r>
          </a:p>
          <a:p>
            <a:r>
              <a:rPr lang="en-US" sz="2400" dirty="0" smtClean="0"/>
              <a:t>    with Intel Fortran, compilation with –fast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All dipoles included !!!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49574" y="5638800"/>
            <a:ext cx="1333500" cy="279400"/>
          </a:xfrm>
          <a:prstGeom prst="rect">
            <a:avLst/>
          </a:prstGeom>
        </p:spPr>
      </p:pic>
      <p:cxnSp>
        <p:nvCxnSpPr>
          <p:cNvPr id="7" name="Shape 6"/>
          <p:cNvCxnSpPr>
            <a:stCxn id="5" idx="0"/>
            <a:endCxn id="3" idx="3"/>
          </p:cNvCxnSpPr>
          <p:nvPr/>
        </p:nvCxnSpPr>
        <p:spPr>
          <a:xfrm rot="5400000" flipH="1" flipV="1">
            <a:off x="7106327" y="3839887"/>
            <a:ext cx="2708910" cy="888916"/>
          </a:xfrm>
          <a:prstGeom prst="curvedConnector4">
            <a:avLst>
              <a:gd name="adj1" fmla="val 13150"/>
              <a:gd name="adj2" fmla="val 11168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/>
          <p:nvPr/>
        </p:nvCxnSpPr>
        <p:spPr>
          <a:xfrm rot="5400000">
            <a:off x="5633762" y="4018237"/>
            <a:ext cx="330200" cy="4434924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2509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Complete system for real radiation at NLO with HELAC-PHEGAS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Massless</a:t>
            </a:r>
            <a:r>
              <a:rPr lang="en-US" sz="2400" dirty="0" smtClean="0"/>
              <a:t> and massive cases implemented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Speedup thanks to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configuration sampling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Integrated dipoles to be made available soon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Future improvements to be made to phase space generation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If needed, color sampling easy to include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Code public, we provide user support 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781370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Implementation of the dipole subtraction formalism within</a:t>
            </a:r>
          </a:p>
          <a:p>
            <a:r>
              <a:rPr lang="en-US" sz="2400" dirty="0" smtClean="0"/>
              <a:t>    HELAC-</a:t>
            </a:r>
            <a:r>
              <a:rPr lang="en-US" sz="2400" dirty="0" smtClean="0"/>
              <a:t>PHEGAS  </a:t>
            </a:r>
            <a:r>
              <a:rPr lang="en-US" sz="1200" dirty="0" smtClean="0"/>
              <a:t>A. </a:t>
            </a:r>
            <a:r>
              <a:rPr lang="en-US" sz="1200" dirty="0" err="1" smtClean="0"/>
              <a:t>Kanaki</a:t>
            </a:r>
            <a:r>
              <a:rPr lang="en-US" sz="1200" dirty="0" smtClean="0"/>
              <a:t>, C.G. Papadopoulos ‘00</a:t>
            </a:r>
          </a:p>
          <a:p>
            <a:r>
              <a:rPr lang="en-US" sz="1200" dirty="0" smtClean="0"/>
              <a:t>                                                                   C</a:t>
            </a:r>
            <a:r>
              <a:rPr lang="en-US" sz="1200" dirty="0" smtClean="0"/>
              <a:t>.G. Papadopoulos</a:t>
            </a:r>
            <a:r>
              <a:rPr lang="en-US" sz="1200" dirty="0" smtClean="0"/>
              <a:t> ‘00</a:t>
            </a:r>
          </a:p>
          <a:p>
            <a:r>
              <a:rPr lang="en-US" sz="1200" dirty="0" smtClean="0"/>
              <a:t>                                                                   A. </a:t>
            </a:r>
            <a:r>
              <a:rPr lang="en-US" sz="1200" dirty="0" err="1" smtClean="0"/>
              <a:t>Cafarella</a:t>
            </a:r>
            <a:r>
              <a:rPr lang="en-US" sz="1200" dirty="0" smtClean="0"/>
              <a:t>, C</a:t>
            </a:r>
            <a:r>
              <a:rPr lang="en-US" sz="1200" dirty="0" smtClean="0"/>
              <a:t>.G. </a:t>
            </a:r>
            <a:r>
              <a:rPr lang="en-US" sz="1200" dirty="0" smtClean="0"/>
              <a:t>Papadopoulos, M. </a:t>
            </a:r>
            <a:r>
              <a:rPr lang="en-US" sz="1200" dirty="0" err="1" smtClean="0"/>
              <a:t>Worek</a:t>
            </a:r>
            <a:r>
              <a:rPr lang="en-US" sz="1200" dirty="0" smtClean="0"/>
              <a:t> ‘07                            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Speedup by techniques used in LO generators in particular</a:t>
            </a:r>
          </a:p>
          <a:p>
            <a:r>
              <a:rPr lang="en-US" sz="2400" dirty="0" smtClean="0"/>
              <a:t>    randomization of polarization summation</a:t>
            </a:r>
          </a:p>
          <a:p>
            <a:endParaRPr lang="en-US" sz="2400" dirty="0" smtClean="0"/>
          </a:p>
          <a:p>
            <a:r>
              <a:rPr lang="en-US" sz="3600" b="1" dirty="0" smtClean="0"/>
              <a:t>Solution:</a:t>
            </a:r>
          </a:p>
          <a:p>
            <a:endParaRPr lang="en-US" sz="2400" dirty="0" smtClean="0"/>
          </a:p>
          <a:p>
            <a:r>
              <a:rPr lang="en-US" sz="2400" dirty="0" smtClean="0"/>
              <a:t>MC, C.G. Papadopoulos, M. </a:t>
            </a:r>
            <a:r>
              <a:rPr lang="en-US" sz="2400" dirty="0" err="1" smtClean="0"/>
              <a:t>Worek</a:t>
            </a:r>
            <a:r>
              <a:rPr lang="en-US" sz="2400" dirty="0" smtClean="0"/>
              <a:t>, arXiv:0905.0883 [</a:t>
            </a:r>
            <a:r>
              <a:rPr lang="en-US" sz="2400" dirty="0" err="1" smtClean="0"/>
              <a:t>hep</a:t>
            </a:r>
            <a:r>
              <a:rPr lang="en-US" sz="2400" dirty="0" smtClean="0"/>
              <a:t>-ph]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Reminder on Dipoles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981200"/>
            <a:ext cx="2697480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43200"/>
            <a:ext cx="5554980" cy="594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78149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Master formula for NLO calculations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Pointwise</a:t>
            </a:r>
            <a:r>
              <a:rPr lang="en-US" sz="2400" dirty="0" smtClean="0"/>
              <a:t> cancellation of divergences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Smooth interpolation between the soft and collinear limits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Catani-Seymour Dipoles derived from the singular behavior</a:t>
            </a:r>
          </a:p>
          <a:p>
            <a:r>
              <a:rPr lang="en-US" sz="2400" dirty="0" smtClean="0"/>
              <a:t>    of the amplitude</a:t>
            </a:r>
            <a:endParaRPr lang="en-US" sz="2400" dirty="0"/>
          </a:p>
        </p:txBody>
      </p:sp>
      <p:cxnSp>
        <p:nvCxnSpPr>
          <p:cNvPr id="7" name="Curved Connector 6"/>
          <p:cNvCxnSpPr>
            <a:stCxn id="3" idx="3"/>
            <a:endCxn id="4" idx="3"/>
          </p:cNvCxnSpPr>
          <p:nvPr/>
        </p:nvCxnSpPr>
        <p:spPr>
          <a:xfrm>
            <a:off x="3177540" y="2301240"/>
            <a:ext cx="2987040" cy="739140"/>
          </a:xfrm>
          <a:prstGeom prst="curvedConnector3">
            <a:avLst>
              <a:gd name="adj1" fmla="val 107653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43600"/>
            <a:ext cx="630174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Reminder on Dipoles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914400"/>
            <a:ext cx="6637020" cy="4503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638800"/>
            <a:ext cx="6858000" cy="944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105400"/>
            <a:ext cx="132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Polarization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18685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/>
              <a:t>Full summation either slow or needs special implementation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/>
              <a:t>HELAC does </a:t>
            </a:r>
            <a:r>
              <a:rPr lang="en-US" sz="2400" dirty="0" smtClean="0"/>
              <a:t>only trivial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summation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In practice summation is replaced by integration over a phase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Even though large differences between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configurations,</a:t>
            </a:r>
          </a:p>
          <a:p>
            <a:r>
              <a:rPr lang="en-US" sz="2400" dirty="0" smtClean="0"/>
              <a:t>    distribution in the phase rather flat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Usually needs less than twice more points for the same error</a:t>
            </a:r>
          </a:p>
          <a:p>
            <a:r>
              <a:rPr lang="en-US" sz="2400" dirty="0" smtClean="0"/>
              <a:t>   and variance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60" y="3200400"/>
            <a:ext cx="3253740" cy="44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810000"/>
            <a:ext cx="27051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810000"/>
            <a:ext cx="30015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</a:t>
            </a:r>
            <a:r>
              <a:rPr lang="en-US" sz="1200" dirty="0" err="1" smtClean="0"/>
              <a:t>Draggiotis</a:t>
            </a:r>
            <a:r>
              <a:rPr lang="en-US" sz="1200" dirty="0" smtClean="0"/>
              <a:t>, R. </a:t>
            </a:r>
            <a:r>
              <a:rPr lang="en-US" sz="1200" dirty="0" err="1" smtClean="0"/>
              <a:t>Kleiss</a:t>
            </a:r>
            <a:r>
              <a:rPr lang="en-US" sz="1200" dirty="0" smtClean="0"/>
              <a:t>, C.G. Papadopoulos ‘98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We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ometimes </a:t>
            </a:r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ike </a:t>
            </a:r>
            <a:r>
              <a:rPr lang="en-US" dirty="0" err="1" smtClean="0">
                <a:solidFill>
                  <a:schemeClr val="bg1"/>
                </a:solidFill>
              </a:rPr>
              <a:t>Helicity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6314549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In the soft limit with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gluons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Introducing polarization needs only this change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/>
              <a:t>For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</a:t>
            </a:r>
            <a:r>
              <a:rPr lang="en-US" sz="2400" dirty="0" err="1" smtClean="0"/>
              <a:t>eigenstates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The soft limit is independent of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!!!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1790700"/>
            <a:ext cx="2887980" cy="4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76400"/>
            <a:ext cx="16383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400"/>
            <a:ext cx="3589020" cy="48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" y="4648200"/>
            <a:ext cx="1973580" cy="472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096000"/>
            <a:ext cx="5715000" cy="47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584401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In the </a:t>
            </a:r>
            <a:r>
              <a:rPr lang="en-US" sz="2400" dirty="0" smtClean="0"/>
              <a:t>dipole formulae the general soft limit is implied by the</a:t>
            </a:r>
          </a:p>
          <a:p>
            <a:r>
              <a:rPr lang="en-US" sz="2400" dirty="0" smtClean="0"/>
              <a:t>    soft limit of the collinear splitting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Since the soft limit does not depend on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, it’s enough to</a:t>
            </a:r>
          </a:p>
          <a:p>
            <a:r>
              <a:rPr lang="en-US" sz="2400" dirty="0" smtClean="0"/>
              <a:t>    include polarization in the </a:t>
            </a:r>
            <a:r>
              <a:rPr lang="en-US" sz="2400" dirty="0" smtClean="0"/>
              <a:t>collinear splitting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Summation over </a:t>
            </a:r>
            <a:r>
              <a:rPr lang="en-US" sz="2400" dirty="0" err="1" smtClean="0"/>
              <a:t>helicities</a:t>
            </a:r>
            <a:r>
              <a:rPr lang="en-US" sz="2400" dirty="0" smtClean="0"/>
              <a:t> can be replaced by optimized sampling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This works well if not too many configurations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In NLO calculations really large multiplicity due to decays,</a:t>
            </a:r>
          </a:p>
          <a:p>
            <a:r>
              <a:rPr lang="en-US" sz="2400" dirty="0" smtClean="0"/>
              <a:t>    therefore use random polarizations for non-</a:t>
            </a:r>
            <a:r>
              <a:rPr lang="en-US" sz="2400" dirty="0" err="1" smtClean="0"/>
              <a:t>partons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This setup works very well for “</a:t>
            </a:r>
            <a:r>
              <a:rPr lang="en-US" sz="2400" dirty="0" err="1" smtClean="0"/>
              <a:t>wishlist</a:t>
            </a:r>
            <a:r>
              <a:rPr lang="en-US" sz="2400" dirty="0" smtClean="0"/>
              <a:t>-like” processes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3741420" cy="7086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1828800"/>
            <a:ext cx="1905000" cy="762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Three Phases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02353"/>
            <a:ext cx="911018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Phase space optimization – use flat distribution in </a:t>
            </a:r>
            <a:r>
              <a:rPr lang="en-US" sz="2400" dirty="0" err="1" smtClean="0"/>
              <a:t>helicity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       configuration space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arenR" startAt="2"/>
            </a:pPr>
            <a:r>
              <a:rPr lang="en-US" sz="2400" dirty="0" smtClean="0"/>
              <a:t>Initial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distribution optimization – compute all</a:t>
            </a:r>
          </a:p>
          <a:p>
            <a:pPr marL="457200" indent="-457200"/>
            <a:r>
              <a:rPr lang="en-US" sz="2400" dirty="0" smtClean="0"/>
              <a:t>       configurations (equivalent to summation) and optimize</a:t>
            </a:r>
          </a:p>
          <a:p>
            <a:pPr marL="457200" indent="-457200"/>
            <a:r>
              <a:rPr lang="en-US" sz="2400" dirty="0" smtClean="0"/>
              <a:t>       a la </a:t>
            </a:r>
            <a:r>
              <a:rPr lang="en-US" sz="2400" dirty="0" err="1" smtClean="0"/>
              <a:t>Kleiss-Pittau</a:t>
            </a:r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arenR" startAt="3"/>
            </a:pPr>
            <a:r>
              <a:rPr lang="en-US" sz="2400" dirty="0" smtClean="0"/>
              <a:t>Main integration with </a:t>
            </a:r>
            <a:r>
              <a:rPr lang="en-US" sz="2400" dirty="0" err="1" smtClean="0"/>
              <a:t>helicity</a:t>
            </a:r>
            <a:r>
              <a:rPr lang="en-US" sz="2400" dirty="0" smtClean="0"/>
              <a:t> sampling – self-updating of the</a:t>
            </a:r>
          </a:p>
          <a:p>
            <a:pPr marL="457200" indent="-457200"/>
            <a:r>
              <a:rPr lang="en-US" sz="2400" dirty="0" smtClean="0"/>
              <a:t>       distribution for best results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b="1" dirty="0" smtClean="0"/>
              <a:t>Phase space integration done with PHEGAS !!!</a:t>
            </a:r>
          </a:p>
          <a:p>
            <a:pPr marL="457200" indent="-457200"/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multichannel Monte </a:t>
            </a:r>
            <a:r>
              <a:rPr lang="en-US" sz="2400" dirty="0" smtClean="0"/>
              <a:t>Carlo with channels derived from real radiation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Behavior in the Collinear Limit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572464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Let’s start from a splitting in two </a:t>
            </a:r>
            <a:r>
              <a:rPr lang="en-US" sz="2400" dirty="0" err="1" smtClean="0"/>
              <a:t>momenta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The limit is defined by uniform rescaling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The matrix element behaves 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1180"/>
            <a:ext cx="4419600" cy="1226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30040"/>
            <a:ext cx="4823460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5486400"/>
            <a:ext cx="6896100" cy="937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6600" y="5486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792</Words>
  <Application>Microsoft Macintosh PowerPoint</Application>
  <PresentationFormat>On-screen Show (4:3)</PresentationFormat>
  <Paragraphs>193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Efficient Dipoles with HELAC-PHEGAS</vt:lpstr>
      <vt:lpstr>Two Goals</vt:lpstr>
      <vt:lpstr>Reminder on Dipoles</vt:lpstr>
      <vt:lpstr>Reminder on Dipoles</vt:lpstr>
      <vt:lpstr>Polarization</vt:lpstr>
      <vt:lpstr>Why We Sometimes Like Helicity…</vt:lpstr>
      <vt:lpstr>The Strategy</vt:lpstr>
      <vt:lpstr>Three Phases</vt:lpstr>
      <vt:lpstr>Behavior in the Collinear Limit</vt:lpstr>
      <vt:lpstr>Behavior in the Collinear Limit </vt:lpstr>
      <vt:lpstr>Example Formulae</vt:lpstr>
      <vt:lpstr>Features of the Implementation</vt:lpstr>
      <vt:lpstr>Crazy Configuration</vt:lpstr>
      <vt:lpstr>Checks</vt:lpstr>
      <vt:lpstr>Some Distributions</vt:lpstr>
      <vt:lpstr>Timings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Best out of the LHC</dc:title>
  <dc:creator>Michael Czakon</dc:creator>
  <cp:lastModifiedBy>Michael Czakon</cp:lastModifiedBy>
  <cp:revision>24</cp:revision>
  <dcterms:created xsi:type="dcterms:W3CDTF">2009-06-02T22:51:03Z</dcterms:created>
  <dcterms:modified xsi:type="dcterms:W3CDTF">2009-06-03T06:30:28Z</dcterms:modified>
</cp:coreProperties>
</file>