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73" r:id="rId10"/>
    <p:sldId id="269" r:id="rId11"/>
    <p:sldId id="270" r:id="rId12"/>
    <p:sldId id="27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024AA-5ED3-4E16-A26F-BD2EB21C00EC}" type="datetimeFigureOut">
              <a:rPr lang="zh-CN" altLang="en-US" smtClean="0"/>
              <a:t>2017/11/9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E9B63-4B51-438E-B363-356C2D76AC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3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07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6331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2724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459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7776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3688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34061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43732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DE4AD3-CE0C-41B7-944F-195184AD4540}" type="datetimeFigureOut">
              <a:rPr lang="zh-CN" altLang="en-US" smtClean="0"/>
              <a:t>2017/11/9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79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F4B7BE-D02D-4857-AEB7-D1797EC1BA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653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g"/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r>
              <a:rPr lang="en-CA" altLang="zh-CN" sz="1800" dirty="0" err="1"/>
              <a:t>Dionisio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Doering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Yubo</a:t>
            </a:r>
            <a:r>
              <a:rPr lang="en-CA" altLang="zh-CN" sz="1800" dirty="0"/>
              <a:t> </a:t>
            </a:r>
            <a:r>
              <a:rPr lang="en-CA" altLang="zh-CN" sz="1800" dirty="0" err="1"/>
              <a:t>Han</a:t>
            </a:r>
            <a:r>
              <a:rPr lang="en-CA" altLang="zh-CN" sz="1400" baseline="-25000" dirty="0" err="1"/>
              <a:t>IHEP</a:t>
            </a:r>
            <a:r>
              <a:rPr lang="en-CA" altLang="zh-CN" sz="1400" dirty="0"/>
              <a:t> ,</a:t>
            </a:r>
            <a:r>
              <a:rPr lang="en-CA" altLang="zh-CN" sz="1800" dirty="0"/>
              <a:t> </a:t>
            </a:r>
            <a:r>
              <a:rPr lang="en-CA" altLang="zh-CN" sz="1800" dirty="0" err="1"/>
              <a:t>Pietro</a:t>
            </a:r>
            <a:r>
              <a:rPr lang="en-CA" altLang="zh-CN" sz="1800" dirty="0"/>
              <a:t> Caragiulo, Larry Ruckman, Camillo Tamma, </a:t>
            </a:r>
            <a:r>
              <a:rPr lang="en-CA" altLang="zh-CN" sz="1800" dirty="0" err="1"/>
              <a:t>Mazin</a:t>
            </a:r>
            <a:r>
              <a:rPr lang="en-CA" altLang="zh-CN" sz="1800" dirty="0"/>
              <a:t> </a:t>
            </a:r>
            <a:r>
              <a:rPr lang="en-CA" altLang="zh-CN" sz="1800" dirty="0" err="1"/>
              <a:t>Khader</a:t>
            </a:r>
            <a:r>
              <a:rPr lang="en-CA" altLang="zh-CN" sz="1800" baseline="-25000" dirty="0" err="1"/>
              <a:t>UIUC</a:t>
            </a:r>
            <a:r>
              <a:rPr lang="en-CA" altLang="zh-CN" sz="1800" dirty="0"/>
              <a:t>, </a:t>
            </a:r>
            <a:r>
              <a:rPr lang="en-CA" altLang="zh-CN" sz="1800" dirty="0" err="1"/>
              <a:t>Murtaza</a:t>
            </a:r>
            <a:r>
              <a:rPr lang="en-CA" altLang="zh-CN" sz="1800" dirty="0"/>
              <a:t> </a:t>
            </a:r>
            <a:r>
              <a:rPr lang="en-CA" altLang="zh-CN" sz="1800" dirty="0" err="1"/>
              <a:t>Safdari</a:t>
            </a:r>
            <a:r>
              <a:rPr lang="en-CA" altLang="zh-CN" sz="1800" dirty="0"/>
              <a:t>, 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53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</a:t>
            </a:r>
            <a:r>
              <a:rPr lang="en-US" altLang="zh-CN" dirty="0" smtClean="0"/>
              <a:t>xternal </a:t>
            </a:r>
            <a:r>
              <a:rPr lang="en-US" altLang="zh-CN" dirty="0" err="1" smtClean="0"/>
              <a:t>pulser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31133" y="1214230"/>
            <a:ext cx="10811933" cy="506552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Using the pulse from an external </a:t>
            </a:r>
            <a:r>
              <a:rPr lang="en-US" altLang="zh-CN" sz="1800" dirty="0" err="1" smtClean="0"/>
              <a:t>pulser</a:t>
            </a:r>
            <a:r>
              <a:rPr lang="en-US" altLang="zh-CN" sz="1800" dirty="0" smtClean="0"/>
              <a:t> as the </a:t>
            </a:r>
            <a:r>
              <a:rPr lang="en-US" altLang="zh-CN" sz="1800" dirty="0" err="1" smtClean="0"/>
              <a:t>Qinj</a:t>
            </a:r>
            <a:r>
              <a:rPr lang="en-US" altLang="zh-CN" sz="1800" dirty="0" smtClean="0"/>
              <a:t> pulse.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Settings of the </a:t>
            </a:r>
            <a:r>
              <a:rPr lang="en-US" altLang="zh-CN" sz="1800" dirty="0" err="1" smtClean="0"/>
              <a:t>pulser</a:t>
            </a:r>
            <a:r>
              <a:rPr lang="en-US" altLang="zh-CN" sz="1800" dirty="0" smtClean="0"/>
              <a:t>: Mode: PULSE;  Trig: ex Trig;  </a:t>
            </a:r>
            <a:r>
              <a:rPr lang="en-US" altLang="zh-CN" sz="1800" dirty="0" err="1" smtClean="0"/>
              <a:t>Timming</a:t>
            </a:r>
            <a:r>
              <a:rPr lang="en-US" altLang="zh-CN" sz="1800" dirty="0" smtClean="0"/>
              <a:t>: pulse width:15μs, level: lv BL=0mV.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Std</a:t>
            </a:r>
            <a:r>
              <a:rPr lang="en-US" altLang="zh-CN" sz="1800" dirty="0" smtClean="0"/>
              <a:t> resistivity </a:t>
            </a:r>
            <a:r>
              <a:rPr lang="en-US" altLang="zh-CN" sz="1800" dirty="0" smtClean="0"/>
              <a:t>board    #02: ~2.5V</a:t>
            </a:r>
            <a:endParaRPr lang="en-US" altLang="zh-CN" sz="1800" dirty="0" smtClean="0"/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High resistivity </a:t>
            </a:r>
            <a:r>
              <a:rPr lang="en-US" altLang="zh-CN" sz="1800" dirty="0" smtClean="0"/>
              <a:t>board  #19 : </a:t>
            </a:r>
            <a:r>
              <a:rPr lang="en-US" altLang="zh-CN" sz="1800" dirty="0" smtClean="0"/>
              <a:t>~1V</a:t>
            </a:r>
            <a:endParaRPr lang="en-US" altLang="zh-CN" sz="16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291" y="2783733"/>
            <a:ext cx="4796118" cy="35970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229" y="2776448"/>
            <a:ext cx="4796119" cy="35970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839811" y="5118545"/>
            <a:ext cx="815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Trig in 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V="1">
            <a:off x="9247705" y="4894427"/>
            <a:ext cx="407894" cy="22411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43945" y="3854521"/>
            <a:ext cx="870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smtClean="0">
                <a:solidFill>
                  <a:srgbClr val="FF0000"/>
                </a:solidFill>
              </a:rPr>
              <a:t>Pulse out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>
          <a:xfrm>
            <a:off x="10479343" y="4131520"/>
            <a:ext cx="144444" cy="35053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32730" y="4758770"/>
            <a:ext cx="85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Qinj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 (x2)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374776" y="4240306"/>
            <a:ext cx="609600" cy="50202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13111" y="4391217"/>
            <a:ext cx="676836" cy="367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 err="1" smtClean="0">
                <a:solidFill>
                  <a:srgbClr val="FF0000"/>
                </a:solidFill>
              </a:rPr>
              <a:t>Pulser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387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0392" y="562624"/>
            <a:ext cx="229110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Carrier Board 192.168.3.28</a:t>
            </a:r>
          </a:p>
          <a:p>
            <a:r>
              <a:rPr lang="en-US" altLang="zh-CN" sz="1200" b="1" i="1" dirty="0">
                <a:solidFill>
                  <a:srgbClr val="FF0000"/>
                </a:solidFill>
              </a:rPr>
              <a:t>Daughter board: </a:t>
            </a:r>
            <a:r>
              <a:rPr lang="en-US" altLang="zh-CN" sz="1200" b="1" i="1" dirty="0" smtClean="0">
                <a:solidFill>
                  <a:srgbClr val="FF0000"/>
                </a:solidFill>
              </a:rPr>
              <a:t>2(</a:t>
            </a:r>
            <a:r>
              <a:rPr lang="en-US" altLang="zh-CN" sz="1200" b="1" i="1" dirty="0" err="1" smtClean="0">
                <a:solidFill>
                  <a:srgbClr val="FF0000"/>
                </a:solidFill>
              </a:rPr>
              <a:t>std</a:t>
            </a:r>
            <a:r>
              <a:rPr lang="en-US" altLang="zh-CN" sz="1200" b="1" i="1" dirty="0" smtClean="0">
                <a:solidFill>
                  <a:srgbClr val="FF0000"/>
                </a:solidFill>
              </a:rPr>
              <a:t> resistivity)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Default configuration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Pulse amplitude:1V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50392" y="259442"/>
            <a:ext cx="3907539" cy="4129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itchFamily="34" charset="0"/>
              <a:buNone/>
              <a:defRPr sz="32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585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defRPr sz="29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0728" indent="-3111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6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19170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35962" indent="-239994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b="1" dirty="0" smtClean="0"/>
              <a:t>Pixel (1,0)</a:t>
            </a:r>
            <a:endParaRPr lang="zh-CN" altLang="en-US" sz="1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9614" y="6133999"/>
            <a:ext cx="8306959" cy="7240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640" y="5486209"/>
            <a:ext cx="8316486" cy="6477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2720" y="4819366"/>
            <a:ext cx="8326012" cy="6668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588" y="4144682"/>
            <a:ext cx="8335538" cy="66684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167" y="3483445"/>
            <a:ext cx="8316486" cy="6668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35" y="2820248"/>
            <a:ext cx="8316486" cy="6573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692" y="2182809"/>
            <a:ext cx="8287907" cy="65731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061" y="1526628"/>
            <a:ext cx="8335538" cy="65731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955" y="870997"/>
            <a:ext cx="8306959" cy="65731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692" y="208074"/>
            <a:ext cx="8287907" cy="657317"/>
          </a:xfrm>
          <a:prstGeom prst="rect">
            <a:avLst/>
          </a:prstGeom>
        </p:spPr>
      </p:pic>
      <p:sp>
        <p:nvSpPr>
          <p:cNvPr id="17" name="TextBox 22"/>
          <p:cNvSpPr txBox="1"/>
          <p:nvPr/>
        </p:nvSpPr>
        <p:spPr>
          <a:xfrm>
            <a:off x="2789182" y="679503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BL=0.25V</a:t>
            </a:r>
            <a:endParaRPr lang="zh-CN" altLang="en-US" sz="1000" i="1" dirty="0"/>
          </a:p>
        </p:txBody>
      </p:sp>
      <p:sp>
        <p:nvSpPr>
          <p:cNvPr id="18" name="TextBox 25"/>
          <p:cNvSpPr txBox="1"/>
          <p:nvPr/>
        </p:nvSpPr>
        <p:spPr>
          <a:xfrm>
            <a:off x="2799781" y="128111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BL=0.46V</a:t>
            </a:r>
            <a:endParaRPr lang="zh-CN" altLang="en-US" sz="1000" i="1" dirty="0"/>
          </a:p>
        </p:txBody>
      </p:sp>
      <p:sp>
        <p:nvSpPr>
          <p:cNvPr id="19" name="TextBox 22"/>
          <p:cNvSpPr txBox="1"/>
          <p:nvPr/>
        </p:nvSpPr>
        <p:spPr>
          <a:xfrm>
            <a:off x="2799781" y="1943320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BL=0.6V</a:t>
            </a:r>
            <a:endParaRPr lang="zh-CN" altLang="en-US" sz="1000" i="1" dirty="0"/>
          </a:p>
        </p:txBody>
      </p:sp>
      <p:sp>
        <p:nvSpPr>
          <p:cNvPr id="20" name="TextBox 22"/>
          <p:cNvSpPr txBox="1"/>
          <p:nvPr/>
        </p:nvSpPr>
        <p:spPr>
          <a:xfrm>
            <a:off x="2789181" y="262966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BL=0.7V</a:t>
            </a:r>
            <a:endParaRPr lang="zh-CN" altLang="en-US" sz="10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2789180" y="3263237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BL=0.75V</a:t>
            </a:r>
            <a:endParaRPr lang="zh-CN" altLang="en-US" sz="1000" i="1" dirty="0"/>
          </a:p>
        </p:txBody>
      </p:sp>
      <p:sp>
        <p:nvSpPr>
          <p:cNvPr id="22" name="TextBox 22"/>
          <p:cNvSpPr txBox="1"/>
          <p:nvPr/>
        </p:nvSpPr>
        <p:spPr>
          <a:xfrm>
            <a:off x="2789179" y="3950502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BL=0.8V</a:t>
            </a:r>
            <a:endParaRPr lang="zh-CN" altLang="en-US" sz="10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2799781" y="4558324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BL=0.9V</a:t>
            </a:r>
            <a:endParaRPr lang="zh-CN" altLang="en-US" sz="1000" i="1" dirty="0"/>
          </a:p>
        </p:txBody>
      </p:sp>
      <p:sp>
        <p:nvSpPr>
          <p:cNvPr id="24" name="TextBox 22"/>
          <p:cNvSpPr txBox="1"/>
          <p:nvPr/>
        </p:nvSpPr>
        <p:spPr>
          <a:xfrm>
            <a:off x="2789178" y="5194333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BL=1.03V</a:t>
            </a:r>
            <a:endParaRPr lang="zh-CN" altLang="en-US" sz="1000" i="1" dirty="0"/>
          </a:p>
        </p:txBody>
      </p:sp>
      <p:sp>
        <p:nvSpPr>
          <p:cNvPr id="25" name="TextBox 22"/>
          <p:cNvSpPr txBox="1"/>
          <p:nvPr/>
        </p:nvSpPr>
        <p:spPr>
          <a:xfrm>
            <a:off x="2789177" y="581723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BL=1.1V</a:t>
            </a:r>
            <a:endParaRPr lang="zh-CN" altLang="en-US" sz="1000" i="1" dirty="0"/>
          </a:p>
        </p:txBody>
      </p:sp>
      <p:sp>
        <p:nvSpPr>
          <p:cNvPr id="26" name="TextBox 22"/>
          <p:cNvSpPr txBox="1"/>
          <p:nvPr/>
        </p:nvSpPr>
        <p:spPr>
          <a:xfrm>
            <a:off x="2789176" y="648048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BL=1.2V</a:t>
            </a:r>
            <a:endParaRPr lang="zh-CN" altLang="en-US" sz="1000" i="1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7317304" y="3466836"/>
            <a:ext cx="1372" cy="33159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698393" y="5409291"/>
            <a:ext cx="932" cy="1366834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038468" y="5648091"/>
            <a:ext cx="1316" cy="11347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055430" y="4724536"/>
            <a:ext cx="0" cy="20582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578351" y="3947534"/>
            <a:ext cx="242" cy="282586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053884" y="2746706"/>
            <a:ext cx="0" cy="40190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519266" y="2070466"/>
            <a:ext cx="1" cy="4686637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3612" y="1793052"/>
            <a:ext cx="280580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Time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threshold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No big difference with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 disabled.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1V is too low this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More noise than high resistivity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Result changes with different pulse amplitude.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Still running the test with other pulse size.</a:t>
            </a:r>
          </a:p>
        </p:txBody>
      </p:sp>
    </p:spTree>
    <p:extLst>
      <p:ext uri="{BB962C8B-B14F-4D97-AF65-F5344CB8AC3E}">
        <p14:creationId xmlns:p14="http://schemas.microsoft.com/office/powerpoint/2010/main" val="327849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2429" y="1207478"/>
            <a:ext cx="1080476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Several tests on the new </a:t>
            </a:r>
            <a:r>
              <a:rPr lang="en-US" altLang="zh-CN" sz="2000" dirty="0" err="1" smtClean="0"/>
              <a:t>std</a:t>
            </a:r>
            <a:r>
              <a:rPr lang="en-US" altLang="zh-CN" sz="2000" dirty="0" smtClean="0"/>
              <a:t> resistivity board has been done.</a:t>
            </a:r>
          </a:p>
          <a:p>
            <a:r>
              <a:rPr lang="en-US" altLang="zh-CN" sz="2000" dirty="0" smtClean="0"/>
              <a:t>     </a:t>
            </a:r>
            <a:r>
              <a:rPr lang="en-US" altLang="zh-CN" sz="2000" dirty="0" smtClean="0"/>
              <a:t>-&gt;Also has a dead band, but different columns.</a:t>
            </a:r>
            <a:endParaRPr lang="en-US" altLang="zh-CN" sz="2000" dirty="0" smtClean="0"/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-&gt;still </a:t>
            </a:r>
            <a:r>
              <a:rPr lang="en-US" altLang="zh-CN" sz="2000" dirty="0" smtClean="0"/>
              <a:t>see </a:t>
            </a:r>
            <a:r>
              <a:rPr lang="en-US" altLang="zh-CN" sz="2000" dirty="0" err="1" smtClean="0"/>
              <a:t>Qinj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signal and good </a:t>
            </a:r>
            <a:r>
              <a:rPr lang="en-US" altLang="zh-CN" sz="2000" dirty="0" smtClean="0"/>
              <a:t>BL/threshold linearity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</a:t>
            </a:r>
            <a:r>
              <a:rPr lang="en-US" altLang="zh-CN" sz="2000" dirty="0" smtClean="0"/>
              <a:t>-&gt;</a:t>
            </a:r>
            <a:r>
              <a:rPr lang="en-US" altLang="zh-CN" sz="2000" dirty="0" err="1"/>
              <a:t>Qinj</a:t>
            </a:r>
            <a:r>
              <a:rPr lang="en-US" altLang="zh-CN" sz="2000" dirty="0"/>
              <a:t> signal is affected by reduced </a:t>
            </a:r>
            <a:r>
              <a:rPr lang="en-US" altLang="zh-CN" sz="2000" dirty="0" err="1"/>
              <a:t>Qinj</a:t>
            </a:r>
            <a:r>
              <a:rPr lang="en-US" altLang="zh-CN" sz="2000" dirty="0"/>
              <a:t> voltage swing (but more quantitative tests needed</a:t>
            </a:r>
            <a:r>
              <a:rPr lang="en-US" altLang="zh-CN" sz="2000" dirty="0" smtClean="0"/>
              <a:t>)</a:t>
            </a:r>
            <a:endParaRPr lang="en-US" altLang="zh-C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bg2"/>
                </a:solidFill>
              </a:rPr>
              <a:t>Problem: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the bit order maybe different with what we thought.</a:t>
            </a:r>
          </a:p>
          <a:p>
            <a:endParaRPr lang="en-US" altLang="zh-CN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bg2"/>
                </a:solidFill>
              </a:rPr>
              <a:t>Next: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-&gt;try to bias the </a:t>
            </a:r>
            <a:r>
              <a:rPr lang="en-US" altLang="zh-CN" sz="2000" dirty="0" err="1" smtClean="0"/>
              <a:t>std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resitivity</a:t>
            </a:r>
            <a:r>
              <a:rPr lang="en-US" altLang="zh-CN" sz="2000" dirty="0" smtClean="0"/>
              <a:t> board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-&gt;verify the bit order by testing with different configuration (to ensure we are correctly setting the configuration parameters)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-&gt;tests with different pulse size and simulation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35293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970" y="3538858"/>
            <a:ext cx="8268854" cy="666843"/>
          </a:xfrm>
          <a:prstGeom prst="rect">
            <a:avLst/>
          </a:prstGeom>
        </p:spPr>
      </p:pic>
      <p:sp>
        <p:nvSpPr>
          <p:cNvPr id="7" name="TextBox 3"/>
          <p:cNvSpPr txBox="1"/>
          <p:nvPr/>
        </p:nvSpPr>
        <p:spPr>
          <a:xfrm>
            <a:off x="31978" y="638927"/>
            <a:ext cx="248839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Carrier Board 192.168.3.28</a:t>
            </a:r>
          </a:p>
          <a:p>
            <a:r>
              <a:rPr lang="en-US" altLang="zh-CN" sz="1400" b="1" i="1" dirty="0">
                <a:solidFill>
                  <a:srgbClr val="FF0000"/>
                </a:solidFill>
              </a:rPr>
              <a:t>Daughter board: 19(high resistivity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Matrix0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r>
              <a:rPr lang="en-US" altLang="zh-CN" sz="1400" b="1" i="1" dirty="0">
                <a:solidFill>
                  <a:srgbClr val="FF0000"/>
                </a:solidFill>
              </a:rPr>
              <a:t>Default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configuration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Inversed </a:t>
            </a:r>
            <a:r>
              <a:rPr lang="en-US" altLang="zh-CN" sz="1400" b="1" i="1" dirty="0" err="1">
                <a:solidFill>
                  <a:srgbClr val="FF0000"/>
                </a:solidFill>
              </a:rPr>
              <a:t>Qinj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endParaRPr lang="en-US" altLang="zh-CN" sz="1400" b="1" i="1" dirty="0">
              <a:solidFill>
                <a:srgbClr val="FF0000"/>
              </a:solidFill>
            </a:endParaRP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39" name="Content Placeholder 8"/>
          <p:cNvSpPr txBox="1">
            <a:spLocks/>
          </p:cNvSpPr>
          <p:nvPr/>
        </p:nvSpPr>
        <p:spPr>
          <a:xfrm>
            <a:off x="62502" y="268382"/>
            <a:ext cx="2765802" cy="28979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itchFamily="34" charset="0"/>
              <a:buNone/>
              <a:defRPr sz="32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585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defRPr sz="29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0728" indent="-3111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6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19170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35962" indent="-239994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b="1" dirty="0" smtClean="0"/>
              <a:t>Pixel </a:t>
            </a:r>
            <a:r>
              <a:rPr lang="en-US" altLang="zh-CN" sz="1800" b="1" dirty="0"/>
              <a:t>(</a:t>
            </a:r>
            <a:r>
              <a:rPr lang="en-US" altLang="zh-CN" sz="1800" b="1" dirty="0" smtClean="0"/>
              <a:t>20,20)</a:t>
            </a:r>
            <a:endParaRPr lang="zh-CN" altLang="en-US" sz="1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682" y="6124473"/>
            <a:ext cx="8354591" cy="7335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166" y="5481316"/>
            <a:ext cx="8297433" cy="6573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922" y="4820509"/>
            <a:ext cx="8306959" cy="6668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874" y="4185558"/>
            <a:ext cx="8297433" cy="65731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787" y="2886293"/>
            <a:ext cx="8278380" cy="65731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203" y="2225487"/>
            <a:ext cx="8326012" cy="65731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496" y="1574128"/>
            <a:ext cx="8249801" cy="65731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23" y="917413"/>
            <a:ext cx="8268854" cy="65731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029" y="268382"/>
            <a:ext cx="8249801" cy="647790"/>
          </a:xfrm>
          <a:prstGeom prst="rect">
            <a:avLst/>
          </a:prstGeom>
        </p:spPr>
      </p:pic>
      <p:sp>
        <p:nvSpPr>
          <p:cNvPr id="41" name="TextBox 22"/>
          <p:cNvSpPr txBox="1"/>
          <p:nvPr/>
        </p:nvSpPr>
        <p:spPr>
          <a:xfrm>
            <a:off x="2954742" y="66995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BL=0.25V</a:t>
            </a:r>
            <a:endParaRPr lang="zh-CN" altLang="en-US" sz="1000" i="1" dirty="0"/>
          </a:p>
        </p:txBody>
      </p:sp>
      <p:sp>
        <p:nvSpPr>
          <p:cNvPr id="43" name="TextBox 25"/>
          <p:cNvSpPr txBox="1"/>
          <p:nvPr/>
        </p:nvSpPr>
        <p:spPr>
          <a:xfrm>
            <a:off x="2965341" y="127156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BL=0.46V</a:t>
            </a:r>
            <a:endParaRPr lang="zh-CN" altLang="en-US" sz="1000" i="1" dirty="0"/>
          </a:p>
        </p:txBody>
      </p:sp>
      <p:sp>
        <p:nvSpPr>
          <p:cNvPr id="46" name="TextBox 22"/>
          <p:cNvSpPr txBox="1"/>
          <p:nvPr/>
        </p:nvSpPr>
        <p:spPr>
          <a:xfrm>
            <a:off x="2965341" y="193376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BL=0.6V</a:t>
            </a:r>
            <a:endParaRPr lang="zh-CN" altLang="en-US" sz="1000" i="1" dirty="0"/>
          </a:p>
        </p:txBody>
      </p:sp>
      <p:sp>
        <p:nvSpPr>
          <p:cNvPr id="47" name="TextBox 22"/>
          <p:cNvSpPr txBox="1"/>
          <p:nvPr/>
        </p:nvSpPr>
        <p:spPr>
          <a:xfrm>
            <a:off x="2954741" y="262011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BL=0.7V</a:t>
            </a:r>
            <a:endParaRPr lang="zh-CN" altLang="en-US" sz="1000" i="1" dirty="0"/>
          </a:p>
        </p:txBody>
      </p:sp>
      <p:sp>
        <p:nvSpPr>
          <p:cNvPr id="48" name="TextBox 22"/>
          <p:cNvSpPr txBox="1"/>
          <p:nvPr/>
        </p:nvSpPr>
        <p:spPr>
          <a:xfrm>
            <a:off x="2954740" y="3253685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BL=0.75V</a:t>
            </a:r>
            <a:endParaRPr lang="zh-CN" altLang="en-US" sz="1000" i="1" dirty="0"/>
          </a:p>
        </p:txBody>
      </p:sp>
      <p:sp>
        <p:nvSpPr>
          <p:cNvPr id="49" name="TextBox 22"/>
          <p:cNvSpPr txBox="1"/>
          <p:nvPr/>
        </p:nvSpPr>
        <p:spPr>
          <a:xfrm>
            <a:off x="2954739" y="3940950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BL=0.8V</a:t>
            </a:r>
            <a:endParaRPr lang="zh-CN" altLang="en-US" sz="1000" i="1" dirty="0"/>
          </a:p>
        </p:txBody>
      </p:sp>
      <p:sp>
        <p:nvSpPr>
          <p:cNvPr id="50" name="TextBox 22"/>
          <p:cNvSpPr txBox="1"/>
          <p:nvPr/>
        </p:nvSpPr>
        <p:spPr>
          <a:xfrm>
            <a:off x="2965341" y="4548772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BL=0.9V</a:t>
            </a:r>
            <a:endParaRPr lang="zh-CN" altLang="en-US" sz="1000" i="1" dirty="0"/>
          </a:p>
        </p:txBody>
      </p:sp>
      <p:sp>
        <p:nvSpPr>
          <p:cNvPr id="51" name="TextBox 22"/>
          <p:cNvSpPr txBox="1"/>
          <p:nvPr/>
        </p:nvSpPr>
        <p:spPr>
          <a:xfrm>
            <a:off x="2954738" y="518478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BL=1.03V</a:t>
            </a:r>
            <a:endParaRPr lang="zh-CN" altLang="en-US" sz="1000" i="1" dirty="0"/>
          </a:p>
        </p:txBody>
      </p:sp>
      <p:sp>
        <p:nvSpPr>
          <p:cNvPr id="52" name="TextBox 22"/>
          <p:cNvSpPr txBox="1"/>
          <p:nvPr/>
        </p:nvSpPr>
        <p:spPr>
          <a:xfrm>
            <a:off x="2954737" y="5807679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BL=1.1V</a:t>
            </a:r>
            <a:endParaRPr lang="zh-CN" altLang="en-US" sz="1000" i="1" dirty="0"/>
          </a:p>
        </p:txBody>
      </p:sp>
      <p:sp>
        <p:nvSpPr>
          <p:cNvPr id="53" name="TextBox 22"/>
          <p:cNvSpPr txBox="1"/>
          <p:nvPr/>
        </p:nvSpPr>
        <p:spPr>
          <a:xfrm>
            <a:off x="2954736" y="647093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BL=1.2V</a:t>
            </a:r>
            <a:endParaRPr lang="zh-CN" altLang="en-US" sz="1000" i="1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7552197" y="3460252"/>
            <a:ext cx="1372" cy="33159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8966103" y="5405822"/>
            <a:ext cx="932" cy="1366834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9325155" y="5624422"/>
            <a:ext cx="1316" cy="11347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307240" y="4714378"/>
            <a:ext cx="0" cy="20582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813244" y="3940950"/>
            <a:ext cx="242" cy="282586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255629" y="2740122"/>
            <a:ext cx="0" cy="40190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810658" y="2063882"/>
            <a:ext cx="1" cy="4686637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505993" y="1392980"/>
            <a:ext cx="1" cy="5357372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6549" y="2271841"/>
            <a:ext cx="28613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Time </a:t>
            </a:r>
            <a:r>
              <a:rPr lang="en-US" altLang="zh-CN" sz="1400" dirty="0" err="1" smtClean="0"/>
              <a:t>vs</a:t>
            </a:r>
            <a:r>
              <a:rPr lang="en-US" altLang="zh-CN" sz="1400" dirty="0" smtClean="0"/>
              <a:t> Threshold.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Linearity between BL=0.6-0.9V.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Stopped at BL=0.46V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Long signal tail with higher BL.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Less noise hit.</a:t>
            </a:r>
            <a:endParaRPr lang="zh-CN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339969" y="4714378"/>
            <a:ext cx="23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FF0000"/>
                </a:solidFill>
              </a:rPr>
              <a:t>Backup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5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13764" y="1479177"/>
            <a:ext cx="28687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Updated configuration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Change the pulse amplitude to 0.1,0.5,1,1.5,2,3.2V,4V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8" y="1331741"/>
            <a:ext cx="7440253" cy="525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69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13764" y="1479177"/>
            <a:ext cx="28687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Updated configuration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Change the pulse amplitude to 0.1,0.5,1,1.5,2,3.2V,4V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158" y="1303330"/>
            <a:ext cx="7582031" cy="5378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27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0" y="6400800"/>
            <a:ext cx="4811713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Atlas Chess 2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405563"/>
            <a:ext cx="2057400" cy="365125"/>
          </a:xfrm>
          <a:prstGeom prst="rect">
            <a:avLst/>
          </a:prstGeom>
        </p:spPr>
        <p:txBody>
          <a:bodyPr/>
          <a:lstStyle/>
          <a:p>
            <a:fld id="{BFDB1173-E894-41C8-A433-81CCE32C4255}" type="datetime1">
              <a:rPr lang="en-US" altLang="zh-CN" smtClean="0"/>
              <a:t>11/9/2017</a:t>
            </a:fld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397" y="1646924"/>
            <a:ext cx="8812841" cy="42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2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602429" y="1184969"/>
            <a:ext cx="10811933" cy="506552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bg2"/>
                </a:solidFill>
              </a:rPr>
              <a:t>Review: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stable results with cooling modules on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good linearity ( BL:0.6V-0.9V)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more hits at falling edge</a:t>
            </a:r>
          </a:p>
          <a:p>
            <a:r>
              <a:rPr lang="en-US" altLang="zh-CN" dirty="0" smtClean="0"/>
              <a:t>      evidence of tuning </a:t>
            </a:r>
            <a:r>
              <a:rPr lang="en-US" altLang="zh-CN" dirty="0" smtClean="0"/>
              <a:t>the band with time information about 50μs</a:t>
            </a:r>
            <a:endParaRPr lang="en-US" altLang="zh-CN" dirty="0" smtClean="0"/>
          </a:p>
          <a:p>
            <a:endParaRPr lang="en-US" altLang="zh-CN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bg2"/>
                </a:solidFill>
              </a:rPr>
              <a:t>Tests on new board</a:t>
            </a:r>
          </a:p>
          <a:p>
            <a:r>
              <a:rPr lang="en-US" altLang="zh-CN" dirty="0"/>
              <a:t>    </a:t>
            </a:r>
            <a:r>
              <a:rPr lang="en-US" altLang="zh-CN" dirty="0" smtClean="0"/>
              <a:t>   -&gt;</a:t>
            </a:r>
            <a:r>
              <a:rPr lang="en-US" altLang="zh-CN" dirty="0" err="1"/>
              <a:t>hitmap</a:t>
            </a:r>
            <a:r>
              <a:rPr lang="en-US" altLang="zh-CN" dirty="0"/>
              <a:t> of the new </a:t>
            </a:r>
            <a:r>
              <a:rPr lang="en-US" altLang="zh-CN" dirty="0" err="1"/>
              <a:t>std</a:t>
            </a:r>
            <a:r>
              <a:rPr lang="en-US" altLang="zh-CN" dirty="0"/>
              <a:t> resistivity board</a:t>
            </a:r>
          </a:p>
          <a:p>
            <a:r>
              <a:rPr lang="en-US" altLang="zh-CN" dirty="0"/>
              <a:t>    </a:t>
            </a:r>
            <a:r>
              <a:rPr lang="en-US" altLang="zh-CN" dirty="0" smtClean="0"/>
              <a:t>   -&gt;</a:t>
            </a:r>
            <a:r>
              <a:rPr lang="en-US" altLang="zh-CN" dirty="0"/>
              <a:t>check the voltage on the daughter board</a:t>
            </a:r>
          </a:p>
          <a:p>
            <a:r>
              <a:rPr lang="en-US" altLang="zh-CN" dirty="0"/>
              <a:t>    </a:t>
            </a:r>
            <a:r>
              <a:rPr lang="en-US" altLang="zh-CN" dirty="0" smtClean="0"/>
              <a:t>   -&gt;</a:t>
            </a:r>
            <a:r>
              <a:rPr lang="en-US" altLang="zh-CN" dirty="0"/>
              <a:t>regular threshold sweeping tests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bg2"/>
                </a:solidFill>
              </a:rPr>
              <a:t>Integrate </a:t>
            </a:r>
            <a:r>
              <a:rPr lang="en-US" altLang="zh-CN" dirty="0">
                <a:solidFill>
                  <a:schemeClr val="bg2"/>
                </a:solidFill>
              </a:rPr>
              <a:t>a external </a:t>
            </a:r>
            <a:r>
              <a:rPr lang="en-US" altLang="zh-CN" dirty="0" err="1">
                <a:solidFill>
                  <a:schemeClr val="bg2"/>
                </a:solidFill>
              </a:rPr>
              <a:t>pulser</a:t>
            </a:r>
            <a:r>
              <a:rPr lang="en-US" altLang="zh-CN" dirty="0">
                <a:solidFill>
                  <a:schemeClr val="bg2"/>
                </a:solidFill>
              </a:rPr>
              <a:t> to the system</a:t>
            </a:r>
          </a:p>
          <a:p>
            <a:r>
              <a:rPr lang="en-US" altLang="zh-CN" dirty="0"/>
              <a:t>    </a:t>
            </a:r>
            <a:r>
              <a:rPr lang="en-US" altLang="zh-CN" dirty="0" smtClean="0"/>
              <a:t>   -&gt;</a:t>
            </a:r>
            <a:r>
              <a:rPr lang="en-US" altLang="zh-CN" dirty="0"/>
              <a:t>preliminary results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921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699" y="129091"/>
            <a:ext cx="10804760" cy="753033"/>
          </a:xfrm>
        </p:spPr>
        <p:txBody>
          <a:bodyPr/>
          <a:lstStyle/>
          <a:p>
            <a:r>
              <a:rPr lang="en-US" altLang="zh-CN" dirty="0" smtClean="0"/>
              <a:t>Tests on the new board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4160" y="1275745"/>
            <a:ext cx="26517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Carrier Board 192.168.3.28</a:t>
            </a:r>
          </a:p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Daughter board: 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02(</a:t>
            </a:r>
            <a:r>
              <a:rPr lang="en-US" altLang="zh-CN" sz="1200" i="1" dirty="0" err="1" smtClean="0">
                <a:solidFill>
                  <a:schemeClr val="bg1">
                    <a:lumMod val="50000"/>
                  </a:schemeClr>
                </a:solidFill>
              </a:rPr>
              <a:t>std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resistivity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US" altLang="zh-CN" sz="1200" b="1" i="1" dirty="0">
                <a:solidFill>
                  <a:srgbClr val="FF0000"/>
                </a:solidFill>
              </a:rPr>
              <a:t> </a:t>
            </a:r>
            <a:endParaRPr lang="en-US" altLang="zh-CN" sz="1200" b="1" i="1" dirty="0" smtClean="0">
              <a:solidFill>
                <a:srgbClr val="FF0000"/>
              </a:solidFill>
            </a:endParaRP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Default configuration</a:t>
            </a:r>
          </a:p>
          <a:p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 on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643" y="1357744"/>
            <a:ext cx="4762662" cy="184908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009" y="3206833"/>
            <a:ext cx="4753874" cy="18334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322" y="5040252"/>
            <a:ext cx="4745087" cy="18177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64827" y="4507969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Matrix1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184278" y="2677844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Matrix0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56985" y="6262957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Matrix2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9823" y="2986064"/>
            <a:ext cx="56885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‘</a:t>
            </a:r>
            <a:r>
              <a:rPr lang="en-US" altLang="zh-CN" dirty="0" err="1" smtClean="0"/>
              <a:t>Hitmap</a:t>
            </a:r>
            <a:r>
              <a:rPr lang="en-US" altLang="zh-CN" dirty="0" smtClean="0"/>
              <a:t>’ of the </a:t>
            </a:r>
            <a:r>
              <a:rPr lang="en-US" altLang="zh-CN" dirty="0" err="1" smtClean="0"/>
              <a:t>std</a:t>
            </a:r>
            <a:r>
              <a:rPr lang="en-US" altLang="zh-CN" dirty="0" smtClean="0"/>
              <a:t> resistivity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number of hits each pixel has when BL=0.7, Threshold=0.71V.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Dead band: col </a:t>
            </a:r>
            <a:r>
              <a:rPr lang="en-US" altLang="zh-CN" dirty="0" smtClean="0"/>
              <a:t>3-10.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Dead band: Different column number with the other two board but still exits.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3901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14" y="48426"/>
            <a:ext cx="10804760" cy="753033"/>
          </a:xfrm>
        </p:spPr>
        <p:txBody>
          <a:bodyPr/>
          <a:lstStyle/>
          <a:p>
            <a:r>
              <a:rPr lang="en-US" altLang="zh-CN" dirty="0" err="1" smtClean="0"/>
              <a:t>Hitmap</a:t>
            </a:r>
            <a:r>
              <a:rPr lang="en-US" altLang="zh-CN" dirty="0" smtClean="0"/>
              <a:t> on other two board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435" y="1223782"/>
            <a:ext cx="4505954" cy="18685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435" y="3092345"/>
            <a:ext cx="4515480" cy="18685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909" y="4960908"/>
            <a:ext cx="4515480" cy="1876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413" y="1193599"/>
            <a:ext cx="4012578" cy="1820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413" y="3092345"/>
            <a:ext cx="4397587" cy="18415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543" y="4927228"/>
            <a:ext cx="4397587" cy="184158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20082" y="4429309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Matrix1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64171" y="2550207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Matrix0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312240" y="6184297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Matrix2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93101" y="4514420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Matrix1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93101" y="2606603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Matrix0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93101" y="6237571"/>
            <a:ext cx="108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 smtClean="0"/>
              <a:t>Matrix2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2447" y="1230558"/>
            <a:ext cx="1642601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Daughter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board: 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01(</a:t>
            </a:r>
            <a:r>
              <a:rPr lang="en-US" altLang="zh-CN" sz="1200" i="1" dirty="0" err="1" smtClean="0">
                <a:solidFill>
                  <a:schemeClr val="bg1">
                    <a:lumMod val="50000"/>
                  </a:schemeClr>
                </a:solidFill>
              </a:rPr>
              <a:t>std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resistivity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US" altLang="zh-CN" sz="1200" b="1" i="1" dirty="0">
                <a:solidFill>
                  <a:srgbClr val="FF0000"/>
                </a:solidFill>
              </a:rPr>
              <a:t> </a:t>
            </a:r>
            <a:endParaRPr lang="en-US" altLang="zh-CN" sz="1200" b="1" i="1" dirty="0" smtClean="0">
              <a:solidFill>
                <a:srgbClr val="FF0000"/>
              </a:solidFill>
            </a:endParaRP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Default configuration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No </a:t>
            </a:r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 </a:t>
            </a: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6408213" y="1161488"/>
            <a:ext cx="180805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Daughter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board: 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19(high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resistivity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US" altLang="zh-CN" sz="1200" b="1" i="1" dirty="0">
                <a:solidFill>
                  <a:srgbClr val="FF0000"/>
                </a:solidFill>
              </a:rPr>
              <a:t> </a:t>
            </a:r>
            <a:endParaRPr lang="en-US" altLang="zh-CN" sz="1200" b="1" i="1" dirty="0" smtClean="0">
              <a:solidFill>
                <a:srgbClr val="FF0000"/>
              </a:solidFill>
            </a:endParaRP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Default configuration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No </a:t>
            </a:r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 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960348"/>
            <a:ext cx="1922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Different column range.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4438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/>
          <p:nvPr/>
        </p:nvSpPr>
        <p:spPr>
          <a:xfrm>
            <a:off x="279154" y="669951"/>
            <a:ext cx="211774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Carrier Board 192.168.3.28</a:t>
            </a:r>
          </a:p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Daughter board: 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02(</a:t>
            </a:r>
            <a:r>
              <a:rPr lang="en-US" altLang="zh-CN" sz="1200" i="1" dirty="0" err="1" smtClean="0">
                <a:solidFill>
                  <a:schemeClr val="bg1">
                    <a:lumMod val="50000"/>
                  </a:schemeClr>
                </a:solidFill>
              </a:rPr>
              <a:t>std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resistivity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Matrix2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r>
              <a:rPr lang="en-US" altLang="zh-CN" sz="1400" b="1" i="1" dirty="0">
                <a:solidFill>
                  <a:srgbClr val="FF0000"/>
                </a:solidFill>
              </a:rPr>
              <a:t>Default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configuration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Inversed </a:t>
            </a:r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endParaRPr lang="en-US" altLang="zh-CN" sz="1400" b="1" i="1" dirty="0" smtClean="0">
              <a:solidFill>
                <a:srgbClr val="FF0000"/>
              </a:solidFill>
            </a:endParaRP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39" name="Content Placeholder 8"/>
          <p:cNvSpPr txBox="1">
            <a:spLocks/>
          </p:cNvSpPr>
          <p:nvPr/>
        </p:nvSpPr>
        <p:spPr>
          <a:xfrm>
            <a:off x="103543" y="199181"/>
            <a:ext cx="2765802" cy="28979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itchFamily="34" charset="0"/>
              <a:buNone/>
              <a:defRPr sz="32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585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defRPr sz="29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0728" indent="-3111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6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19170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35962" indent="-239994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b="1" dirty="0" smtClean="0"/>
              <a:t>Pixel </a:t>
            </a:r>
            <a:r>
              <a:rPr lang="en-US" altLang="zh-CN" sz="1800" b="1" dirty="0"/>
              <a:t>(</a:t>
            </a:r>
            <a:r>
              <a:rPr lang="en-US" altLang="zh-CN" sz="1800" b="1" dirty="0" smtClean="0"/>
              <a:t>20,20)</a:t>
            </a:r>
            <a:endParaRPr lang="zh-CN" altLang="en-US" sz="1800" b="1" dirty="0"/>
          </a:p>
        </p:txBody>
      </p:sp>
      <p:sp>
        <p:nvSpPr>
          <p:cNvPr id="41" name="TextBox 22"/>
          <p:cNvSpPr txBox="1"/>
          <p:nvPr/>
        </p:nvSpPr>
        <p:spPr>
          <a:xfrm>
            <a:off x="2954742" y="66995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BL=0.25V</a:t>
            </a:r>
            <a:endParaRPr lang="zh-CN" altLang="en-US" sz="1000" i="1" dirty="0"/>
          </a:p>
        </p:txBody>
      </p:sp>
      <p:sp>
        <p:nvSpPr>
          <p:cNvPr id="43" name="TextBox 25"/>
          <p:cNvSpPr txBox="1"/>
          <p:nvPr/>
        </p:nvSpPr>
        <p:spPr>
          <a:xfrm>
            <a:off x="2965341" y="127156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BL=0.46V</a:t>
            </a:r>
            <a:endParaRPr lang="zh-CN" altLang="en-US" sz="1000" i="1" dirty="0"/>
          </a:p>
        </p:txBody>
      </p:sp>
      <p:sp>
        <p:nvSpPr>
          <p:cNvPr id="46" name="TextBox 22"/>
          <p:cNvSpPr txBox="1"/>
          <p:nvPr/>
        </p:nvSpPr>
        <p:spPr>
          <a:xfrm>
            <a:off x="2965341" y="193376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BL=0.6V</a:t>
            </a:r>
            <a:endParaRPr lang="zh-CN" altLang="en-US" sz="1000" i="1" dirty="0"/>
          </a:p>
        </p:txBody>
      </p:sp>
      <p:sp>
        <p:nvSpPr>
          <p:cNvPr id="47" name="TextBox 22"/>
          <p:cNvSpPr txBox="1"/>
          <p:nvPr/>
        </p:nvSpPr>
        <p:spPr>
          <a:xfrm>
            <a:off x="2954741" y="262011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BL=0.7V</a:t>
            </a:r>
            <a:endParaRPr lang="zh-CN" altLang="en-US" sz="1000" i="1" dirty="0"/>
          </a:p>
        </p:txBody>
      </p:sp>
      <p:sp>
        <p:nvSpPr>
          <p:cNvPr id="48" name="TextBox 22"/>
          <p:cNvSpPr txBox="1"/>
          <p:nvPr/>
        </p:nvSpPr>
        <p:spPr>
          <a:xfrm>
            <a:off x="2954740" y="3253685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BL=0.75V</a:t>
            </a:r>
            <a:endParaRPr lang="zh-CN" altLang="en-US" sz="1000" i="1" dirty="0"/>
          </a:p>
        </p:txBody>
      </p:sp>
      <p:sp>
        <p:nvSpPr>
          <p:cNvPr id="49" name="TextBox 22"/>
          <p:cNvSpPr txBox="1"/>
          <p:nvPr/>
        </p:nvSpPr>
        <p:spPr>
          <a:xfrm>
            <a:off x="2954739" y="3940950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BL=0.8V</a:t>
            </a:r>
            <a:endParaRPr lang="zh-CN" altLang="en-US" sz="1000" i="1" dirty="0"/>
          </a:p>
        </p:txBody>
      </p:sp>
      <p:sp>
        <p:nvSpPr>
          <p:cNvPr id="50" name="TextBox 22"/>
          <p:cNvSpPr txBox="1"/>
          <p:nvPr/>
        </p:nvSpPr>
        <p:spPr>
          <a:xfrm>
            <a:off x="2965341" y="4548772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BL=0.9V</a:t>
            </a:r>
            <a:endParaRPr lang="zh-CN" altLang="en-US" sz="1000" i="1" dirty="0"/>
          </a:p>
        </p:txBody>
      </p:sp>
      <p:sp>
        <p:nvSpPr>
          <p:cNvPr id="51" name="TextBox 22"/>
          <p:cNvSpPr txBox="1"/>
          <p:nvPr/>
        </p:nvSpPr>
        <p:spPr>
          <a:xfrm>
            <a:off x="2954738" y="518478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BL=1.03V</a:t>
            </a:r>
            <a:endParaRPr lang="zh-CN" altLang="en-US" sz="1000" i="1" dirty="0"/>
          </a:p>
        </p:txBody>
      </p:sp>
      <p:sp>
        <p:nvSpPr>
          <p:cNvPr id="52" name="TextBox 22"/>
          <p:cNvSpPr txBox="1"/>
          <p:nvPr/>
        </p:nvSpPr>
        <p:spPr>
          <a:xfrm>
            <a:off x="2954737" y="5807679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BL=1.1V</a:t>
            </a:r>
            <a:endParaRPr lang="zh-CN" altLang="en-US" sz="1000" i="1" dirty="0"/>
          </a:p>
        </p:txBody>
      </p:sp>
      <p:sp>
        <p:nvSpPr>
          <p:cNvPr id="53" name="TextBox 22"/>
          <p:cNvSpPr txBox="1"/>
          <p:nvPr/>
        </p:nvSpPr>
        <p:spPr>
          <a:xfrm>
            <a:off x="2954736" y="647093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BL=1.2V</a:t>
            </a:r>
            <a:endParaRPr lang="zh-CN" altLang="en-US" sz="1000" i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-1" y="2218332"/>
            <a:ext cx="28693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Time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Threshold.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First results from the #02 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More noise hits than the high resistivity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Still have good linearity with BL within (0.6-0.9V)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176" y="6128180"/>
            <a:ext cx="8306959" cy="7335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899" y="5457169"/>
            <a:ext cx="8287907" cy="6573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032" y="4815808"/>
            <a:ext cx="8278380" cy="6477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176" y="4155733"/>
            <a:ext cx="8306959" cy="6573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2622" y="3504191"/>
            <a:ext cx="8278380" cy="6477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899" y="2853712"/>
            <a:ext cx="8297433" cy="6573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20" y="2197115"/>
            <a:ext cx="8306959" cy="6573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926" y="1529438"/>
            <a:ext cx="8316486" cy="6573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176" y="857622"/>
            <a:ext cx="8297433" cy="6668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568" y="199181"/>
            <a:ext cx="8287907" cy="666843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7474570" y="3452935"/>
            <a:ext cx="1372" cy="33159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871227" y="5398505"/>
            <a:ext cx="932" cy="1366834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178519" y="5625731"/>
            <a:ext cx="1316" cy="11347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212363" y="4707061"/>
            <a:ext cx="0" cy="20582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718368" y="3933633"/>
            <a:ext cx="242" cy="282586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212508" y="2732805"/>
            <a:ext cx="0" cy="40190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707156" y="2056565"/>
            <a:ext cx="1" cy="4686637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66" y="5423408"/>
            <a:ext cx="8526065" cy="733527"/>
          </a:xfrm>
          <a:prstGeom prst="rect">
            <a:avLst/>
          </a:prstGeom>
        </p:spPr>
      </p:pic>
      <p:sp>
        <p:nvSpPr>
          <p:cNvPr id="7" name="TextBox 3"/>
          <p:cNvSpPr txBox="1"/>
          <p:nvPr/>
        </p:nvSpPr>
        <p:spPr>
          <a:xfrm>
            <a:off x="31978" y="638927"/>
            <a:ext cx="211774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Carrier Board 192.168.3.28</a:t>
            </a:r>
          </a:p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Daughter board: 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02(</a:t>
            </a:r>
            <a:r>
              <a:rPr lang="en-US" altLang="zh-CN" sz="1200" i="1" dirty="0" err="1" smtClean="0">
                <a:solidFill>
                  <a:schemeClr val="bg1">
                    <a:lumMod val="50000"/>
                  </a:schemeClr>
                </a:solidFill>
              </a:rPr>
              <a:t>std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resistivity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Matrix2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r>
              <a:rPr lang="en-US" altLang="zh-CN" sz="1400" b="1" i="1" dirty="0">
                <a:solidFill>
                  <a:srgbClr val="FF0000"/>
                </a:solidFill>
              </a:rPr>
              <a:t>Default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configuration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Inversed </a:t>
            </a:r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endParaRPr lang="en-US" altLang="zh-CN" sz="1400" b="1" i="1" dirty="0" smtClean="0">
              <a:solidFill>
                <a:srgbClr val="FF0000"/>
              </a:solidFill>
            </a:endParaRP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39" name="Content Placeholder 8"/>
          <p:cNvSpPr txBox="1">
            <a:spLocks/>
          </p:cNvSpPr>
          <p:nvPr/>
        </p:nvSpPr>
        <p:spPr>
          <a:xfrm>
            <a:off x="62502" y="268382"/>
            <a:ext cx="2765802" cy="28979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itchFamily="34" charset="0"/>
              <a:buNone/>
              <a:defRPr sz="32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585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defRPr sz="29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0728" indent="-3111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6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19170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35962" indent="-239994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b="1" dirty="0" smtClean="0"/>
              <a:t>Pixel </a:t>
            </a:r>
            <a:r>
              <a:rPr lang="en-US" altLang="zh-CN" sz="1800" b="1" dirty="0"/>
              <a:t>(</a:t>
            </a:r>
            <a:r>
              <a:rPr lang="en-US" altLang="zh-CN" sz="1800" b="1" dirty="0" smtClean="0"/>
              <a:t>20,20)</a:t>
            </a:r>
            <a:endParaRPr lang="zh-CN" altLang="en-US" sz="1800" b="1" dirty="0"/>
          </a:p>
        </p:txBody>
      </p:sp>
      <p:sp>
        <p:nvSpPr>
          <p:cNvPr id="41" name="TextBox 22"/>
          <p:cNvSpPr txBox="1"/>
          <p:nvPr/>
        </p:nvSpPr>
        <p:spPr>
          <a:xfrm>
            <a:off x="2954742" y="66995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BL=0.25V</a:t>
            </a:r>
            <a:endParaRPr lang="zh-CN" altLang="en-US" sz="1000" i="1" dirty="0"/>
          </a:p>
        </p:txBody>
      </p:sp>
      <p:sp>
        <p:nvSpPr>
          <p:cNvPr id="43" name="TextBox 25"/>
          <p:cNvSpPr txBox="1"/>
          <p:nvPr/>
        </p:nvSpPr>
        <p:spPr>
          <a:xfrm>
            <a:off x="2965341" y="127156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BL=0.46V</a:t>
            </a:r>
            <a:endParaRPr lang="zh-CN" altLang="en-US" sz="1000" i="1" dirty="0"/>
          </a:p>
        </p:txBody>
      </p:sp>
      <p:sp>
        <p:nvSpPr>
          <p:cNvPr id="46" name="TextBox 22"/>
          <p:cNvSpPr txBox="1"/>
          <p:nvPr/>
        </p:nvSpPr>
        <p:spPr>
          <a:xfrm>
            <a:off x="2965341" y="193376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BL=0.6V</a:t>
            </a:r>
            <a:endParaRPr lang="zh-CN" altLang="en-US" sz="1000" i="1" dirty="0"/>
          </a:p>
        </p:txBody>
      </p:sp>
      <p:sp>
        <p:nvSpPr>
          <p:cNvPr id="47" name="TextBox 22"/>
          <p:cNvSpPr txBox="1"/>
          <p:nvPr/>
        </p:nvSpPr>
        <p:spPr>
          <a:xfrm>
            <a:off x="2954741" y="262011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BL=0.7V</a:t>
            </a:r>
            <a:endParaRPr lang="zh-CN" altLang="en-US" sz="1000" i="1" dirty="0"/>
          </a:p>
        </p:txBody>
      </p:sp>
      <p:sp>
        <p:nvSpPr>
          <p:cNvPr id="48" name="TextBox 22"/>
          <p:cNvSpPr txBox="1"/>
          <p:nvPr/>
        </p:nvSpPr>
        <p:spPr>
          <a:xfrm>
            <a:off x="2954740" y="3253685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BL=0.75V</a:t>
            </a:r>
            <a:endParaRPr lang="zh-CN" altLang="en-US" sz="1000" i="1" dirty="0"/>
          </a:p>
        </p:txBody>
      </p:sp>
      <p:sp>
        <p:nvSpPr>
          <p:cNvPr id="49" name="TextBox 22"/>
          <p:cNvSpPr txBox="1"/>
          <p:nvPr/>
        </p:nvSpPr>
        <p:spPr>
          <a:xfrm>
            <a:off x="2954739" y="3940950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BL=0.8V</a:t>
            </a:r>
            <a:endParaRPr lang="zh-CN" altLang="en-US" sz="1000" i="1" dirty="0"/>
          </a:p>
        </p:txBody>
      </p:sp>
      <p:sp>
        <p:nvSpPr>
          <p:cNvPr id="50" name="TextBox 22"/>
          <p:cNvSpPr txBox="1"/>
          <p:nvPr/>
        </p:nvSpPr>
        <p:spPr>
          <a:xfrm>
            <a:off x="2965341" y="4548772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BL=0.9V</a:t>
            </a:r>
            <a:endParaRPr lang="zh-CN" altLang="en-US" sz="1000" i="1" dirty="0"/>
          </a:p>
        </p:txBody>
      </p:sp>
      <p:sp>
        <p:nvSpPr>
          <p:cNvPr id="51" name="TextBox 22"/>
          <p:cNvSpPr txBox="1"/>
          <p:nvPr/>
        </p:nvSpPr>
        <p:spPr>
          <a:xfrm>
            <a:off x="2954738" y="518478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BL=1.03V</a:t>
            </a:r>
            <a:endParaRPr lang="zh-CN" altLang="en-US" sz="1000" i="1" dirty="0"/>
          </a:p>
        </p:txBody>
      </p:sp>
      <p:sp>
        <p:nvSpPr>
          <p:cNvPr id="52" name="TextBox 22"/>
          <p:cNvSpPr txBox="1"/>
          <p:nvPr/>
        </p:nvSpPr>
        <p:spPr>
          <a:xfrm>
            <a:off x="2954737" y="5807679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BL=1.1V</a:t>
            </a:r>
            <a:endParaRPr lang="zh-CN" altLang="en-US" sz="1000" i="1" dirty="0"/>
          </a:p>
        </p:txBody>
      </p:sp>
      <p:sp>
        <p:nvSpPr>
          <p:cNvPr id="53" name="TextBox 22"/>
          <p:cNvSpPr txBox="1"/>
          <p:nvPr/>
        </p:nvSpPr>
        <p:spPr>
          <a:xfrm>
            <a:off x="2954736" y="647093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BL=1.2V</a:t>
            </a:r>
            <a:endParaRPr lang="zh-CN" altLang="en-US" sz="1000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82" y="6086597"/>
            <a:ext cx="8545118" cy="7240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20" y="4769460"/>
            <a:ext cx="8316486" cy="6573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766" y="4125784"/>
            <a:ext cx="8278380" cy="6477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20" y="3453186"/>
            <a:ext cx="8316486" cy="65731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20" y="2798341"/>
            <a:ext cx="8306959" cy="6573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407" y="2144646"/>
            <a:ext cx="8278380" cy="6477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61" y="1493345"/>
            <a:ext cx="8306959" cy="6573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558" y="837330"/>
            <a:ext cx="8240275" cy="6573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257" y="174550"/>
            <a:ext cx="8278380" cy="64779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0" y="2463622"/>
            <a:ext cx="27157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Hit </a:t>
            </a:r>
            <a:r>
              <a:rPr lang="en-US" altLang="zh-CN" dirty="0" smtClean="0"/>
              <a:t>counts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</a:t>
            </a:r>
            <a:r>
              <a:rPr lang="en-US" altLang="zh-CN" dirty="0" smtClean="0"/>
              <a:t>time</a:t>
            </a:r>
            <a:r>
              <a:rPr lang="en-US" altLang="zh-CN" dirty="0" smtClean="0"/>
              <a:t>.(t=50μs is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 falling edge)</a:t>
            </a: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D</a:t>
            </a:r>
            <a:r>
              <a:rPr lang="en-US" altLang="zh-CN" dirty="0" smtClean="0"/>
              <a:t>istribution similar to the other board.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More noise hits at early time </a:t>
            </a:r>
            <a:r>
              <a:rPr lang="en-US" altLang="zh-CN" dirty="0" smtClean="0"/>
              <a:t>(red region at left part of each plot).</a:t>
            </a:r>
          </a:p>
        </p:txBody>
      </p:sp>
    </p:spTree>
    <p:extLst>
      <p:ext uri="{BB962C8B-B14F-4D97-AF65-F5344CB8AC3E}">
        <p14:creationId xmlns:p14="http://schemas.microsoft.com/office/powerpoint/2010/main" val="12391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3" y="3746138"/>
            <a:ext cx="1962424" cy="77296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16420" y="4636381"/>
            <a:ext cx="1962424" cy="83967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910854" y="5483850"/>
            <a:ext cx="86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15μs</a:t>
            </a:r>
            <a:endParaRPr lang="zh-CN" alt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1000653" y="5251370"/>
            <a:ext cx="86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0V</a:t>
            </a:r>
            <a:endParaRPr lang="zh-CN" alt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870268" y="4717491"/>
            <a:ext cx="86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3.2V</a:t>
            </a:r>
            <a:endParaRPr lang="zh-CN" altLang="en-US" sz="1400" dirty="0"/>
          </a:p>
        </p:txBody>
      </p:sp>
      <p:sp>
        <p:nvSpPr>
          <p:cNvPr id="7" name="TextBox 3"/>
          <p:cNvSpPr txBox="1"/>
          <p:nvPr/>
        </p:nvSpPr>
        <p:spPr>
          <a:xfrm>
            <a:off x="31978" y="638927"/>
            <a:ext cx="279632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Carrier Board 192.168.3.28</a:t>
            </a:r>
          </a:p>
          <a:p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Daughter board: 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02(</a:t>
            </a:r>
            <a:r>
              <a:rPr lang="en-US" altLang="zh-CN" sz="1200" i="1" dirty="0" err="1" smtClean="0">
                <a:solidFill>
                  <a:schemeClr val="bg1">
                    <a:lumMod val="50000"/>
                  </a:schemeClr>
                </a:solidFill>
              </a:rPr>
              <a:t>std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1200" i="1" dirty="0">
                <a:solidFill>
                  <a:schemeClr val="bg1">
                    <a:lumMod val="50000"/>
                  </a:schemeClr>
                </a:solidFill>
              </a:rPr>
              <a:t>resistivity</a:t>
            </a:r>
            <a:r>
              <a:rPr lang="en-US" altLang="zh-CN" sz="1200" i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altLang="zh-CN" sz="1400" b="1" i="1" dirty="0" smtClean="0">
                <a:solidFill>
                  <a:srgbClr val="FF0000"/>
                </a:solidFill>
              </a:rPr>
              <a:t>Matrix1</a:t>
            </a:r>
            <a:endParaRPr lang="en-US" altLang="zh-CN" sz="1400" b="1" i="1" dirty="0">
              <a:solidFill>
                <a:srgbClr val="FF0000"/>
              </a:solidFill>
            </a:endParaRPr>
          </a:p>
          <a:p>
            <a:r>
              <a:rPr lang="en-US" altLang="zh-CN" sz="1400" b="1" i="1" dirty="0">
                <a:solidFill>
                  <a:srgbClr val="FF0000"/>
                </a:solidFill>
              </a:rPr>
              <a:t>Default 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configuration</a:t>
            </a:r>
          </a:p>
          <a:p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 </a:t>
            </a:r>
            <a:r>
              <a:rPr lang="en-US" altLang="zh-CN" sz="1400" b="1" i="1" dirty="0" err="1" smtClean="0">
                <a:solidFill>
                  <a:srgbClr val="FF0000"/>
                </a:solidFill>
              </a:rPr>
              <a:t>vs</a:t>
            </a:r>
            <a:r>
              <a:rPr lang="en-US" altLang="zh-CN" sz="1400" b="1" i="1" dirty="0" smtClean="0">
                <a:solidFill>
                  <a:srgbClr val="FF0000"/>
                </a:solidFill>
              </a:rPr>
              <a:t> Inversed </a:t>
            </a:r>
            <a:r>
              <a:rPr lang="en-US" altLang="zh-CN" sz="1400" b="1" i="1" dirty="0" err="1" smtClean="0">
                <a:solidFill>
                  <a:srgbClr val="FF0000"/>
                </a:solidFill>
              </a:rPr>
              <a:t>Qinj</a:t>
            </a:r>
            <a:endParaRPr lang="en-US" altLang="zh-CN" sz="1400" b="1" i="1" dirty="0" smtClean="0">
              <a:solidFill>
                <a:srgbClr val="FF0000"/>
              </a:solidFill>
            </a:endParaRPr>
          </a:p>
          <a:p>
            <a:endParaRPr lang="en-US" altLang="zh-CN" sz="1400" i="1" dirty="0">
              <a:solidFill>
                <a:srgbClr val="FF0000"/>
              </a:solidFill>
            </a:endParaRPr>
          </a:p>
          <a:p>
            <a:endParaRPr lang="en-US" altLang="zh-CN" sz="1400" b="1" i="1" dirty="0"/>
          </a:p>
        </p:txBody>
      </p:sp>
      <p:sp>
        <p:nvSpPr>
          <p:cNvPr id="39" name="Content Placeholder 8"/>
          <p:cNvSpPr txBox="1">
            <a:spLocks/>
          </p:cNvSpPr>
          <p:nvPr/>
        </p:nvSpPr>
        <p:spPr>
          <a:xfrm>
            <a:off x="62502" y="268382"/>
            <a:ext cx="2765802" cy="28979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itchFamily="34" charset="0"/>
              <a:buNone/>
              <a:defRPr sz="32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609585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20000"/>
              <a:buFont typeface="Arial" pitchFamily="34" charset="0"/>
              <a:buChar char="•"/>
              <a:defRPr sz="2933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20728" indent="-3111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667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19170" indent="-298443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35962" indent="-239994" algn="l" defTabSz="1219170" rtl="0" eaLnBrk="1" latinLnBrk="0" hangingPunct="1"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  <a:buSzPct val="120000"/>
              <a:buFont typeface="Arial" pitchFamily="34" charset="0"/>
              <a:buChar char="-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b="1" dirty="0" smtClean="0"/>
              <a:t>Pixel </a:t>
            </a:r>
            <a:r>
              <a:rPr lang="en-US" altLang="zh-CN" sz="1800" b="1" dirty="0"/>
              <a:t>(</a:t>
            </a:r>
            <a:r>
              <a:rPr lang="en-US" altLang="zh-CN" sz="1800" b="1" dirty="0" smtClean="0"/>
              <a:t>20,20)</a:t>
            </a:r>
            <a:endParaRPr lang="zh-CN" altLang="en-US" sz="1800" b="1" dirty="0"/>
          </a:p>
        </p:txBody>
      </p:sp>
      <p:sp>
        <p:nvSpPr>
          <p:cNvPr id="41" name="TextBox 22"/>
          <p:cNvSpPr txBox="1"/>
          <p:nvPr/>
        </p:nvSpPr>
        <p:spPr>
          <a:xfrm>
            <a:off x="2954742" y="66995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BL=0.25V</a:t>
            </a:r>
            <a:endParaRPr lang="zh-CN" altLang="en-US" sz="1000" i="1" dirty="0"/>
          </a:p>
        </p:txBody>
      </p:sp>
      <p:sp>
        <p:nvSpPr>
          <p:cNvPr id="43" name="TextBox 25"/>
          <p:cNvSpPr txBox="1"/>
          <p:nvPr/>
        </p:nvSpPr>
        <p:spPr>
          <a:xfrm>
            <a:off x="2965341" y="127156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BL=0.46V</a:t>
            </a:r>
            <a:endParaRPr lang="zh-CN" altLang="en-US" sz="1000" i="1" dirty="0"/>
          </a:p>
        </p:txBody>
      </p:sp>
      <p:sp>
        <p:nvSpPr>
          <p:cNvPr id="46" name="TextBox 22"/>
          <p:cNvSpPr txBox="1"/>
          <p:nvPr/>
        </p:nvSpPr>
        <p:spPr>
          <a:xfrm>
            <a:off x="2965341" y="1933768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BL=0.6V</a:t>
            </a:r>
            <a:endParaRPr lang="zh-CN" altLang="en-US" sz="1000" i="1" dirty="0"/>
          </a:p>
        </p:txBody>
      </p:sp>
      <p:sp>
        <p:nvSpPr>
          <p:cNvPr id="47" name="TextBox 22"/>
          <p:cNvSpPr txBox="1"/>
          <p:nvPr/>
        </p:nvSpPr>
        <p:spPr>
          <a:xfrm>
            <a:off x="2954741" y="262011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BL=0.7V</a:t>
            </a:r>
            <a:endParaRPr lang="zh-CN" altLang="en-US" sz="1000" i="1" dirty="0"/>
          </a:p>
        </p:txBody>
      </p:sp>
      <p:sp>
        <p:nvSpPr>
          <p:cNvPr id="48" name="TextBox 22"/>
          <p:cNvSpPr txBox="1"/>
          <p:nvPr/>
        </p:nvSpPr>
        <p:spPr>
          <a:xfrm>
            <a:off x="2954740" y="3253685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BL=0.75V</a:t>
            </a:r>
            <a:endParaRPr lang="zh-CN" altLang="en-US" sz="1000" i="1" dirty="0"/>
          </a:p>
        </p:txBody>
      </p:sp>
      <p:sp>
        <p:nvSpPr>
          <p:cNvPr id="49" name="TextBox 22"/>
          <p:cNvSpPr txBox="1"/>
          <p:nvPr/>
        </p:nvSpPr>
        <p:spPr>
          <a:xfrm>
            <a:off x="2954739" y="3940950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BL=0.8V</a:t>
            </a:r>
            <a:endParaRPr lang="zh-CN" altLang="en-US" sz="1000" i="1" dirty="0"/>
          </a:p>
        </p:txBody>
      </p:sp>
      <p:sp>
        <p:nvSpPr>
          <p:cNvPr id="50" name="TextBox 22"/>
          <p:cNvSpPr txBox="1"/>
          <p:nvPr/>
        </p:nvSpPr>
        <p:spPr>
          <a:xfrm>
            <a:off x="2965341" y="4548772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BL=0.9V</a:t>
            </a:r>
            <a:endParaRPr lang="zh-CN" altLang="en-US" sz="1000" i="1" dirty="0"/>
          </a:p>
        </p:txBody>
      </p:sp>
      <p:sp>
        <p:nvSpPr>
          <p:cNvPr id="51" name="TextBox 22"/>
          <p:cNvSpPr txBox="1"/>
          <p:nvPr/>
        </p:nvSpPr>
        <p:spPr>
          <a:xfrm>
            <a:off x="2954738" y="5184781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BL=1.03V</a:t>
            </a:r>
            <a:endParaRPr lang="zh-CN" altLang="en-US" sz="1000" i="1" dirty="0"/>
          </a:p>
        </p:txBody>
      </p:sp>
      <p:sp>
        <p:nvSpPr>
          <p:cNvPr id="52" name="TextBox 22"/>
          <p:cNvSpPr txBox="1"/>
          <p:nvPr/>
        </p:nvSpPr>
        <p:spPr>
          <a:xfrm>
            <a:off x="2954737" y="5807679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BL=1.1V</a:t>
            </a:r>
            <a:endParaRPr lang="zh-CN" altLang="en-US" sz="1000" i="1" dirty="0"/>
          </a:p>
        </p:txBody>
      </p:sp>
      <p:sp>
        <p:nvSpPr>
          <p:cNvPr id="53" name="TextBox 22"/>
          <p:cNvSpPr txBox="1"/>
          <p:nvPr/>
        </p:nvSpPr>
        <p:spPr>
          <a:xfrm>
            <a:off x="2954736" y="6470936"/>
            <a:ext cx="10662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000" i="1" dirty="0" smtClean="0"/>
              <a:t>BL=1.2V</a:t>
            </a:r>
            <a:endParaRPr lang="zh-CN" altLang="en-US" sz="1000" i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105960" y="2058026"/>
            <a:ext cx="27157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Time </a:t>
            </a:r>
            <a:r>
              <a:rPr lang="en-US" altLang="zh-CN" sz="1600" dirty="0" err="1" smtClean="0">
                <a:latin typeface="+mn-ea"/>
              </a:rPr>
              <a:t>vs</a:t>
            </a:r>
            <a:r>
              <a:rPr lang="en-US" altLang="zh-CN" sz="1600" dirty="0" smtClean="0">
                <a:latin typeface="+mn-ea"/>
              </a:rPr>
              <a:t> Threshold.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Red dot: </a:t>
            </a:r>
            <a:r>
              <a:rPr lang="en-US" altLang="zh-CN" sz="1600" dirty="0" err="1" smtClean="0">
                <a:latin typeface="+mn-ea"/>
              </a:rPr>
              <a:t>invQinj</a:t>
            </a:r>
            <a:endParaRPr lang="en-US" altLang="zh-CN" sz="1600" dirty="0" smtClean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n-ea"/>
              </a:rPr>
              <a:t>Green dot: </a:t>
            </a:r>
            <a:r>
              <a:rPr lang="en-US" altLang="zh-CN" sz="1600" dirty="0" err="1" smtClean="0">
                <a:latin typeface="+mn-ea"/>
              </a:rPr>
              <a:t>Qinj</a:t>
            </a:r>
            <a:endParaRPr lang="en-US" altLang="zh-CN" sz="1600" dirty="0" smtClean="0">
              <a:latin typeface="+mn-ea"/>
            </a:endParaRPr>
          </a:p>
          <a:p>
            <a:endParaRPr lang="en-US" altLang="zh-CN" sz="1600" dirty="0" smtClean="0"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 smtClean="0">
              <a:latin typeface="+mn-e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63" y="6115427"/>
            <a:ext cx="8326012" cy="7240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956" y="5464539"/>
            <a:ext cx="8345065" cy="6573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747" y="4810437"/>
            <a:ext cx="8373644" cy="6573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6286" y="4145398"/>
            <a:ext cx="8326012" cy="65731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563" y="3475305"/>
            <a:ext cx="8316486" cy="65731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510" y="2828649"/>
            <a:ext cx="8345065" cy="6573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193" y="2162206"/>
            <a:ext cx="8316486" cy="65731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522" y="1498528"/>
            <a:ext cx="8316486" cy="6477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66" y="845906"/>
            <a:ext cx="8306959" cy="66684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643" y="197422"/>
            <a:ext cx="8316486" cy="647790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7405556" y="3452935"/>
            <a:ext cx="1372" cy="33159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802213" y="5398505"/>
            <a:ext cx="932" cy="1366834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109505" y="5625731"/>
            <a:ext cx="1316" cy="11347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143349" y="4707061"/>
            <a:ext cx="0" cy="2058278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649354" y="3933633"/>
            <a:ext cx="242" cy="282586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43494" y="2732805"/>
            <a:ext cx="0" cy="4019023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38142" y="2056565"/>
            <a:ext cx="1" cy="4686637"/>
          </a:xfrm>
          <a:prstGeom prst="line">
            <a:avLst/>
          </a:prstGeom>
          <a:ln w="1905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7522" y="3764356"/>
            <a:ext cx="99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solidFill>
                  <a:srgbClr val="FF0000"/>
                </a:solidFill>
              </a:rPr>
              <a:t>invQinj</a:t>
            </a:r>
            <a:r>
              <a:rPr lang="en-US" altLang="zh-CN" sz="1600" dirty="0" smtClean="0">
                <a:solidFill>
                  <a:srgbClr val="FF0000"/>
                </a:solidFill>
              </a:rPr>
              <a:t>: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7522" y="4969818"/>
            <a:ext cx="99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solidFill>
                  <a:schemeClr val="accent6">
                    <a:lumMod val="50000"/>
                  </a:schemeClr>
                </a:solidFill>
              </a:rPr>
              <a:t>Qinj</a:t>
            </a:r>
            <a:r>
              <a:rPr lang="en-US" altLang="zh-CN" sz="16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zh-CN" altLang="en-US" sz="1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52084" y="4134161"/>
            <a:ext cx="86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0V</a:t>
            </a:r>
            <a:endParaRPr lang="zh-CN" alt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903141" y="3592249"/>
            <a:ext cx="860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3.2V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5508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749" y="1729626"/>
            <a:ext cx="45161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Simulation results of inversed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Qinj</a:t>
            </a: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falling edge has higher signal.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Consistent </a:t>
            </a:r>
            <a:r>
              <a:rPr lang="en-US" altLang="zh-CN" dirty="0" smtClean="0"/>
              <a:t>with the test results.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690" y="1382148"/>
            <a:ext cx="6488500" cy="23682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689" y="4174039"/>
            <a:ext cx="6516021" cy="236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9983"/>
      </p:ext>
    </p:extLst>
  </p:cSld>
  <p:clrMapOvr>
    <a:masterClrMapping/>
  </p:clrMapOvr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207</TotalTime>
  <Words>709</Words>
  <Application>Microsoft Office PowerPoint</Application>
  <PresentationFormat>Widescreen</PresentationFormat>
  <Paragraphs>198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宋体</vt:lpstr>
      <vt:lpstr>Arial</vt:lpstr>
      <vt:lpstr>Calibri</vt:lpstr>
      <vt:lpstr>slactheme</vt:lpstr>
      <vt:lpstr>Tests on Chess 2 ASIC </vt:lpstr>
      <vt:lpstr>Pixel description </vt:lpstr>
      <vt:lpstr>Outline </vt:lpstr>
      <vt:lpstr>Tests on the new board </vt:lpstr>
      <vt:lpstr>Hitmap on other two board</vt:lpstr>
      <vt:lpstr>PowerPoint Presentation</vt:lpstr>
      <vt:lpstr>PowerPoint Presentation</vt:lpstr>
      <vt:lpstr>PowerPoint Presentation</vt:lpstr>
      <vt:lpstr>Simulation </vt:lpstr>
      <vt:lpstr>External pulser</vt:lpstr>
      <vt:lpstr>PowerPoint Presentation</vt:lpstr>
      <vt:lpstr>Summary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on Chess 2 ASIC </dc:title>
  <dc:creator>hanyubo</dc:creator>
  <cp:lastModifiedBy>hanyubo</cp:lastModifiedBy>
  <cp:revision>16</cp:revision>
  <dcterms:created xsi:type="dcterms:W3CDTF">2017-11-08T23:46:33Z</dcterms:created>
  <dcterms:modified xsi:type="dcterms:W3CDTF">2017-11-09T16:03:51Z</dcterms:modified>
</cp:coreProperties>
</file>