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86" r:id="rId3"/>
    <p:sldId id="427" r:id="rId4"/>
    <p:sldId id="429" r:id="rId5"/>
    <p:sldId id="425" r:id="rId6"/>
    <p:sldId id="430" r:id="rId7"/>
    <p:sldId id="426" r:id="rId8"/>
    <p:sldId id="432" r:id="rId9"/>
    <p:sldId id="433" r:id="rId10"/>
    <p:sldId id="393" r:id="rId11"/>
    <p:sldId id="434" r:id="rId12"/>
    <p:sldId id="438" r:id="rId13"/>
    <p:sldId id="420" r:id="rId14"/>
    <p:sldId id="436" r:id="rId15"/>
    <p:sldId id="395" r:id="rId16"/>
    <p:sldId id="437" r:id="rId17"/>
    <p:sldId id="439" r:id="rId18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00A40C"/>
    <a:srgbClr val="00C40E"/>
    <a:srgbClr val="FF00FF"/>
    <a:srgbClr val="00CA08"/>
    <a:srgbClr val="AA4643"/>
    <a:srgbClr val="ED7D31"/>
    <a:srgbClr val="418AB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0" autoAdjust="0"/>
    <p:restoredTop sz="93979" autoAdjust="0"/>
  </p:normalViewPr>
  <p:slideViewPr>
    <p:cSldViewPr snapToGrid="0">
      <p:cViewPr varScale="1">
        <p:scale>
          <a:sx n="84" d="100"/>
          <a:sy n="84" d="100"/>
        </p:scale>
        <p:origin x="13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jan\work\HVCMOS\chess2\Sr90\chess2_los_alam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jan\work\HVCMOS\chess2\Sr90\chess2_los_alam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2"/>
          <c:order val="1"/>
          <c:tx>
            <c:strRef>
              <c:f>Sheet1!$A$114</c:f>
              <c:strCache>
                <c:ptCount val="1"/>
                <c:pt idx="0">
                  <c:v>W1 7.7e14p ann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88888"/>
              </a:solidFill>
              <a:ln w="9525">
                <a:solidFill>
                  <a:srgbClr val="888888"/>
                </a:solidFill>
              </a:ln>
              <a:effectLst/>
            </c:spPr>
          </c:marker>
          <c:xVal>
            <c:numRef>
              <c:f>Sheet1!$A$115:$A$121</c:f>
              <c:numCache>
                <c:formatCode>General</c:formatCode>
                <c:ptCount val="7"/>
                <c:pt idx="0">
                  <c:v>95</c:v>
                </c:pt>
                <c:pt idx="1">
                  <c:v>80</c:v>
                </c:pt>
                <c:pt idx="2">
                  <c:v>64</c:v>
                </c:pt>
                <c:pt idx="3">
                  <c:v>47</c:v>
                </c:pt>
                <c:pt idx="4">
                  <c:v>31</c:v>
                </c:pt>
                <c:pt idx="5">
                  <c:v>15</c:v>
                </c:pt>
                <c:pt idx="6">
                  <c:v>0</c:v>
                </c:pt>
              </c:numCache>
            </c:numRef>
          </c:xVal>
          <c:yVal>
            <c:numRef>
              <c:f>Sheet1!$B$115:$B$121</c:f>
              <c:numCache>
                <c:formatCode>General</c:formatCode>
                <c:ptCount val="7"/>
                <c:pt idx="0">
                  <c:v>1983.24</c:v>
                </c:pt>
                <c:pt idx="1">
                  <c:v>1680.2450000000001</c:v>
                </c:pt>
                <c:pt idx="2">
                  <c:v>1459.885</c:v>
                </c:pt>
                <c:pt idx="3">
                  <c:v>1184.4349999999999</c:v>
                </c:pt>
                <c:pt idx="4">
                  <c:v>881.44</c:v>
                </c:pt>
                <c:pt idx="5">
                  <c:v>661.07999999999993</c:v>
                </c:pt>
                <c:pt idx="6">
                  <c:v>247.905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13-4598-AB22-733AD0E7E06B}"/>
            </c:ext>
          </c:extLst>
        </c:ser>
        <c:ser>
          <c:idx val="7"/>
          <c:order val="3"/>
          <c:tx>
            <c:strRef>
              <c:f>Sheet1!$A$61</c:f>
              <c:strCache>
                <c:ptCount val="1"/>
                <c:pt idx="0">
                  <c:v>W7 7.7e14p ann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Sheet1!$A$62:$A$68</c:f>
              <c:numCache>
                <c:formatCode>General</c:formatCode>
                <c:ptCount val="7"/>
                <c:pt idx="0">
                  <c:v>47</c:v>
                </c:pt>
                <c:pt idx="1">
                  <c:v>64</c:v>
                </c:pt>
                <c:pt idx="2">
                  <c:v>81</c:v>
                </c:pt>
                <c:pt idx="3">
                  <c:v>97</c:v>
                </c:pt>
                <c:pt idx="4">
                  <c:v>0</c:v>
                </c:pt>
                <c:pt idx="5">
                  <c:v>14</c:v>
                </c:pt>
                <c:pt idx="6">
                  <c:v>30</c:v>
                </c:pt>
              </c:numCache>
            </c:numRef>
          </c:xVal>
          <c:yVal>
            <c:numRef>
              <c:f>Sheet1!$B$62:$B$68</c:f>
              <c:numCache>
                <c:formatCode>General</c:formatCode>
                <c:ptCount val="7"/>
                <c:pt idx="0">
                  <c:v>4186.84</c:v>
                </c:pt>
                <c:pt idx="1">
                  <c:v>4985.6450000000004</c:v>
                </c:pt>
                <c:pt idx="2">
                  <c:v>5811.9949999999999</c:v>
                </c:pt>
                <c:pt idx="3">
                  <c:v>6252.7150000000001</c:v>
                </c:pt>
                <c:pt idx="4">
                  <c:v>385.63</c:v>
                </c:pt>
                <c:pt idx="5">
                  <c:v>1900.605</c:v>
                </c:pt>
                <c:pt idx="6">
                  <c:v>3029.95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13-4598-AB22-733AD0E7E06B}"/>
            </c:ext>
          </c:extLst>
        </c:ser>
        <c:ser>
          <c:idx val="9"/>
          <c:order val="5"/>
          <c:tx>
            <c:strRef>
              <c:f>Sheet1!$A$79</c:f>
              <c:strCache>
                <c:ptCount val="1"/>
                <c:pt idx="0">
                  <c:v>W7 1.4e15p ann</c:v>
                </c:pt>
              </c:strCache>
              <c:extLst xmlns:c15="http://schemas.microsoft.com/office/drawing/2012/chart"/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AD039"/>
              </a:solidFill>
              <a:ln w="9525">
                <a:solidFill>
                  <a:srgbClr val="0AD039"/>
                </a:solidFill>
              </a:ln>
              <a:effectLst/>
            </c:spPr>
          </c:marker>
          <c:xVal>
            <c:numRef>
              <c:f>Sheet1!$A$80:$A$86</c:f>
              <c:numCache>
                <c:formatCode>General</c:formatCode>
                <c:ptCount val="7"/>
                <c:pt idx="0">
                  <c:v>93</c:v>
                </c:pt>
                <c:pt idx="1">
                  <c:v>76</c:v>
                </c:pt>
                <c:pt idx="2">
                  <c:v>60</c:v>
                </c:pt>
                <c:pt idx="3">
                  <c:v>43</c:v>
                </c:pt>
                <c:pt idx="4">
                  <c:v>27</c:v>
                </c:pt>
                <c:pt idx="5">
                  <c:v>13</c:v>
                </c:pt>
                <c:pt idx="6">
                  <c:v>0</c:v>
                </c:pt>
              </c:numCache>
              <c:extLst xmlns:c15="http://schemas.microsoft.com/office/drawing/2012/chart"/>
            </c:numRef>
          </c:xVal>
          <c:yVal>
            <c:numRef>
              <c:f>Sheet1!$B$80:$B$86</c:f>
              <c:numCache>
                <c:formatCode>General</c:formatCode>
                <c:ptCount val="7"/>
                <c:pt idx="0">
                  <c:v>4875.4650000000001</c:v>
                </c:pt>
                <c:pt idx="1">
                  <c:v>4434.7449999999999</c:v>
                </c:pt>
                <c:pt idx="2">
                  <c:v>3773.665</c:v>
                </c:pt>
                <c:pt idx="3">
                  <c:v>3167.6749999999997</c:v>
                </c:pt>
                <c:pt idx="4">
                  <c:v>2368.87</c:v>
                </c:pt>
                <c:pt idx="5">
                  <c:v>1349.7049999999999</c:v>
                </c:pt>
                <c:pt idx="6">
                  <c:v>275.45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BC13-4598-AB22-733AD0E7E06B}"/>
            </c:ext>
          </c:extLst>
        </c:ser>
        <c:ser>
          <c:idx val="0"/>
          <c:order val="7"/>
          <c:tx>
            <c:strRef>
              <c:f>Sheet1!$A$97</c:f>
              <c:strCache>
                <c:ptCount val="1"/>
                <c:pt idx="0">
                  <c:v>W7 3.6e15p ann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xVal>
            <c:numRef>
              <c:f>Sheet1!$A$98:$A$104</c:f>
              <c:numCache>
                <c:formatCode>General</c:formatCode>
                <c:ptCount val="7"/>
                <c:pt idx="0">
                  <c:v>83</c:v>
                </c:pt>
                <c:pt idx="1">
                  <c:v>75</c:v>
                </c:pt>
                <c:pt idx="2">
                  <c:v>61</c:v>
                </c:pt>
                <c:pt idx="3">
                  <c:v>44</c:v>
                </c:pt>
                <c:pt idx="4">
                  <c:v>28</c:v>
                </c:pt>
                <c:pt idx="5">
                  <c:v>13</c:v>
                </c:pt>
                <c:pt idx="6">
                  <c:v>0</c:v>
                </c:pt>
              </c:numCache>
            </c:numRef>
          </c:xVal>
          <c:yVal>
            <c:numRef>
              <c:f>Sheet1!$B$98:$B$104</c:f>
              <c:numCache>
                <c:formatCode>General</c:formatCode>
                <c:ptCount val="7"/>
                <c:pt idx="0">
                  <c:v>2038.3300000000002</c:v>
                </c:pt>
                <c:pt idx="1">
                  <c:v>1900.605</c:v>
                </c:pt>
                <c:pt idx="2">
                  <c:v>1680.2450000000001</c:v>
                </c:pt>
                <c:pt idx="3">
                  <c:v>1239.5249999999999</c:v>
                </c:pt>
                <c:pt idx="4">
                  <c:v>964.07500000000005</c:v>
                </c:pt>
                <c:pt idx="5">
                  <c:v>468.26499999999999</c:v>
                </c:pt>
                <c:pt idx="6">
                  <c:v>192.815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13-4598-AB22-733AD0E7E06B}"/>
            </c:ext>
          </c:extLst>
        </c:ser>
        <c:ser>
          <c:idx val="1"/>
          <c:order val="9"/>
          <c:tx>
            <c:strRef>
              <c:f>Sheet1!$A$9</c:f>
              <c:strCache>
                <c:ptCount val="1"/>
                <c:pt idx="0">
                  <c:v>W13 7.7e14p ann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Sheet1!$A$10:$A$15</c:f>
              <c:numCache>
                <c:formatCode>General</c:formatCode>
                <c:ptCount val="6"/>
                <c:pt idx="0">
                  <c:v>0</c:v>
                </c:pt>
                <c:pt idx="1">
                  <c:v>19</c:v>
                </c:pt>
                <c:pt idx="2">
                  <c:v>39</c:v>
                </c:pt>
                <c:pt idx="3">
                  <c:v>59</c:v>
                </c:pt>
                <c:pt idx="4">
                  <c:v>78</c:v>
                </c:pt>
                <c:pt idx="5">
                  <c:v>98</c:v>
                </c:pt>
              </c:numCache>
            </c:numRef>
          </c:xVal>
          <c:yVal>
            <c:numRef>
              <c:f>Sheet1!$B$10:$B$15</c:f>
              <c:numCache>
                <c:formatCode>General</c:formatCode>
                <c:ptCount val="6"/>
                <c:pt idx="0">
                  <c:v>275.45</c:v>
                </c:pt>
                <c:pt idx="1">
                  <c:v>1267.07</c:v>
                </c:pt>
                <c:pt idx="2">
                  <c:v>2148.5099999999998</c:v>
                </c:pt>
                <c:pt idx="3">
                  <c:v>3112.5849999999996</c:v>
                </c:pt>
                <c:pt idx="4">
                  <c:v>3856.3</c:v>
                </c:pt>
                <c:pt idx="5">
                  <c:v>4710.1950000000006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13-4598-AB22-733AD0E7E06B}"/>
            </c:ext>
          </c:extLst>
        </c:ser>
        <c:ser>
          <c:idx val="3"/>
          <c:order val="11"/>
          <c:tx>
            <c:strRef>
              <c:f>Sheet1!$A$26</c:f>
              <c:strCache>
                <c:ptCount val="1"/>
                <c:pt idx="0">
                  <c:v>W13 1.4e15p ann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Sheet1!$A$27:$A$33</c:f>
              <c:numCache>
                <c:formatCode>General</c:formatCode>
                <c:ptCount val="7"/>
                <c:pt idx="0">
                  <c:v>104</c:v>
                </c:pt>
                <c:pt idx="1">
                  <c:v>87</c:v>
                </c:pt>
                <c:pt idx="2">
                  <c:v>69</c:v>
                </c:pt>
                <c:pt idx="3">
                  <c:v>51</c:v>
                </c:pt>
                <c:pt idx="4">
                  <c:v>33</c:v>
                </c:pt>
                <c:pt idx="5">
                  <c:v>15</c:v>
                </c:pt>
                <c:pt idx="6">
                  <c:v>0</c:v>
                </c:pt>
              </c:numCache>
            </c:numRef>
          </c:xVal>
          <c:yVal>
            <c:numRef>
              <c:f>Sheet1!$B$27:$B$33</c:f>
              <c:numCache>
                <c:formatCode>General</c:formatCode>
                <c:ptCount val="7"/>
                <c:pt idx="0">
                  <c:v>4930.5549999999994</c:v>
                </c:pt>
                <c:pt idx="1">
                  <c:v>4076.6600000000003</c:v>
                </c:pt>
                <c:pt idx="2">
                  <c:v>3580.85</c:v>
                </c:pt>
                <c:pt idx="3">
                  <c:v>2947.3150000000001</c:v>
                </c:pt>
                <c:pt idx="4">
                  <c:v>2258.69</c:v>
                </c:pt>
                <c:pt idx="5">
                  <c:v>1294.615</c:v>
                </c:pt>
                <c:pt idx="6">
                  <c:v>247.905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13-4598-AB22-733AD0E7E06B}"/>
            </c:ext>
          </c:extLst>
        </c:ser>
        <c:ser>
          <c:idx val="5"/>
          <c:order val="13"/>
          <c:tx>
            <c:strRef>
              <c:f>Sheet1!$A$44</c:f>
              <c:strCache>
                <c:ptCount val="1"/>
                <c:pt idx="0">
                  <c:v>W13 3.6e15p ann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Sheet1!$A$45:$A$51</c:f>
              <c:numCache>
                <c:formatCode>General</c:formatCode>
                <c:ptCount val="7"/>
                <c:pt idx="0">
                  <c:v>0</c:v>
                </c:pt>
                <c:pt idx="1">
                  <c:v>92</c:v>
                </c:pt>
                <c:pt idx="2">
                  <c:v>111</c:v>
                </c:pt>
                <c:pt idx="3">
                  <c:v>16</c:v>
                </c:pt>
                <c:pt idx="4">
                  <c:v>35</c:v>
                </c:pt>
                <c:pt idx="5">
                  <c:v>54</c:v>
                </c:pt>
                <c:pt idx="6">
                  <c:v>73</c:v>
                </c:pt>
              </c:numCache>
            </c:numRef>
          </c:xVal>
          <c:yVal>
            <c:numRef>
              <c:f>Sheet1!$B$45:$B$51</c:f>
              <c:numCache>
                <c:formatCode>General</c:formatCode>
                <c:ptCount val="7"/>
                <c:pt idx="0">
                  <c:v>247.905</c:v>
                </c:pt>
                <c:pt idx="1">
                  <c:v>4682.6500000000005</c:v>
                </c:pt>
                <c:pt idx="2">
                  <c:v>4655.1049999999996</c:v>
                </c:pt>
                <c:pt idx="3">
                  <c:v>1404.7950000000001</c:v>
                </c:pt>
                <c:pt idx="4">
                  <c:v>2341.3250000000003</c:v>
                </c:pt>
                <c:pt idx="5">
                  <c:v>3250.31</c:v>
                </c:pt>
                <c:pt idx="6">
                  <c:v>3828.7549999999997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13-4598-AB22-733AD0E7E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629792"/>
        <c:axId val="962631456"/>
        <c:extLst>
          <c:ext xmlns:c15="http://schemas.microsoft.com/office/drawing/2012/chart" uri="{02D57815-91ED-43cb-92C2-25804820EDAC}">
            <c15:filteredScatterSeries>
              <c15:ser>
                <c:idx val="1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Sheet1!$A$106</c15:sqref>
                        </c15:formulaRef>
                      </c:ext>
                    </c:extLst>
                    <c:strCache>
                      <c:ptCount val="1"/>
                      <c:pt idx="0">
                        <c:v>W1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888888"/>
                    </a:solidFill>
                    <a:ln w="9525">
                      <a:solidFill>
                        <a:srgbClr val="888888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Sheet1!$A$107:$A$112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78</c:v>
                      </c:pt>
                      <c:pt idx="1">
                        <c:v>63</c:v>
                      </c:pt>
                      <c:pt idx="2">
                        <c:v>47</c:v>
                      </c:pt>
                      <c:pt idx="3">
                        <c:v>31</c:v>
                      </c:pt>
                      <c:pt idx="4">
                        <c:v>15</c:v>
                      </c:pt>
                      <c:pt idx="5">
                        <c:v>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Sheet1!$B$107:$B$112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1652.7</c:v>
                      </c:pt>
                      <c:pt idx="1">
                        <c:v>1322.1599999999999</c:v>
                      </c:pt>
                      <c:pt idx="2">
                        <c:v>1129.345</c:v>
                      </c:pt>
                      <c:pt idx="3">
                        <c:v>798.80499999999995</c:v>
                      </c:pt>
                      <c:pt idx="4">
                        <c:v>440.72</c:v>
                      </c:pt>
                      <c:pt idx="5">
                        <c:v>275.45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BC13-4598-AB22-733AD0E7E06B}"/>
                  </c:ext>
                </c:extLst>
              </c15:ser>
            </c15:filteredScatterSeries>
            <c15:filteredScatte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Sheet1!$A$53</c15:sqref>
                        </c15:formulaRef>
                      </c:ext>
                    </c:extLst>
                    <c:strCache>
                      <c:ptCount val="1"/>
                      <c:pt idx="0">
                        <c:v>W7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FF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Sheet1!$A$54:$A$59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81</c:v>
                      </c:pt>
                      <c:pt idx="2">
                        <c:v>14</c:v>
                      </c:pt>
                      <c:pt idx="3">
                        <c:v>31</c:v>
                      </c:pt>
                      <c:pt idx="4">
                        <c:v>48</c:v>
                      </c:pt>
                      <c:pt idx="5">
                        <c:v>65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Sheet1!$B$54:$B$59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247.905</c:v>
                      </c:pt>
                      <c:pt idx="1">
                        <c:v>5150.915</c:v>
                      </c:pt>
                      <c:pt idx="2">
                        <c:v>1735.335</c:v>
                      </c:pt>
                      <c:pt idx="3">
                        <c:v>2837.1350000000002</c:v>
                      </c:pt>
                      <c:pt idx="4">
                        <c:v>3828.7549999999997</c:v>
                      </c:pt>
                      <c:pt idx="5">
                        <c:v>4462.29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C13-4598-AB22-733AD0E7E06B}"/>
                  </c:ext>
                </c:extLst>
              </c15:ser>
            </c15:filteredScatterSeries>
            <c15:filteredScatter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Sheet1!$A$70</c15:sqref>
                        </c15:formulaRef>
                      </c:ext>
                    </c:extLst>
                    <c:strCache>
                      <c:ptCount val="1"/>
                      <c:pt idx="0">
                        <c:v>W7 1.4e15p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0AD039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Sheet1!$A$71:$A$77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84</c:v>
                      </c:pt>
                      <c:pt idx="2">
                        <c:v>12</c:v>
                      </c:pt>
                      <c:pt idx="3">
                        <c:v>26</c:v>
                      </c:pt>
                      <c:pt idx="4">
                        <c:v>41</c:v>
                      </c:pt>
                      <c:pt idx="5">
                        <c:v>56</c:v>
                      </c:pt>
                      <c:pt idx="6">
                        <c:v>71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Sheet1!$B$71:$B$77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27.545000000000002</c:v>
                      </c:pt>
                      <c:pt idx="1">
                        <c:v>4159.2950000000001</c:v>
                      </c:pt>
                      <c:pt idx="2">
                        <c:v>1129.345</c:v>
                      </c:pt>
                      <c:pt idx="3">
                        <c:v>1900.605</c:v>
                      </c:pt>
                      <c:pt idx="4">
                        <c:v>2616.7750000000001</c:v>
                      </c:pt>
                      <c:pt idx="5">
                        <c:v>3195.22</c:v>
                      </c:pt>
                      <c:pt idx="6">
                        <c:v>3691.03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C13-4598-AB22-733AD0E7E06B}"/>
                  </c:ext>
                </c:extLst>
              </c15:ser>
            </c15:filteredScatterSeries>
            <c15:filteredScatterSeries>
              <c15:ser>
                <c:idx val="1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Sheet1!$A$88</c15:sqref>
                        </c15:formulaRef>
                      </c:ext>
                    </c:extLst>
                    <c:strCache>
                      <c:ptCount val="1"/>
                      <c:pt idx="0">
                        <c:v>W7 3.6e15p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33CCCC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Sheet1!$A$89:$A$95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69</c:v>
                      </c:pt>
                      <c:pt idx="2">
                        <c:v>77</c:v>
                      </c:pt>
                      <c:pt idx="3">
                        <c:v>12</c:v>
                      </c:pt>
                      <c:pt idx="4">
                        <c:v>26</c:v>
                      </c:pt>
                      <c:pt idx="5">
                        <c:v>41</c:v>
                      </c:pt>
                      <c:pt idx="6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Sheet1!$B$89:$B$95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165.26999999999998</c:v>
                      </c:pt>
                      <c:pt idx="1">
                        <c:v>1790.425</c:v>
                      </c:pt>
                      <c:pt idx="2">
                        <c:v>1817.97</c:v>
                      </c:pt>
                      <c:pt idx="3">
                        <c:v>440.72</c:v>
                      </c:pt>
                      <c:pt idx="4">
                        <c:v>798.80499999999995</c:v>
                      </c:pt>
                      <c:pt idx="5">
                        <c:v>1267.07</c:v>
                      </c:pt>
                      <c:pt idx="6">
                        <c:v>1377.25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C13-4598-AB22-733AD0E7E06B}"/>
                  </c:ext>
                </c:extLst>
              </c15:ser>
            </c15:filteredScatterSeries>
            <c15:filteredScatterSeries>
              <c15:ser>
                <c:idx val="15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W13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17</c:v>
                      </c:pt>
                      <c:pt idx="2">
                        <c:v>35</c:v>
                      </c:pt>
                      <c:pt idx="3">
                        <c:v>53</c:v>
                      </c:pt>
                      <c:pt idx="4">
                        <c:v>70</c:v>
                      </c:pt>
                      <c:pt idx="5">
                        <c:v>85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220.36</c:v>
                      </c:pt>
                      <c:pt idx="1">
                        <c:v>1184.4349999999999</c:v>
                      </c:pt>
                      <c:pt idx="2">
                        <c:v>1873.06</c:v>
                      </c:pt>
                      <c:pt idx="3">
                        <c:v>2561.6849999999999</c:v>
                      </c:pt>
                      <c:pt idx="4">
                        <c:v>3222.7649999999999</c:v>
                      </c:pt>
                      <c:pt idx="5">
                        <c:v>3718.5749999999998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C13-4598-AB22-733AD0E7E06B}"/>
                  </c:ext>
                </c:extLst>
              </c15:ser>
            </c15:filteredScatterSeries>
            <c15:filteredScatterSeries>
              <c15:ser>
                <c:idx val="2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W13 1.4e15p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Sheet1!$A$18:$A$24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92</c:v>
                      </c:pt>
                      <c:pt idx="2">
                        <c:v>99</c:v>
                      </c:pt>
                      <c:pt idx="3">
                        <c:v>17</c:v>
                      </c:pt>
                      <c:pt idx="4">
                        <c:v>36</c:v>
                      </c:pt>
                      <c:pt idx="5">
                        <c:v>56</c:v>
                      </c:pt>
                      <c:pt idx="6">
                        <c:v>76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Sheet1!$B$18:$B$24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220.36</c:v>
                      </c:pt>
                      <c:pt idx="1">
                        <c:v>3691.03</c:v>
                      </c:pt>
                      <c:pt idx="2">
                        <c:v>5811.9949999999999</c:v>
                      </c:pt>
                      <c:pt idx="3">
                        <c:v>1156.8899999999999</c:v>
                      </c:pt>
                      <c:pt idx="4">
                        <c:v>2010.7850000000001</c:v>
                      </c:pt>
                      <c:pt idx="5">
                        <c:v>2671.8650000000002</c:v>
                      </c:pt>
                      <c:pt idx="6">
                        <c:v>3112.5849999999996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C13-4598-AB22-733AD0E7E06B}"/>
                  </c:ext>
                </c:extLst>
              </c15:ser>
            </c15:filteredScatterSeries>
            <c15:filteredScatterSeries>
              <c15:ser>
                <c:idx val="4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Sheet1!$A$35</c15:sqref>
                        </c15:formulaRef>
                      </c:ext>
                    </c:extLst>
                    <c:strCache>
                      <c:ptCount val="1"/>
                      <c:pt idx="0">
                        <c:v>W13 3.6e15p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Sheet1!$A$36:$A$42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102</c:v>
                      </c:pt>
                      <c:pt idx="1">
                        <c:v>86</c:v>
                      </c:pt>
                      <c:pt idx="2">
                        <c:v>69</c:v>
                      </c:pt>
                      <c:pt idx="3">
                        <c:v>51</c:v>
                      </c:pt>
                      <c:pt idx="4">
                        <c:v>33</c:v>
                      </c:pt>
                      <c:pt idx="5">
                        <c:v>15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5013.1900000000005</c:v>
                      </c:pt>
                      <c:pt idx="1">
                        <c:v>4544.9250000000002</c:v>
                      </c:pt>
                      <c:pt idx="2">
                        <c:v>3883.8449999999998</c:v>
                      </c:pt>
                      <c:pt idx="3">
                        <c:v>3140.13</c:v>
                      </c:pt>
                      <c:pt idx="4">
                        <c:v>2479.0499999999997</c:v>
                      </c:pt>
                      <c:pt idx="5">
                        <c:v>1432.34</c:v>
                      </c:pt>
                      <c:pt idx="6">
                        <c:v>358.08499999999998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C13-4598-AB22-733AD0E7E06B}"/>
                  </c:ext>
                </c:extLst>
              </c15:ser>
            </c15:filteredScatterSeries>
            <c15:filteredScatte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Sheet1!$A$123</c15:sqref>
                        </c15:formulaRef>
                      </c:ext>
                    </c:extLst>
                    <c:strCache>
                      <c:ptCount val="1"/>
                      <c:pt idx="0">
                        <c:v>W19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Sheet1!$A$124:$A$129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76</c:v>
                      </c:pt>
                      <c:pt idx="1">
                        <c:v>63</c:v>
                      </c:pt>
                      <c:pt idx="2">
                        <c:v>48</c:v>
                      </c:pt>
                      <c:pt idx="3">
                        <c:v>33</c:v>
                      </c:pt>
                      <c:pt idx="4">
                        <c:v>17</c:v>
                      </c:pt>
                      <c:pt idx="5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Sheet1!$B$124:$B$129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12835.970000000001</c:v>
                      </c:pt>
                      <c:pt idx="1">
                        <c:v>11651.535</c:v>
                      </c:pt>
                      <c:pt idx="2">
                        <c:v>9750.93</c:v>
                      </c:pt>
                      <c:pt idx="3">
                        <c:v>7161.7</c:v>
                      </c:pt>
                      <c:pt idx="4">
                        <c:v>3580.85</c:v>
                      </c:pt>
                      <c:pt idx="5">
                        <c:v>247.905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C13-4598-AB22-733AD0E7E06B}"/>
                  </c:ext>
                </c:extLst>
              </c15:ser>
            </c15:filteredScatterSeries>
            <c15:filteredScatte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Sheet1!$A$131</c15:sqref>
                        </c15:formulaRef>
                      </c:ext>
                    </c:extLst>
                    <c:strCache>
                      <c:ptCount val="1"/>
                      <c:pt idx="0">
                        <c:v>W19 7.7e14p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9525">
                      <a:solidFill>
                        <a:srgbClr val="D2A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Sheet1!$A$132:$A$138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90</c:v>
                      </c:pt>
                      <c:pt idx="1">
                        <c:v>76</c:v>
                      </c:pt>
                      <c:pt idx="2">
                        <c:v>62</c:v>
                      </c:pt>
                      <c:pt idx="3">
                        <c:v>47</c:v>
                      </c:pt>
                      <c:pt idx="4">
                        <c:v>32</c:v>
                      </c:pt>
                      <c:pt idx="5">
                        <c:v>17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Sheet1!$B$132:$B$138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14901.845000000001</c:v>
                      </c:pt>
                      <c:pt idx="1">
                        <c:v>13524.594999999999</c:v>
                      </c:pt>
                      <c:pt idx="2">
                        <c:v>12092.255000000001</c:v>
                      </c:pt>
                      <c:pt idx="3">
                        <c:v>9861.1099999999988</c:v>
                      </c:pt>
                      <c:pt idx="4">
                        <c:v>7244.335</c:v>
                      </c:pt>
                      <c:pt idx="5">
                        <c:v>3883.8449999999998</c:v>
                      </c:pt>
                      <c:pt idx="6">
                        <c:v>385.63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C13-4598-AB22-733AD0E7E06B}"/>
                  </c:ext>
                </c:extLst>
              </c15:ser>
            </c15:filteredScatterSeries>
          </c:ext>
        </c:extLst>
      </c:scatterChart>
      <c:valAx>
        <c:axId val="962629792"/>
        <c:scaling>
          <c:orientation val="minMax"/>
          <c:max val="1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2000"/>
                  <a:t>Vbias (V)</a:t>
                </a:r>
              </a:p>
            </c:rich>
          </c:tx>
          <c:layout>
            <c:manualLayout>
              <c:xMode val="edge"/>
              <c:yMode val="edge"/>
              <c:x val="0.60489043094809725"/>
              <c:y val="0.91851259856478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62631456"/>
        <c:crosses val="autoZero"/>
        <c:crossBetween val="midCat"/>
        <c:majorUnit val="20"/>
      </c:valAx>
      <c:valAx>
        <c:axId val="9626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2000" dirty="0" smtClean="0"/>
                  <a:t>mean charge </a:t>
                </a:r>
                <a:r>
                  <a:rPr lang="sl-SI" sz="2000" dirty="0"/>
                  <a:t>e</a:t>
                </a:r>
                <a:r>
                  <a:rPr lang="sl-SI" sz="2000" baseline="30000" dirty="0"/>
                  <a:t>-</a:t>
                </a:r>
              </a:p>
            </c:rich>
          </c:tx>
          <c:layout>
            <c:manualLayout>
              <c:xMode val="edge"/>
              <c:yMode val="edge"/>
              <c:x val="9.9696840486756082E-3"/>
              <c:y val="2.29560081055484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62629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95518692438"/>
          <c:y val="0.11024613404712304"/>
          <c:w val="0.24278221696204361"/>
          <c:h val="0.55146572722224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4"/>
          <c:order val="15"/>
          <c:tx>
            <c:strRef>
              <c:f>Sheet1!$A$131</c:f>
              <c:strCache>
                <c:ptCount val="1"/>
                <c:pt idx="0">
                  <c:v>W19 7.7e14p ann</c:v>
                </c:pt>
              </c:strCache>
              <c:extLst xmlns:c15="http://schemas.microsoft.com/office/drawing/2012/chart"/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D2A000"/>
                </a:solidFill>
              </a:ln>
              <a:effectLst/>
            </c:spPr>
          </c:marker>
          <c:xVal>
            <c:numRef>
              <c:f>Sheet1!$A$132:$A$138</c:f>
              <c:numCache>
                <c:formatCode>General</c:formatCode>
                <c:ptCount val="7"/>
                <c:pt idx="0">
                  <c:v>90</c:v>
                </c:pt>
                <c:pt idx="1">
                  <c:v>76</c:v>
                </c:pt>
                <c:pt idx="2">
                  <c:v>62</c:v>
                </c:pt>
                <c:pt idx="3">
                  <c:v>47</c:v>
                </c:pt>
                <c:pt idx="4">
                  <c:v>32</c:v>
                </c:pt>
                <c:pt idx="5">
                  <c:v>17</c:v>
                </c:pt>
                <c:pt idx="6">
                  <c:v>0</c:v>
                </c:pt>
              </c:numCache>
              <c:extLst xmlns:c15="http://schemas.microsoft.com/office/drawing/2012/chart"/>
            </c:numRef>
          </c:xVal>
          <c:yVal>
            <c:numRef>
              <c:f>Sheet1!$B$132:$B$138</c:f>
              <c:numCache>
                <c:formatCode>General</c:formatCode>
                <c:ptCount val="7"/>
                <c:pt idx="0">
                  <c:v>14901.845000000001</c:v>
                </c:pt>
                <c:pt idx="1">
                  <c:v>13524.594999999999</c:v>
                </c:pt>
                <c:pt idx="2">
                  <c:v>12092.255000000001</c:v>
                </c:pt>
                <c:pt idx="3">
                  <c:v>9861.1099999999988</c:v>
                </c:pt>
                <c:pt idx="4">
                  <c:v>7244.335</c:v>
                </c:pt>
                <c:pt idx="5">
                  <c:v>3883.8449999999998</c:v>
                </c:pt>
                <c:pt idx="6">
                  <c:v>385.63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F64F-4F3A-9F14-6A911C2C9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629792"/>
        <c:axId val="962631456"/>
        <c:extLst>
          <c:ext xmlns:c15="http://schemas.microsoft.com/office/drawing/2012/chart" uri="{02D57815-91ED-43cb-92C2-25804820EDAC}">
            <c15:filteredScatterSeries>
              <c15:ser>
                <c:idx val="15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W13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17</c:v>
                      </c:pt>
                      <c:pt idx="2">
                        <c:v>35</c:v>
                      </c:pt>
                      <c:pt idx="3">
                        <c:v>53</c:v>
                      </c:pt>
                      <c:pt idx="4">
                        <c:v>70</c:v>
                      </c:pt>
                      <c:pt idx="5">
                        <c:v>85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220.36</c:v>
                      </c:pt>
                      <c:pt idx="1">
                        <c:v>1184.4349999999999</c:v>
                      </c:pt>
                      <c:pt idx="2">
                        <c:v>1873.06</c:v>
                      </c:pt>
                      <c:pt idx="3">
                        <c:v>2561.6849999999999</c:v>
                      </c:pt>
                      <c:pt idx="4">
                        <c:v>3222.7649999999999</c:v>
                      </c:pt>
                      <c:pt idx="5">
                        <c:v>3718.5749999999998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F64F-4F3A-9F14-6A911C2C968B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W13 7.7e14p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Sheet1!$A$10:$A$15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19</c:v>
                      </c:pt>
                      <c:pt idx="2">
                        <c:v>39</c:v>
                      </c:pt>
                      <c:pt idx="3">
                        <c:v>59</c:v>
                      </c:pt>
                      <c:pt idx="4">
                        <c:v>78</c:v>
                      </c:pt>
                      <c:pt idx="5">
                        <c:v>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Sheet1!$B$10:$B$15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275.45</c:v>
                      </c:pt>
                      <c:pt idx="1">
                        <c:v>1267.07</c:v>
                      </c:pt>
                      <c:pt idx="2">
                        <c:v>2148.5099999999998</c:v>
                      </c:pt>
                      <c:pt idx="3">
                        <c:v>3112.5849999999996</c:v>
                      </c:pt>
                      <c:pt idx="4">
                        <c:v>3856.3</c:v>
                      </c:pt>
                      <c:pt idx="5">
                        <c:v>4710.1950000000006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64F-4F3A-9F14-6A911C2C968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W13 1.4e15p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Sheet1!$A$18:$A$24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92</c:v>
                      </c:pt>
                      <c:pt idx="2">
                        <c:v>99</c:v>
                      </c:pt>
                      <c:pt idx="3">
                        <c:v>17</c:v>
                      </c:pt>
                      <c:pt idx="4">
                        <c:v>36</c:v>
                      </c:pt>
                      <c:pt idx="5">
                        <c:v>56</c:v>
                      </c:pt>
                      <c:pt idx="6">
                        <c:v>76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Sheet1!$B$18:$B$24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220.36</c:v>
                      </c:pt>
                      <c:pt idx="1">
                        <c:v>3691.03</c:v>
                      </c:pt>
                      <c:pt idx="2">
                        <c:v>5811.9949999999999</c:v>
                      </c:pt>
                      <c:pt idx="3">
                        <c:v>1156.8899999999999</c:v>
                      </c:pt>
                      <c:pt idx="4">
                        <c:v>2010.7850000000001</c:v>
                      </c:pt>
                      <c:pt idx="5">
                        <c:v>2671.8650000000002</c:v>
                      </c:pt>
                      <c:pt idx="6">
                        <c:v>3112.5849999999996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64F-4F3A-9F14-6A911C2C968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Sheet1!$A$26</c15:sqref>
                        </c15:formulaRef>
                      </c:ext>
                    </c:extLst>
                    <c:strCache>
                      <c:ptCount val="1"/>
                      <c:pt idx="0">
                        <c:v>W13 1.4e15p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Sheet1!$A$27:$A$33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104</c:v>
                      </c:pt>
                      <c:pt idx="1">
                        <c:v>87</c:v>
                      </c:pt>
                      <c:pt idx="2">
                        <c:v>69</c:v>
                      </c:pt>
                      <c:pt idx="3">
                        <c:v>51</c:v>
                      </c:pt>
                      <c:pt idx="4">
                        <c:v>33</c:v>
                      </c:pt>
                      <c:pt idx="5">
                        <c:v>15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Sheet1!$B$27:$B$33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4930.5549999999994</c:v>
                      </c:pt>
                      <c:pt idx="1">
                        <c:v>4076.6600000000003</c:v>
                      </c:pt>
                      <c:pt idx="2">
                        <c:v>3580.85</c:v>
                      </c:pt>
                      <c:pt idx="3">
                        <c:v>2947.3150000000001</c:v>
                      </c:pt>
                      <c:pt idx="4">
                        <c:v>2258.69</c:v>
                      </c:pt>
                      <c:pt idx="5">
                        <c:v>1294.615</c:v>
                      </c:pt>
                      <c:pt idx="6">
                        <c:v>247.905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64F-4F3A-9F14-6A911C2C968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Sheet1!$A$35</c15:sqref>
                        </c15:formulaRef>
                      </c:ext>
                    </c:extLst>
                    <c:strCache>
                      <c:ptCount val="1"/>
                      <c:pt idx="0">
                        <c:v>W13 3.6e15p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Sheet1!$A$36:$A$42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102</c:v>
                      </c:pt>
                      <c:pt idx="1">
                        <c:v>86</c:v>
                      </c:pt>
                      <c:pt idx="2">
                        <c:v>69</c:v>
                      </c:pt>
                      <c:pt idx="3">
                        <c:v>51</c:v>
                      </c:pt>
                      <c:pt idx="4">
                        <c:v>33</c:v>
                      </c:pt>
                      <c:pt idx="5">
                        <c:v>15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Sheet1!$B$36:$B$42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5013.1900000000005</c:v>
                      </c:pt>
                      <c:pt idx="1">
                        <c:v>4544.9250000000002</c:v>
                      </c:pt>
                      <c:pt idx="2">
                        <c:v>3883.8449999999998</c:v>
                      </c:pt>
                      <c:pt idx="3">
                        <c:v>3140.13</c:v>
                      </c:pt>
                      <c:pt idx="4">
                        <c:v>2479.0499999999997</c:v>
                      </c:pt>
                      <c:pt idx="5">
                        <c:v>1432.34</c:v>
                      </c:pt>
                      <c:pt idx="6">
                        <c:v>358.08499999999998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4F-4F3A-9F14-6A911C2C968B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Sheet1!$A$44</c15:sqref>
                        </c15:formulaRef>
                      </c:ext>
                    </c:extLst>
                    <c:strCache>
                      <c:ptCount val="1"/>
                      <c:pt idx="0">
                        <c:v>W13 3.6e15p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Sheet1!$A$45:$A$51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92</c:v>
                      </c:pt>
                      <c:pt idx="2">
                        <c:v>111</c:v>
                      </c:pt>
                      <c:pt idx="3">
                        <c:v>16</c:v>
                      </c:pt>
                      <c:pt idx="4">
                        <c:v>35</c:v>
                      </c:pt>
                      <c:pt idx="5">
                        <c:v>54</c:v>
                      </c:pt>
                      <c:pt idx="6">
                        <c:v>73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Sheet1!$B$45:$B$51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247.905</c:v>
                      </c:pt>
                      <c:pt idx="1">
                        <c:v>4682.6500000000005</c:v>
                      </c:pt>
                      <c:pt idx="2">
                        <c:v>4655.1049999999996</c:v>
                      </c:pt>
                      <c:pt idx="3">
                        <c:v>1404.7950000000001</c:v>
                      </c:pt>
                      <c:pt idx="4">
                        <c:v>2341.3250000000003</c:v>
                      </c:pt>
                      <c:pt idx="5">
                        <c:v>3250.31</c:v>
                      </c:pt>
                      <c:pt idx="6">
                        <c:v>3828.7549999999997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64F-4F3A-9F14-6A911C2C968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Sheet1!$A$53</c15:sqref>
                        </c15:formulaRef>
                      </c:ext>
                    </c:extLst>
                    <c:strCache>
                      <c:ptCount val="1"/>
                      <c:pt idx="0">
                        <c:v>W7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FF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Sheet1!$A$54:$A$59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81</c:v>
                      </c:pt>
                      <c:pt idx="2">
                        <c:v>14</c:v>
                      </c:pt>
                      <c:pt idx="3">
                        <c:v>31</c:v>
                      </c:pt>
                      <c:pt idx="4">
                        <c:v>48</c:v>
                      </c:pt>
                      <c:pt idx="5">
                        <c:v>65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Sheet1!$B$54:$B$59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247.905</c:v>
                      </c:pt>
                      <c:pt idx="1">
                        <c:v>5150.915</c:v>
                      </c:pt>
                      <c:pt idx="2">
                        <c:v>1735.335</c:v>
                      </c:pt>
                      <c:pt idx="3">
                        <c:v>2837.1350000000002</c:v>
                      </c:pt>
                      <c:pt idx="4">
                        <c:v>3828.7549999999997</c:v>
                      </c:pt>
                      <c:pt idx="5">
                        <c:v>4462.29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64F-4F3A-9F14-6A911C2C968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Sheet1!$A$61</c15:sqref>
                        </c15:formulaRef>
                      </c:ext>
                    </c:extLst>
                    <c:strCache>
                      <c:ptCount val="1"/>
                      <c:pt idx="0">
                        <c:v>W7 7.7e14p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FF"/>
                    </a:solidFill>
                    <a:ln w="9525">
                      <a:solidFill>
                        <a:srgbClr val="FF00FF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Sheet1!$A$62:$A$68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47</c:v>
                      </c:pt>
                      <c:pt idx="1">
                        <c:v>64</c:v>
                      </c:pt>
                      <c:pt idx="2">
                        <c:v>81</c:v>
                      </c:pt>
                      <c:pt idx="3">
                        <c:v>97</c:v>
                      </c:pt>
                      <c:pt idx="4">
                        <c:v>0</c:v>
                      </c:pt>
                      <c:pt idx="5">
                        <c:v>14</c:v>
                      </c:pt>
                      <c:pt idx="6">
                        <c:v>30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Sheet1!$B$62:$B$68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4186.84</c:v>
                      </c:pt>
                      <c:pt idx="1">
                        <c:v>4985.6450000000004</c:v>
                      </c:pt>
                      <c:pt idx="2">
                        <c:v>5811.9949999999999</c:v>
                      </c:pt>
                      <c:pt idx="3">
                        <c:v>6252.7150000000001</c:v>
                      </c:pt>
                      <c:pt idx="4">
                        <c:v>385.63</c:v>
                      </c:pt>
                      <c:pt idx="5">
                        <c:v>1900.605</c:v>
                      </c:pt>
                      <c:pt idx="6">
                        <c:v>3029.95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64F-4F3A-9F14-6A911C2C968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Sheet1!$A$70</c15:sqref>
                        </c15:formulaRef>
                      </c:ext>
                    </c:extLst>
                    <c:strCache>
                      <c:ptCount val="1"/>
                      <c:pt idx="0">
                        <c:v>W7 1.4e15p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0AD039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Sheet1!$A$71:$A$77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84</c:v>
                      </c:pt>
                      <c:pt idx="2">
                        <c:v>12</c:v>
                      </c:pt>
                      <c:pt idx="3">
                        <c:v>26</c:v>
                      </c:pt>
                      <c:pt idx="4">
                        <c:v>41</c:v>
                      </c:pt>
                      <c:pt idx="5">
                        <c:v>56</c:v>
                      </c:pt>
                      <c:pt idx="6">
                        <c:v>71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Sheet1!$B$71:$B$77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27.545000000000002</c:v>
                      </c:pt>
                      <c:pt idx="1">
                        <c:v>4159.2950000000001</c:v>
                      </c:pt>
                      <c:pt idx="2">
                        <c:v>1129.345</c:v>
                      </c:pt>
                      <c:pt idx="3">
                        <c:v>1900.605</c:v>
                      </c:pt>
                      <c:pt idx="4">
                        <c:v>2616.7750000000001</c:v>
                      </c:pt>
                      <c:pt idx="5">
                        <c:v>3195.22</c:v>
                      </c:pt>
                      <c:pt idx="6">
                        <c:v>3691.03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64F-4F3A-9F14-6A911C2C968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Sheet1!$A$79</c15:sqref>
                        </c15:formulaRef>
                      </c:ext>
                    </c:extLst>
                    <c:strCache>
                      <c:ptCount val="1"/>
                      <c:pt idx="0">
                        <c:v>W7 1.4e15p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AD039"/>
                    </a:solidFill>
                    <a:ln w="9525">
                      <a:solidFill>
                        <a:srgbClr val="0AD039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Sheet1!$A$80:$A$86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93</c:v>
                      </c:pt>
                      <c:pt idx="1">
                        <c:v>76</c:v>
                      </c:pt>
                      <c:pt idx="2">
                        <c:v>60</c:v>
                      </c:pt>
                      <c:pt idx="3">
                        <c:v>43</c:v>
                      </c:pt>
                      <c:pt idx="4">
                        <c:v>27</c:v>
                      </c:pt>
                      <c:pt idx="5">
                        <c:v>13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Sheet1!$B$80:$B$86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4875.4650000000001</c:v>
                      </c:pt>
                      <c:pt idx="1">
                        <c:v>4434.7449999999999</c:v>
                      </c:pt>
                      <c:pt idx="2">
                        <c:v>3773.665</c:v>
                      </c:pt>
                      <c:pt idx="3">
                        <c:v>3167.6749999999997</c:v>
                      </c:pt>
                      <c:pt idx="4">
                        <c:v>2368.87</c:v>
                      </c:pt>
                      <c:pt idx="5">
                        <c:v>1349.7049999999999</c:v>
                      </c:pt>
                      <c:pt idx="6">
                        <c:v>275.45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64F-4F3A-9F14-6A911C2C968B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Sheet1!$A$88</c15:sqref>
                        </c15:formulaRef>
                      </c:ext>
                    </c:extLst>
                    <c:strCache>
                      <c:ptCount val="1"/>
                      <c:pt idx="0">
                        <c:v>W7 3.6e15p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rgbClr val="33CCCC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Sheet1!$A$89:$A$95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69</c:v>
                      </c:pt>
                      <c:pt idx="2">
                        <c:v>77</c:v>
                      </c:pt>
                      <c:pt idx="3">
                        <c:v>12</c:v>
                      </c:pt>
                      <c:pt idx="4">
                        <c:v>26</c:v>
                      </c:pt>
                      <c:pt idx="5">
                        <c:v>41</c:v>
                      </c:pt>
                      <c:pt idx="6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Sheet1!$B$89:$B$95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165.26999999999998</c:v>
                      </c:pt>
                      <c:pt idx="1">
                        <c:v>1790.425</c:v>
                      </c:pt>
                      <c:pt idx="2">
                        <c:v>1817.97</c:v>
                      </c:pt>
                      <c:pt idx="3">
                        <c:v>440.72</c:v>
                      </c:pt>
                      <c:pt idx="4">
                        <c:v>798.80499999999995</c:v>
                      </c:pt>
                      <c:pt idx="5">
                        <c:v>1267.07</c:v>
                      </c:pt>
                      <c:pt idx="6">
                        <c:v>1377.25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64F-4F3A-9F14-6A911C2C968B}"/>
                  </c:ext>
                </c:extLst>
              </c15:ser>
            </c15:filteredScatterSeries>
            <c15:filteredScatterSeries>
              <c15:ser>
                <c:idx val="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Sheet1!$A$97</c15:sqref>
                        </c15:formulaRef>
                      </c:ext>
                    </c:extLst>
                    <c:strCache>
                      <c:ptCount val="1"/>
                      <c:pt idx="0">
                        <c:v>W7 3.6e15p ann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33CCCC"/>
                    </a:solidFill>
                    <a:ln w="9525">
                      <a:solidFill>
                        <a:srgbClr val="33CCCC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Sheet1!$A$98:$A$104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83</c:v>
                      </c:pt>
                      <c:pt idx="1">
                        <c:v>75</c:v>
                      </c:pt>
                      <c:pt idx="2">
                        <c:v>61</c:v>
                      </c:pt>
                      <c:pt idx="3">
                        <c:v>44</c:v>
                      </c:pt>
                      <c:pt idx="4">
                        <c:v>28</c:v>
                      </c:pt>
                      <c:pt idx="5">
                        <c:v>13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Sheet1!$B$98:$B$104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2038.3300000000002</c:v>
                      </c:pt>
                      <c:pt idx="1">
                        <c:v>1900.605</c:v>
                      </c:pt>
                      <c:pt idx="2">
                        <c:v>1680.2450000000001</c:v>
                      </c:pt>
                      <c:pt idx="3">
                        <c:v>1239.5249999999999</c:v>
                      </c:pt>
                      <c:pt idx="4">
                        <c:v>964.07500000000005</c:v>
                      </c:pt>
                      <c:pt idx="5">
                        <c:v>468.26499999999999</c:v>
                      </c:pt>
                      <c:pt idx="6">
                        <c:v>192.815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64F-4F3A-9F14-6A911C2C968B}"/>
                  </c:ext>
                </c:extLst>
              </c15:ser>
            </c15:filteredScatterSeries>
            <c15:filteredScatte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Sheet1!$A$106</c15:sqref>
                        </c15:formulaRef>
                      </c:ext>
                    </c:extLst>
                    <c:strCache>
                      <c:ptCount val="1"/>
                      <c:pt idx="0">
                        <c:v>W1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888888"/>
                    </a:solidFill>
                    <a:ln w="9525">
                      <a:solidFill>
                        <a:srgbClr val="888888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Sheet1!$A$107:$A$112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78</c:v>
                      </c:pt>
                      <c:pt idx="1">
                        <c:v>63</c:v>
                      </c:pt>
                      <c:pt idx="2">
                        <c:v>47</c:v>
                      </c:pt>
                      <c:pt idx="3">
                        <c:v>31</c:v>
                      </c:pt>
                      <c:pt idx="4">
                        <c:v>15</c:v>
                      </c:pt>
                      <c:pt idx="5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Sheet1!$B$107:$B$112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1652.7</c:v>
                      </c:pt>
                      <c:pt idx="1">
                        <c:v>1322.1599999999999</c:v>
                      </c:pt>
                      <c:pt idx="2">
                        <c:v>1129.345</c:v>
                      </c:pt>
                      <c:pt idx="3">
                        <c:v>798.80499999999995</c:v>
                      </c:pt>
                      <c:pt idx="4">
                        <c:v>440.72</c:v>
                      </c:pt>
                      <c:pt idx="5">
                        <c:v>275.45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64F-4F3A-9F14-6A911C2C968B}"/>
                  </c:ext>
                </c:extLst>
              </c15:ser>
            </c15:filteredScatterSeries>
            <c15:filteredScatte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Sheet1!$A$114</c15:sqref>
                        </c15:formulaRef>
                      </c:ext>
                    </c:extLst>
                    <c:strCache>
                      <c:ptCount val="1"/>
                      <c:pt idx="0">
                        <c:v>W1 7.7e14p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888888"/>
                    </a:solidFill>
                    <a:ln w="9525">
                      <a:solidFill>
                        <a:srgbClr val="888888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Sheet1!$A$115:$A$121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95</c:v>
                      </c:pt>
                      <c:pt idx="1">
                        <c:v>80</c:v>
                      </c:pt>
                      <c:pt idx="2">
                        <c:v>64</c:v>
                      </c:pt>
                      <c:pt idx="3">
                        <c:v>47</c:v>
                      </c:pt>
                      <c:pt idx="4">
                        <c:v>31</c:v>
                      </c:pt>
                      <c:pt idx="5">
                        <c:v>15</c:v>
                      </c:pt>
                      <c:pt idx="6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Sheet1!$B$115:$B$121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1983.24</c:v>
                      </c:pt>
                      <c:pt idx="1">
                        <c:v>1680.2450000000001</c:v>
                      </c:pt>
                      <c:pt idx="2">
                        <c:v>1459.885</c:v>
                      </c:pt>
                      <c:pt idx="3">
                        <c:v>1184.4349999999999</c:v>
                      </c:pt>
                      <c:pt idx="4">
                        <c:v>881.44</c:v>
                      </c:pt>
                      <c:pt idx="5">
                        <c:v>661.07999999999993</c:v>
                      </c:pt>
                      <c:pt idx="6">
                        <c:v>247.905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64F-4F3A-9F14-6A911C2C968B}"/>
                  </c:ext>
                </c:extLst>
              </c15:ser>
            </c15:filteredScatterSeries>
            <c15:filteredScatterSeries>
              <c15:ser>
                <c:idx val="13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Sheet1!$A$123</c15:sqref>
                        </c15:formulaRef>
                      </c:ext>
                    </c:extLst>
                    <c:strCache>
                      <c:ptCount val="1"/>
                      <c:pt idx="0">
                        <c:v>W19 7.7e14p bef ann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Sheet1!$A$124:$A$129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76</c:v>
                      </c:pt>
                      <c:pt idx="1">
                        <c:v>63</c:v>
                      </c:pt>
                      <c:pt idx="2">
                        <c:v>48</c:v>
                      </c:pt>
                      <c:pt idx="3">
                        <c:v>33</c:v>
                      </c:pt>
                      <c:pt idx="4">
                        <c:v>17</c:v>
                      </c:pt>
                      <c:pt idx="5">
                        <c:v>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Sheet1!$B$124:$B$129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12835.970000000001</c:v>
                      </c:pt>
                      <c:pt idx="1">
                        <c:v>11651.535</c:v>
                      </c:pt>
                      <c:pt idx="2">
                        <c:v>9750.93</c:v>
                      </c:pt>
                      <c:pt idx="3">
                        <c:v>7161.7</c:v>
                      </c:pt>
                      <c:pt idx="4">
                        <c:v>3580.85</c:v>
                      </c:pt>
                      <c:pt idx="5">
                        <c:v>247.905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64F-4F3A-9F14-6A911C2C968B}"/>
                  </c:ext>
                </c:extLst>
              </c15:ser>
            </c15:filteredScatterSeries>
          </c:ext>
        </c:extLst>
      </c:scatterChart>
      <c:valAx>
        <c:axId val="962629792"/>
        <c:scaling>
          <c:orientation val="minMax"/>
          <c:max val="1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2000"/>
                  <a:t>Vbias (V)</a:t>
                </a:r>
              </a:p>
            </c:rich>
          </c:tx>
          <c:layout>
            <c:manualLayout>
              <c:xMode val="edge"/>
              <c:yMode val="edge"/>
              <c:x val="0.60489043094809725"/>
              <c:y val="0.91851259856478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62631456"/>
        <c:crosses val="autoZero"/>
        <c:crossBetween val="midCat"/>
        <c:majorUnit val="20"/>
      </c:valAx>
      <c:valAx>
        <c:axId val="9626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2000">
                    <a:solidFill>
                      <a:schemeClr val="tx1"/>
                    </a:solidFill>
                  </a:rPr>
                  <a:t>charge e</a:t>
                </a:r>
                <a:r>
                  <a:rPr lang="sl-SI" sz="2000" baseline="30000">
                    <a:solidFill>
                      <a:schemeClr val="tx1"/>
                    </a:solidFill>
                  </a:rPr>
                  <a:t>-</a:t>
                </a:r>
              </a:p>
            </c:rich>
          </c:tx>
          <c:layout>
            <c:manualLayout>
              <c:xMode val="edge"/>
              <c:yMode val="edge"/>
              <c:x val="9.9696840486756082E-3"/>
              <c:y val="2.29560081055484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62629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95518692438"/>
          <c:y val="0.11024613404712304"/>
          <c:w val="0.24278221696204361"/>
          <c:h val="0.55146572722224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B3C4F66-101A-473A-955D-F0D41DCB930C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5277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2C25518-0D77-4CCA-B15B-5D855FEDF4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7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3888" y="1933857"/>
            <a:ext cx="7886700" cy="1374120"/>
          </a:xfrm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23935"/>
            <a:ext cx="7886700" cy="101347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273600" tIns="72000" rIns="273600" bIns="72000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316943"/>
            <a:ext cx="7886699" cy="83371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273600" tIns="72000" rIns="273600" bIns="72000"/>
          <a:lstStyle>
            <a:lvl1pPr>
              <a:buNone/>
              <a:defRPr/>
            </a:lvl1pPr>
          </a:lstStyle>
          <a:p>
            <a:pPr lvl="0"/>
            <a:r>
              <a:rPr lang="sl-SI" dirty="0" smtClean="0"/>
              <a:t>  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" y="6631806"/>
            <a:ext cx="9144001" cy="22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7957226" y="0"/>
            <a:ext cx="1186775" cy="557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2" y="313219"/>
            <a:ext cx="2971267" cy="9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16EFD23B-CC09-4562-9EC9-D1CD163A054A}" type="datetime1">
              <a:rPr lang="sl-SI" smtClean="0"/>
              <a:t>9. 11. 2017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0A304-06FB-4391-8326-786316E766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0"/>
            <a:ext cx="2262187" cy="649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37338" cy="6492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D1399080-9AFC-40BD-A88D-0AFFE828757E}" type="datetime1">
              <a:rPr lang="sl-SI" smtClean="0"/>
              <a:t>9. 11. 2017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42C882-DA92-4A03-97A1-F9832200F8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7800" indent="-177800">
              <a:defRPr/>
            </a:lvl1pPr>
            <a:lvl2pPr marL="355600" indent="-177800">
              <a:defRPr sz="1800"/>
            </a:lvl2pPr>
            <a:lvl3pPr marL="355600" indent="179388"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12142" y="6666631"/>
            <a:ext cx="3702422" cy="181802"/>
          </a:xfrm>
        </p:spPr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714564" y="6675118"/>
            <a:ext cx="1332155" cy="181801"/>
          </a:xfrm>
          <a:solidFill>
            <a:schemeClr val="bg2"/>
          </a:solidFill>
        </p:spPr>
        <p:txBody>
          <a:bodyPr/>
          <a:lstStyle/>
          <a:p>
            <a:pPr algn="r"/>
            <a:fld id="{8E35A6CF-952A-451E-A6E5-D2354E551724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2"/>
          </a:solidFill>
        </p:spPr>
        <p:txBody>
          <a:bodyPr/>
          <a:lstStyle>
            <a:lvl1pPr algn="r">
              <a:defRPr/>
            </a:lvl1pPr>
          </a:lstStyle>
          <a:p>
            <a:fld id="{69518950-0CE4-484E-80B3-12B28BBEA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75118"/>
            <a:ext cx="3012142" cy="1828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smtClean="0">
                <a:solidFill>
                  <a:schemeClr val="tx1"/>
                </a:solidFill>
                <a:latin typeface="Liberation Sans"/>
              </a:rPr>
              <a:t>Bojan Hiti (IJS)</a:t>
            </a:r>
            <a:endParaRPr lang="en-GB" sz="1100" dirty="0">
              <a:solidFill>
                <a:schemeClr val="tx1"/>
              </a:solidFill>
              <a:latin typeface="Liberation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48640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7C1EB7C-2E48-4928-B043-EDF296E710F4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9FEF-E814-45F5-A78A-937B66B945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731838"/>
            <a:ext cx="4403725" cy="5761037"/>
          </a:xfrm>
        </p:spPr>
        <p:txBody>
          <a:bodyPr/>
          <a:lstStyle>
            <a:lvl1pPr marL="177800" indent="-177800">
              <a:defRPr/>
            </a:lvl1pPr>
            <a:lvl2pPr marL="355600" indent="-177800"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838"/>
            <a:ext cx="4403725" cy="5761037"/>
          </a:xfrm>
        </p:spPr>
        <p:txBody>
          <a:bodyPr/>
          <a:lstStyle>
            <a:lvl2pPr marL="355600" indent="-177800"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88B577CF-A3C9-4004-B018-44FA3559FC7E}" type="datetime1">
              <a:rPr lang="sl-SI" smtClean="0"/>
              <a:t>9. 11. 2017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0EE014-A708-45FB-9177-39306B3D30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4375460A-E05C-4993-8422-C83ACAA9EC15}" type="datetime1">
              <a:rPr lang="sl-SI" smtClean="0"/>
              <a:t>9. 11. 2017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7661B-B922-4F70-9A2E-45826A963F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59557B1F-3F6E-49A4-AB9C-6DE5EE682E11}" type="datetime1">
              <a:rPr lang="sl-SI" smtClean="0"/>
              <a:t>9. 11. 2017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C6AF0-CEAF-46FE-8590-D79FFCAABB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01680" y="6675118"/>
            <a:ext cx="3778682" cy="182882"/>
          </a:xfrm>
        </p:spPr>
        <p:txBody>
          <a:bodyPr/>
          <a:lstStyle/>
          <a:p>
            <a:r>
              <a:rPr lang="sl-SI" smtClean="0"/>
              <a:t>CHESS 2 proton irradiated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BF2AE0BB-D7D9-4700-B0FC-B7AD211D78AA}" type="datetime1">
              <a:rPr lang="sl-SI" smtClean="0"/>
              <a:t>9. 11. 2017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912595-0366-4B32-8F85-1414F2F042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11198E40-5C76-470A-935B-78424C66F5FC}" type="datetime1">
              <a:rPr lang="sl-SI" smtClean="0"/>
              <a:t>9. 11. 2017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347E3-CE99-4FFB-86CA-C2CF7F0CD2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CHESS 2 proton irradiated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1232EBD9-0C0C-4D00-A55B-B69E7540C014}" type="datetime1">
              <a:rPr lang="sl-SI" smtClean="0"/>
              <a:t>9. 11. 2017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109BC8-3222-42AD-B6D8-DE29002487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07182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274320" tIns="0" rIns="0" bIns="0" anchor="ctr"/>
          <a:lstStyle/>
          <a:p>
            <a:endParaRPr lang="sl-SI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91440" y="731519"/>
            <a:ext cx="8961120" cy="57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sl-SI" dirty="0" err="1" smtClean="0"/>
              <a:t>Click</a:t>
            </a:r>
            <a:r>
              <a:rPr lang="sl-SI" dirty="0" smtClean="0"/>
              <a:t> </a:t>
            </a:r>
            <a:r>
              <a:rPr lang="sl-SI" dirty="0"/>
              <a:t>to </a:t>
            </a:r>
            <a:r>
              <a:rPr lang="sl-SI" dirty="0" err="1"/>
              <a:t>edit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text</a:t>
            </a:r>
            <a:r>
              <a:rPr lang="sl-SI" dirty="0"/>
              <a:t> </a:t>
            </a:r>
            <a:r>
              <a:rPr lang="sl-SI" dirty="0" smtClean="0"/>
              <a:t>format</a:t>
            </a:r>
            <a:endParaRPr lang="sl-SI" dirty="0"/>
          </a:p>
          <a:p>
            <a:pPr lvl="4"/>
            <a:r>
              <a:rPr lang="sl-SI" dirty="0" err="1" smtClean="0"/>
              <a:t>Second</a:t>
            </a:r>
            <a:r>
              <a:rPr lang="sl-SI" dirty="0" smtClean="0"/>
              <a:t> </a:t>
            </a:r>
            <a:r>
              <a:rPr lang="sl-SI" dirty="0" err="1" smtClean="0"/>
              <a:t>Outline</a:t>
            </a:r>
            <a:r>
              <a:rPr lang="sl-SI" dirty="0" smtClean="0"/>
              <a:t> </a:t>
            </a:r>
            <a:r>
              <a:rPr lang="sl-SI" dirty="0" err="1" smtClean="0"/>
              <a:t>Level</a:t>
            </a:r>
            <a:endParaRPr lang="sl-SI" dirty="0" smtClean="0"/>
          </a:p>
          <a:p>
            <a:pPr lvl="2"/>
            <a:r>
              <a:rPr lang="sl-SI" dirty="0" err="1" smtClean="0"/>
              <a:t>Third</a:t>
            </a:r>
            <a:r>
              <a:rPr lang="sl-SI" dirty="0" smtClean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3"/>
            <a:r>
              <a:rPr lang="sl-SI" dirty="0"/>
              <a:t>  </a:t>
            </a:r>
            <a:r>
              <a:rPr lang="sl-SI" dirty="0" err="1"/>
              <a:t>Fourth</a:t>
            </a:r>
            <a:r>
              <a:rPr lang="sl-SI" dirty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4"/>
            <a:r>
              <a:rPr lang="sl-SI" dirty="0"/>
              <a:t>  </a:t>
            </a:r>
            <a:r>
              <a:rPr lang="sl-SI" dirty="0" err="1"/>
              <a:t>Fifth</a:t>
            </a:r>
            <a:r>
              <a:rPr lang="sl-SI" dirty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5"/>
            <a:r>
              <a:rPr lang="sl-SI" dirty="0"/>
              <a:t>  </a:t>
            </a:r>
            <a:r>
              <a:rPr lang="sl-SI" dirty="0" err="1"/>
              <a:t>Sixth</a:t>
            </a:r>
            <a:r>
              <a:rPr lang="sl-SI" dirty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  <a:p>
            <a:pPr lvl="6"/>
            <a:r>
              <a:rPr lang="sl-SI" dirty="0"/>
              <a:t>  </a:t>
            </a:r>
            <a:r>
              <a:rPr lang="sl-SI" dirty="0" err="1"/>
              <a:t>Seventh</a:t>
            </a:r>
            <a:r>
              <a:rPr lang="sl-SI" dirty="0"/>
              <a:t> </a:t>
            </a:r>
            <a:r>
              <a:rPr lang="sl-SI" dirty="0" err="1"/>
              <a:t>Outline</a:t>
            </a:r>
            <a:r>
              <a:rPr lang="sl-SI" dirty="0"/>
              <a:t> </a:t>
            </a:r>
            <a:r>
              <a:rPr lang="sl-SI" dirty="0" err="1"/>
              <a:t>Level</a:t>
            </a:r>
            <a:endParaRPr lang="sl-SI" dirty="0"/>
          </a:p>
        </p:txBody>
      </p:sp>
      <p:sp>
        <p:nvSpPr>
          <p:cNvPr id="5" name="Footer Placeholder 4"/>
          <p:cNvSpPr txBox="1"/>
          <p:nvPr/>
        </p:nvSpPr>
        <p:spPr>
          <a:xfrm>
            <a:off x="-15840" y="6675119"/>
            <a:ext cx="303336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ooter Placeholder 4"/>
          <p:cNvSpPr txBox="1"/>
          <p:nvPr/>
        </p:nvSpPr>
        <p:spPr>
          <a:xfrm>
            <a:off x="3017520" y="6675119"/>
            <a:ext cx="3033360" cy="182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oter Placeholder 4"/>
          <p:cNvSpPr txBox="1"/>
          <p:nvPr/>
        </p:nvSpPr>
        <p:spPr>
          <a:xfrm>
            <a:off x="3017520" y="6675119"/>
            <a:ext cx="3033360" cy="182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17520" y="6675118"/>
            <a:ext cx="3643256" cy="181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en-US" sz="1100" kern="1200">
                <a:solidFill>
                  <a:schemeClr val="tx1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660776" y="6675118"/>
            <a:ext cx="1385944" cy="181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tx1"/>
                </a:solidFill>
                <a:latin typeface="Verdana" pitchFamily="34"/>
                <a:ea typeface="DejaVu Sans" pitchFamily="2"/>
                <a:cs typeface="DejaVu Sans" pitchFamily="2"/>
              </a:defRPr>
            </a:lvl1pPr>
          </a:lstStyle>
          <a:p>
            <a:pPr algn="r"/>
            <a:fld id="{24CC48FB-CF04-40A2-94BC-2DC714AEBCAC}" type="datetime1">
              <a:rPr lang="sl-SI" smtClean="0"/>
              <a:t>9. 11. 2017</a:t>
            </a:fld>
            <a:endParaRPr lang="en-GB" dirty="0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046720" y="6675119"/>
            <a:ext cx="1097280" cy="18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tx1"/>
                </a:solidFill>
                <a:latin typeface="Verdana" pitchFamily="34"/>
                <a:ea typeface="DejaVu Sans" pitchFamily="2"/>
                <a:cs typeface="DejaVu Sans" pitchFamily="2"/>
              </a:defRPr>
            </a:lvl1pPr>
          </a:lstStyle>
          <a:p>
            <a:fld id="{AF8E9FEF-E814-45F5-A78A-937B66B945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9200" y="6650640"/>
            <a:ext cx="1082967" cy="253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pPr>
            <a:r>
              <a:rPr lang="en-US" sz="1100" b="0" i="0" u="none" strike="noStrike" kern="1200" cap="none" dirty="0" err="1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Bojan</a:t>
            </a:r>
            <a:r>
              <a:rPr lang="en-US" sz="1100" b="0" i="0" u="none" strike="noStrike" kern="1200" cap="none" dirty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</a:t>
            </a:r>
            <a:r>
              <a:rPr lang="en-US" sz="1100" b="0" i="0" u="none" strike="noStrike" kern="1200" cap="none" dirty="0" err="1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Hiti</a:t>
            </a:r>
            <a:r>
              <a:rPr lang="en-US" sz="1100" b="0" i="0" u="none" strike="noStrike" kern="1200" cap="none" dirty="0">
                <a:ln>
                  <a:noFill/>
                </a:ln>
                <a:solidFill>
                  <a:schemeClr val="tx1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(IJS)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61" y="1403"/>
            <a:ext cx="426306" cy="545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37576" r="31484"/>
          <a:stretch/>
        </p:blipFill>
        <p:spPr>
          <a:xfrm>
            <a:off x="8107181" y="-64703"/>
            <a:ext cx="545751" cy="613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hangingPunct="0">
        <a:lnSpc>
          <a:spcPct val="100000"/>
        </a:lnSpc>
        <a:tabLst/>
        <a:defRPr lang="sl-SI" sz="2400" b="0" i="0" u="none" strike="noStrike" kern="1200" cap="none" spc="0" baseline="0">
          <a:ln>
            <a:noFill/>
          </a:ln>
          <a:solidFill>
            <a:srgbClr val="C5000B"/>
          </a:solidFill>
          <a:latin typeface="Verdana" pitchFamily="34"/>
        </a:defRPr>
      </a:lvl1pPr>
    </p:titleStyle>
    <p:bodyStyle>
      <a:lvl1pPr marL="177800" lvl="0" indent="-177800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1pPr>
      <a:lvl2pPr lvl="1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2pPr>
      <a:lvl3pPr marL="534988" lvl="2" indent="-179388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3pPr>
      <a:lvl4pPr lvl="3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4pPr>
      <a:lvl5pPr marL="355600" lvl="4" indent="-177800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5pPr>
      <a:lvl6pPr lvl="5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6pPr>
      <a:lvl7pPr lvl="6" algn="l" rtl="0" hangingPunct="0">
        <a:lnSpc>
          <a:spcPct val="100000"/>
        </a:lnSpc>
        <a:spcBef>
          <a:spcPts val="0"/>
        </a:spcBef>
        <a:spcAft>
          <a:spcPts val="289"/>
        </a:spcAft>
        <a:buClr>
          <a:srgbClr val="C5000B"/>
        </a:buClr>
        <a:buSzPct val="45000"/>
        <a:buFont typeface="StarSymbol"/>
        <a:buChar char="●"/>
        <a:tabLst/>
        <a:defRPr lang="sl-SI" sz="2000" b="0" i="0" u="none" strike="noStrike" kern="1200" cap="none" spc="0" baseline="0">
          <a:ln>
            <a:noFill/>
          </a:ln>
          <a:solidFill>
            <a:srgbClr val="000000"/>
          </a:solidFill>
          <a:latin typeface="Calibri"/>
          <a:ea typeface="Droid Sans Fallback" pitchFamily="2"/>
          <a:cs typeface="Free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723900"/>
            <a:r>
              <a:rPr lang="sl-SI" sz="2600" dirty="0" smtClean="0"/>
              <a:t>Proton irradiated passive test strucutres on CHESS 2</a:t>
            </a:r>
            <a:endParaRPr lang="sl-SI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3888" y="4723934"/>
            <a:ext cx="7886700" cy="1164801"/>
          </a:xfrm>
        </p:spPr>
        <p:txBody>
          <a:bodyPr anchor="ctr" anchorCtr="0"/>
          <a:lstStyle/>
          <a:p>
            <a:r>
              <a:rPr lang="sl-SI" sz="1800" dirty="0" smtClean="0">
                <a:solidFill>
                  <a:schemeClr val="tx1"/>
                </a:solidFill>
              </a:rPr>
              <a:t>Bojan Hiti, Igor Mandić et al.</a:t>
            </a:r>
          </a:p>
          <a:p>
            <a:r>
              <a:rPr lang="sl-SI" sz="1800" dirty="0" smtClean="0">
                <a:solidFill>
                  <a:schemeClr val="tx1"/>
                </a:solidFill>
              </a:rPr>
              <a:t>Jožef Stefan Institute, </a:t>
            </a:r>
            <a:r>
              <a:rPr lang="sl-SI" sz="1800" dirty="0" err="1" smtClean="0">
                <a:solidFill>
                  <a:schemeClr val="tx1"/>
                </a:solidFill>
              </a:rPr>
              <a:t>Experimental</a:t>
            </a:r>
            <a:r>
              <a:rPr lang="sl-SI" sz="1800" dirty="0" smtClean="0">
                <a:solidFill>
                  <a:schemeClr val="tx1"/>
                </a:solidFill>
              </a:rPr>
              <a:t> </a:t>
            </a:r>
            <a:r>
              <a:rPr lang="sl-SI" sz="1800" dirty="0" err="1" smtClean="0">
                <a:solidFill>
                  <a:schemeClr val="tx1"/>
                </a:solidFill>
              </a:rPr>
              <a:t>Particle</a:t>
            </a:r>
            <a:r>
              <a:rPr lang="sl-SI" sz="1800" dirty="0" smtClean="0">
                <a:solidFill>
                  <a:schemeClr val="tx1"/>
                </a:solidFill>
              </a:rPr>
              <a:t> </a:t>
            </a:r>
            <a:r>
              <a:rPr lang="sl-SI" sz="1800" dirty="0" err="1" smtClean="0">
                <a:solidFill>
                  <a:schemeClr val="tx1"/>
                </a:solidFill>
              </a:rPr>
              <a:t>Physics</a:t>
            </a:r>
            <a:r>
              <a:rPr lang="sl-SI" sz="1800" dirty="0" smtClean="0">
                <a:solidFill>
                  <a:schemeClr val="tx1"/>
                </a:solidFill>
              </a:rPr>
              <a:t> </a:t>
            </a:r>
            <a:r>
              <a:rPr lang="sl-SI" sz="1800" dirty="0" err="1" smtClean="0">
                <a:solidFill>
                  <a:schemeClr val="tx1"/>
                </a:solidFill>
              </a:rPr>
              <a:t>Department</a:t>
            </a:r>
            <a:r>
              <a:rPr lang="sl-SI" sz="1800" dirty="0" smtClean="0">
                <a:solidFill>
                  <a:schemeClr val="tx1"/>
                </a:solidFill>
              </a:rPr>
              <a:t> (F9)</a:t>
            </a:r>
          </a:p>
          <a:p>
            <a:r>
              <a:rPr lang="sl-SI" sz="1800" dirty="0" smtClean="0">
                <a:solidFill>
                  <a:schemeClr val="tx1"/>
                </a:solidFill>
              </a:rPr>
              <a:t>Ljubljana, </a:t>
            </a:r>
            <a:r>
              <a:rPr lang="sl-SI" sz="1800" dirty="0" err="1" smtClean="0">
                <a:solidFill>
                  <a:schemeClr val="tx1"/>
                </a:solidFill>
              </a:rPr>
              <a:t>Slovenia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 anchor="ctr" anchorCtr="0"/>
          <a:lstStyle/>
          <a:p>
            <a:r>
              <a:rPr lang="sl-SI" dirty="0" smtClean="0"/>
              <a:t>Strip CMOS regular meeting, 09.11.2017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59" y="0"/>
            <a:ext cx="2787888" cy="17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08"/>
            <a:ext cx="7406640" cy="5327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Neff vs. fluence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B9F53DD9-9508-442C-AB3D-8989E074D45F}" type="datetime1">
              <a:rPr lang="sl-SI" smtClean="0"/>
              <a:t>9. 11. 2017</a:t>
            </a:fld>
            <a:endParaRPr lang="sl-SI" dirty="0"/>
          </a:p>
        </p:txBody>
      </p:sp>
      <p:graphicFrame>
        <p:nvGraphicFramePr>
          <p:cNvPr id="9" name="Object 6"/>
          <p:cNvGraphicFramePr>
            <a:graphicFrameLocks noGrp="1" noChangeAspect="1"/>
          </p:cNvGraphicFramePr>
          <p:nvPr>
            <p:extLst/>
          </p:nvPr>
        </p:nvGraphicFramePr>
        <p:xfrm>
          <a:off x="972364" y="733017"/>
          <a:ext cx="44259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4" imgW="2743200" imgH="241200" progId="Equation.3">
                  <p:embed/>
                </p:oleObj>
              </mc:Choice>
              <mc:Fallback>
                <p:oleObj name="Equation" r:id="rId4" imgW="2743200" imgH="241200" progId="Equation.3">
                  <p:embed/>
                  <p:pic>
                    <p:nvPicPr>
                      <p:cNvPr id="9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364" y="733017"/>
                        <a:ext cx="4425950" cy="38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27648" y="2876460"/>
            <a:ext cx="27432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Acceptor introduction rate is lower with protons than with neutrons</a:t>
            </a:r>
          </a:p>
          <a:p>
            <a:r>
              <a:rPr lang="sl-SI" dirty="0" smtClean="0"/>
              <a:t>Common in oxygenated material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9424" y="2029968"/>
            <a:ext cx="0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6496" y="2591537"/>
            <a:ext cx="0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6896" y="2286000"/>
            <a:ext cx="0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10512" y="1586581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proton Los Alamos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81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15" y="632926"/>
            <a:ext cx="3114675" cy="29622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aseline="30000" dirty="0"/>
              <a:t>90</a:t>
            </a:r>
            <a:r>
              <a:rPr lang="sl-SI" dirty="0"/>
              <a:t>Sr </a:t>
            </a:r>
            <a:r>
              <a:rPr lang="sl-SI" dirty="0" smtClean="0"/>
              <a:t>setup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" y="3701331"/>
            <a:ext cx="8961120" cy="2956814"/>
          </a:xfrm>
        </p:spPr>
        <p:txBody>
          <a:bodyPr/>
          <a:lstStyle/>
          <a:p>
            <a:r>
              <a:rPr lang="en-US" dirty="0" smtClean="0"/>
              <a:t>HV-CMOS</a:t>
            </a:r>
            <a:r>
              <a:rPr lang="en-US" dirty="0"/>
              <a:t>: small signals, large noise </a:t>
            </a:r>
            <a:r>
              <a:rPr lang="en-US" dirty="0">
                <a:sym typeface="Wingdings" pitchFamily="2" charset="2"/>
              </a:rPr>
              <a:t> S/N very </a:t>
            </a:r>
            <a:r>
              <a:rPr lang="sl-SI" dirty="0" smtClean="0">
                <a:sym typeface="Wingdings" pitchFamily="2" charset="2"/>
              </a:rPr>
              <a:t>low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clean </a:t>
            </a:r>
            <a:r>
              <a:rPr lang="en-US" dirty="0">
                <a:sym typeface="Wingdings" pitchFamily="2" charset="2"/>
              </a:rPr>
              <a:t>sample of </a:t>
            </a:r>
            <a:r>
              <a:rPr lang="en-US" dirty="0" smtClean="0">
                <a:sym typeface="Wingdings" pitchFamily="2" charset="2"/>
              </a:rPr>
              <a:t>events</a:t>
            </a:r>
            <a:r>
              <a:rPr lang="sl-SI" dirty="0" smtClean="0">
                <a:sym typeface="Wingdings" pitchFamily="2" charset="2"/>
              </a:rPr>
              <a:t> needed (no hits missing DUT)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sl-SI" dirty="0" smtClean="0">
                <a:sym typeface="Wingdings" pitchFamily="2" charset="2"/>
              </a:rPr>
              <a:t>require a </a:t>
            </a:r>
            <a:r>
              <a:rPr lang="en-US" dirty="0" smtClean="0">
                <a:sym typeface="Wingdings" pitchFamily="2" charset="2"/>
              </a:rPr>
              <a:t>large </a:t>
            </a:r>
            <a:r>
              <a:rPr lang="en-US" dirty="0">
                <a:sym typeface="Wingdings" pitchFamily="2" charset="2"/>
              </a:rPr>
              <a:t>detector </a:t>
            </a:r>
            <a:r>
              <a:rPr lang="sl-SI" dirty="0" smtClean="0">
                <a:sym typeface="Wingdings" pitchFamily="2" charset="2"/>
              </a:rPr>
              <a:t>(</a:t>
            </a:r>
            <a:r>
              <a:rPr lang="en-US" dirty="0" smtClean="0">
                <a:sym typeface="Wingdings" pitchFamily="2" charset="2"/>
              </a:rPr>
              <a:t>trigger rate</a:t>
            </a:r>
            <a:r>
              <a:rPr lang="sl-SI" dirty="0" smtClean="0">
                <a:sym typeface="Wingdings" pitchFamily="2" charset="2"/>
              </a:rPr>
              <a:t>), </a:t>
            </a:r>
            <a:r>
              <a:rPr lang="en-US" dirty="0" smtClean="0"/>
              <a:t>good </a:t>
            </a:r>
            <a:r>
              <a:rPr lang="en-US" dirty="0"/>
              <a:t>collimation, small </a:t>
            </a:r>
            <a:r>
              <a:rPr lang="en-US" dirty="0" smtClean="0"/>
              <a:t>scintillator</a:t>
            </a:r>
            <a:endParaRPr lang="en-US" dirty="0"/>
          </a:p>
          <a:p>
            <a:endParaRPr lang="sl-SI" dirty="0" smtClean="0"/>
          </a:p>
          <a:p>
            <a:r>
              <a:rPr lang="en-US" dirty="0" smtClean="0"/>
              <a:t>Measurement</a:t>
            </a:r>
            <a:r>
              <a:rPr lang="en-US" dirty="0"/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) Record </a:t>
            </a:r>
            <a:r>
              <a:rPr lang="en-US" i="1" dirty="0">
                <a:sym typeface="Wingdings" pitchFamily="2" charset="2"/>
              </a:rPr>
              <a:t>N</a:t>
            </a:r>
            <a:r>
              <a:rPr lang="en-US" dirty="0">
                <a:sym typeface="Wingdings" pitchFamily="2" charset="2"/>
              </a:rPr>
              <a:t> </a:t>
            </a:r>
            <a:r>
              <a:rPr lang="sl-SI" dirty="0" smtClean="0">
                <a:sym typeface="Wingdings" pitchFamily="2" charset="2"/>
              </a:rPr>
              <a:t>( = 2500) </a:t>
            </a:r>
            <a:r>
              <a:rPr lang="en-US" dirty="0" smtClean="0">
                <a:sym typeface="Wingdings" pitchFamily="2" charset="2"/>
              </a:rPr>
              <a:t>waveforms</a:t>
            </a:r>
            <a:endParaRPr lang="en-US" dirty="0"/>
          </a:p>
          <a:p>
            <a:pPr lvl="1"/>
            <a:r>
              <a:rPr lang="en-US" dirty="0">
                <a:sym typeface="Wingdings" pitchFamily="2" charset="2"/>
              </a:rPr>
              <a:t>2) </a:t>
            </a:r>
            <a:r>
              <a:rPr lang="sl-SI" dirty="0" smtClean="0">
                <a:sym typeface="Wingdings" pitchFamily="2" charset="2"/>
              </a:rPr>
              <a:t>A</a:t>
            </a:r>
            <a:r>
              <a:rPr lang="en-US" dirty="0" err="1" smtClean="0"/>
              <a:t>verage</a:t>
            </a:r>
            <a:r>
              <a:rPr lang="en-US" dirty="0" smtClean="0"/>
              <a:t> </a:t>
            </a:r>
            <a:r>
              <a:rPr lang="en-US" dirty="0"/>
              <a:t>over all waveforms </a:t>
            </a:r>
            <a:r>
              <a:rPr lang="en-US" dirty="0">
                <a:sym typeface="Wingdings" pitchFamily="2" charset="2"/>
              </a:rPr>
              <a:t>and </a:t>
            </a:r>
            <a:r>
              <a:rPr lang="en-US" dirty="0" smtClean="0">
                <a:sym typeface="Wingdings" pitchFamily="2" charset="2"/>
              </a:rPr>
              <a:t>determine </a:t>
            </a:r>
            <a:r>
              <a:rPr lang="sl-SI" dirty="0" smtClean="0">
                <a:sym typeface="Wingdings" pitchFamily="2" charset="2"/>
              </a:rPr>
              <a:t>time of the </a:t>
            </a:r>
            <a:r>
              <a:rPr lang="en-US" dirty="0" smtClean="0">
                <a:sym typeface="Wingdings" pitchFamily="2" charset="2"/>
              </a:rPr>
              <a:t>signal peak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3) </a:t>
            </a:r>
            <a:r>
              <a:rPr lang="sl-SI" dirty="0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ample </a:t>
            </a:r>
            <a:r>
              <a:rPr lang="en-US" dirty="0">
                <a:sym typeface="Wingdings" pitchFamily="2" charset="2"/>
              </a:rPr>
              <a:t>waveforms </a:t>
            </a:r>
            <a:r>
              <a:rPr lang="en-US" dirty="0" smtClean="0">
                <a:sym typeface="Wingdings" pitchFamily="2" charset="2"/>
              </a:rPr>
              <a:t>at </a:t>
            </a:r>
            <a:r>
              <a:rPr lang="en-US" dirty="0">
                <a:sym typeface="Wingdings" pitchFamily="2" charset="2"/>
              </a:rPr>
              <a:t>the </a:t>
            </a:r>
            <a:r>
              <a:rPr lang="en-US" dirty="0" smtClean="0">
                <a:sym typeface="Wingdings" pitchFamily="2" charset="2"/>
              </a:rPr>
              <a:t>peak</a:t>
            </a:r>
            <a:r>
              <a:rPr lang="sl-SI" dirty="0" smtClean="0">
                <a:sym typeface="Wingdings" pitchFamily="2" charset="2"/>
              </a:rPr>
              <a:t> and fill the spectrum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4)</a:t>
            </a:r>
            <a:r>
              <a:rPr lang="sl-SI" dirty="0" smtClean="0">
                <a:sym typeface="Wingdings" pitchFamily="2" charset="2"/>
              </a:rPr>
              <a:t> Fit the spectrum with a convoluted landau+gauss function</a:t>
            </a:r>
            <a:endParaRPr lang="en-US" dirty="0">
              <a:sym typeface="Wingdings" pitchFamily="2" charset="2"/>
            </a:endParaRPr>
          </a:p>
          <a:p>
            <a:pPr marL="342900" indent="-342900"/>
            <a:endParaRPr lang="en-US" dirty="0">
              <a:sym typeface="Wingdings" pitchFamily="2" charset="2"/>
            </a:endParaRPr>
          </a:p>
          <a:p>
            <a:endParaRPr lang="sl-S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sl-SI" smtClean="0"/>
              <a:t>CHESS 2 proton irradiated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F7FF3C-AA75-46B7-803A-B493F2279423}" type="datetime1">
              <a:rPr lang="sl-SI" smtClean="0"/>
              <a:t>9. 11. 2017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912595-0366-4B32-8F85-1414F2F042D6}" type="slidenum">
              <a:rPr lang="sl-SI" smtClean="0"/>
              <a:t>11</a:t>
            </a:fld>
            <a:endParaRPr lang="sl-SI"/>
          </a:p>
        </p:txBody>
      </p:sp>
      <p:grpSp>
        <p:nvGrpSpPr>
          <p:cNvPr id="7" name="Group 6"/>
          <p:cNvGrpSpPr/>
          <p:nvPr/>
        </p:nvGrpSpPr>
        <p:grpSpPr>
          <a:xfrm>
            <a:off x="109894" y="560131"/>
            <a:ext cx="5804150" cy="2985336"/>
            <a:chOff x="1755815" y="252121"/>
            <a:chExt cx="5804150" cy="2985336"/>
          </a:xfrm>
        </p:grpSpPr>
        <p:pic>
          <p:nvPicPr>
            <p:cNvPr id="8" name="Picture 2" descr="I:\ATLAS\HVCMOS\ChESS\Q-TCT setu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5815" y="252121"/>
              <a:ext cx="5475033" cy="298533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084932" y="674654"/>
              <a:ext cx="1370526" cy="312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detector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2795" y="469294"/>
              <a:ext cx="324717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ORTEC 142 charge sensitive amplifier + custom made shaper</a:t>
              </a:r>
              <a:r>
                <a:rPr lang="sl-SI" sz="1600" dirty="0" smtClean="0"/>
                <a:t> (25 ns)</a:t>
              </a:r>
              <a:r>
                <a:rPr lang="en-US" sz="1600" dirty="0" smtClean="0"/>
                <a:t> </a:t>
              </a:r>
              <a:endParaRPr lang="sl-SI" sz="1600" dirty="0" smtClean="0"/>
            </a:p>
            <a:p>
              <a:r>
                <a:rPr lang="en-US" sz="1600" dirty="0" smtClean="0"/>
                <a:t>+</a:t>
              </a:r>
              <a:r>
                <a:rPr lang="sl-SI" sz="1600" dirty="0" smtClean="0"/>
                <a:t> </a:t>
              </a:r>
              <a:r>
                <a:rPr lang="en-US" sz="1600" dirty="0" smtClean="0"/>
                <a:t>digital oscilloscope 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32909" y="2396691"/>
            <a:ext cx="539177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 smtClean="0"/>
              <a:t>ampl.</a:t>
            </a:r>
            <a:endParaRPr lang="sl-SI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204559" y="1215432"/>
            <a:ext cx="377274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baseline="30000" dirty="0"/>
              <a:t>90</a:t>
            </a:r>
            <a:r>
              <a:rPr lang="sl-SI" sz="1600" dirty="0"/>
              <a:t>Sr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5771" y="2199121"/>
            <a:ext cx="452615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 smtClean="0"/>
              <a:t>PMT</a:t>
            </a:r>
            <a:endParaRPr lang="sl-SI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60105" y="2735467"/>
            <a:ext cx="910946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 smtClean="0"/>
              <a:t>cooling jig</a:t>
            </a:r>
            <a:endParaRPr lang="sl-SI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0833" y="3063532"/>
            <a:ext cx="430173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 smtClean="0"/>
              <a:t>DUT</a:t>
            </a:r>
            <a:endParaRPr lang="sl-SI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093819" y="2556153"/>
            <a:ext cx="110740" cy="4928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Typical Sr90 spectrum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9" y="939070"/>
            <a:ext cx="6648450" cy="4505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E35A6CF-952A-451E-A6E5-D2354E551724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46806" y="172821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noise peak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5013847" y="224637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signal peak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" y="5815584"/>
            <a:ext cx="486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deposited charge = shift between noise and signal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15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Sr90 measurements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9CBEB05-2854-4859-89D5-96A6DA5AE636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88769"/>
              </p:ext>
            </p:extLst>
          </p:nvPr>
        </p:nvGraphicFramePr>
        <p:xfrm>
          <a:off x="403548" y="722260"/>
          <a:ext cx="8356404" cy="454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94640" y="5440564"/>
            <a:ext cx="8961120" cy="772159"/>
          </a:xfrm>
        </p:spPr>
        <p:txBody>
          <a:bodyPr/>
          <a:lstStyle/>
          <a:p>
            <a:r>
              <a:rPr lang="sl-SI" dirty="0" smtClean="0"/>
              <a:t>Collected charge vs. bias voltage for different </a:t>
            </a:r>
            <a:r>
              <a:rPr lang="sl-SI" dirty="0" smtClean="0"/>
              <a:t>resistivities / </a:t>
            </a:r>
            <a:r>
              <a:rPr lang="sl-SI" dirty="0" smtClean="0"/>
              <a:t>proton fluences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320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Sr90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5720079"/>
            <a:ext cx="8961120" cy="772159"/>
          </a:xfrm>
        </p:spPr>
        <p:txBody>
          <a:bodyPr/>
          <a:lstStyle/>
          <a:p>
            <a:r>
              <a:rPr lang="sl-SI" dirty="0" smtClean="0"/>
              <a:t>Very high amount of charge in the wafer of the highest initial resistivity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E35A6CF-952A-451E-A6E5-D2354E551724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59426"/>
              </p:ext>
            </p:extLst>
          </p:nvPr>
        </p:nvGraphicFramePr>
        <p:xfrm>
          <a:off x="750414" y="1386942"/>
          <a:ext cx="7643171" cy="408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1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Sr90 Comparison for different substrates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33F00787-0FE6-40B4-9901-764E812ACF12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57888" y="4481915"/>
            <a:ext cx="13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1145" y="5983425"/>
            <a:ext cx="808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With Sr90 the charge in proton irradiated samples is much higher than in neutron irr.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871001"/>
            <a:ext cx="8168640" cy="48995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6268" y="3881750"/>
            <a:ext cx="14141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dashed lines: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proton irr.</a:t>
            </a:r>
          </a:p>
          <a:p>
            <a:r>
              <a:rPr lang="sl-SI" dirty="0" smtClean="0"/>
              <a:t>full lines:</a:t>
            </a:r>
          </a:p>
          <a:p>
            <a:r>
              <a:rPr lang="sl-SI" dirty="0" smtClean="0"/>
              <a:t>neutron irr.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0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111156" y="818896"/>
            <a:ext cx="8799164" cy="5102350"/>
          </a:xfrm>
        </p:spPr>
        <p:txBody>
          <a:bodyPr/>
          <a:lstStyle/>
          <a:p>
            <a:r>
              <a:rPr lang="sl-SI" dirty="0" smtClean="0"/>
              <a:t>Discrepancy between expected charge (Edge-TCT – depleted depth) and measured charge (Sr90): 50 % less charge collected than expected</a:t>
            </a:r>
          </a:p>
          <a:p>
            <a:r>
              <a:rPr lang="sl-SI" dirty="0" smtClean="0"/>
              <a:t>The reason is due to top biasing</a:t>
            </a:r>
          </a:p>
          <a:p>
            <a:pPr lvl="1"/>
            <a:r>
              <a:rPr lang="sl-SI" dirty="0" smtClean="0"/>
              <a:t>Drift of both types of charge carriers ends on the chip surface</a:t>
            </a:r>
          </a:p>
          <a:p>
            <a:pPr lvl="1"/>
            <a:r>
              <a:rPr lang="sl-SI" dirty="0" smtClean="0"/>
              <a:t>Holes have to drift through a low </a:t>
            </a:r>
            <a:r>
              <a:rPr lang="sl-SI" i="1" dirty="0" smtClean="0"/>
              <a:t>E </a:t>
            </a:r>
            <a:r>
              <a:rPr lang="sl-SI" dirty="0" smtClean="0"/>
              <a:t>region, where trapping is high</a:t>
            </a:r>
          </a:p>
          <a:p>
            <a:pPr lvl="1"/>
            <a:r>
              <a:rPr lang="sl-SI" dirty="0" smtClean="0"/>
              <a:t>Trapped charge carriers only pass a part of the weighting field (Shockley Ramo theorem)</a:t>
            </a:r>
          </a:p>
          <a:p>
            <a:pPr lvl="1"/>
            <a:r>
              <a:rPr lang="sl-SI" dirty="0" smtClean="0"/>
              <a:t>The effect is </a:t>
            </a:r>
            <a:r>
              <a:rPr lang="sl-SI" dirty="0" smtClean="0">
                <a:solidFill>
                  <a:srgbClr val="C00000"/>
                </a:solidFill>
              </a:rPr>
              <a:t>strongly mitigated</a:t>
            </a:r>
            <a:r>
              <a:rPr lang="sl-SI" dirty="0" smtClean="0"/>
              <a:t> by a processed and metalized </a:t>
            </a:r>
            <a:r>
              <a:rPr lang="sl-SI" dirty="0" smtClean="0">
                <a:solidFill>
                  <a:srgbClr val="C00000"/>
                </a:solidFill>
              </a:rPr>
              <a:t>back plane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Observed in LFoundry </a:t>
            </a:r>
            <a:r>
              <a:rPr lang="sl-SI" dirty="0" smtClean="0">
                <a:solidFill>
                  <a:schemeClr val="tx1"/>
                </a:solidFill>
              </a:rPr>
              <a:t>CMOS </a:t>
            </a:r>
            <a:r>
              <a:rPr lang="sl-SI" dirty="0" smtClean="0">
                <a:solidFill>
                  <a:schemeClr val="tx1"/>
                </a:solidFill>
              </a:rPr>
              <a:t>chips with and without processed back plane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Possible explanation for missing charge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C93F2519-C248-40D7-9274-F0E89AFE6316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2323998" y="3364179"/>
            <a:ext cx="5078709" cy="3106298"/>
            <a:chOff x="2615184" y="1542712"/>
            <a:chExt cx="5078709" cy="3106298"/>
          </a:xfrm>
        </p:grpSpPr>
        <p:sp>
          <p:nvSpPr>
            <p:cNvPr id="46" name="Chord 45"/>
            <p:cNvSpPr/>
            <p:nvPr/>
          </p:nvSpPr>
          <p:spPr>
            <a:xfrm>
              <a:off x="2816968" y="1551198"/>
              <a:ext cx="4315352" cy="2847868"/>
            </a:xfrm>
            <a:prstGeom prst="chord">
              <a:avLst>
                <a:gd name="adj1" fmla="val 21151828"/>
                <a:gd name="adj2" fmla="val 11223015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15184" y="2502879"/>
              <a:ext cx="4681728" cy="2146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00672" y="2513524"/>
              <a:ext cx="177732" cy="189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52640" y="2514195"/>
              <a:ext cx="800879" cy="180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59120" y="2513525"/>
              <a:ext cx="800879" cy="180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46160" y="2513525"/>
              <a:ext cx="800879" cy="180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71571" y="2513525"/>
              <a:ext cx="168993" cy="180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919472" y="3078480"/>
              <a:ext cx="158496" cy="1584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8" name="Arc 47"/>
            <p:cNvSpPr/>
            <p:nvPr/>
          </p:nvSpPr>
          <p:spPr>
            <a:xfrm rot="16003579">
              <a:off x="4570027" y="3034677"/>
              <a:ext cx="940577" cy="105568"/>
            </a:xfrm>
            <a:prstGeom prst="arc">
              <a:avLst>
                <a:gd name="adj1" fmla="val 14778671"/>
                <a:gd name="adj2" fmla="val 21310693"/>
              </a:avLst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46275" y="2051783"/>
              <a:ext cx="1346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n-well (+HV)</a:t>
              </a:r>
              <a:endParaRPr lang="sl-SI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05207" y="2043472"/>
              <a:ext cx="1288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p-ring (gnd)</a:t>
              </a:r>
              <a:endParaRPr lang="sl-SI" dirty="0"/>
            </a:p>
          </p:txBody>
        </p:sp>
        <p:sp>
          <p:nvSpPr>
            <p:cNvPr id="50" name="Chord 49"/>
            <p:cNvSpPr/>
            <p:nvPr/>
          </p:nvSpPr>
          <p:spPr>
            <a:xfrm>
              <a:off x="2825364" y="1542712"/>
              <a:ext cx="4315352" cy="2847868"/>
            </a:xfrm>
            <a:prstGeom prst="chord">
              <a:avLst>
                <a:gd name="adj1" fmla="val 1468249"/>
                <a:gd name="adj2" fmla="val 9275331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7" name="Arc 46"/>
            <p:cNvSpPr/>
            <p:nvPr/>
          </p:nvSpPr>
          <p:spPr>
            <a:xfrm rot="2410512" flipV="1">
              <a:off x="5132577" y="1787007"/>
              <a:ext cx="1729932" cy="2300637"/>
            </a:xfrm>
            <a:prstGeom prst="arc">
              <a:avLst>
                <a:gd name="adj1" fmla="val 14243264"/>
                <a:gd name="adj2" fmla="val 2915162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2560" y="271100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rgbClr val="0000FF"/>
                  </a:solidFill>
                </a:rPr>
                <a:t>electrons</a:t>
              </a:r>
              <a:endParaRPr lang="sl-SI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7766" y="3386873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>
                  <a:solidFill>
                    <a:srgbClr val="FF0000"/>
                  </a:solidFill>
                </a:rPr>
                <a:t>holes</a:t>
              </a:r>
              <a:endParaRPr lang="sl-SI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0647" y="5781174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low electric field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04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Collected charge is roughly proportional to the depleted depth</a:t>
            </a:r>
          </a:p>
          <a:p>
            <a:r>
              <a:rPr lang="sl-SI" dirty="0" smtClean="0"/>
              <a:t>Proton irradiation induces less effective space charge than neutrons</a:t>
            </a:r>
          </a:p>
          <a:p>
            <a:pPr lvl="1"/>
            <a:r>
              <a:rPr lang="sl-SI" dirty="0" smtClean="0"/>
              <a:t>Increased depletion zone at same fluences</a:t>
            </a:r>
          </a:p>
          <a:p>
            <a:pPr lvl="1"/>
            <a:r>
              <a:rPr lang="sl-SI" smtClean="0"/>
              <a:t>More charge</a:t>
            </a:r>
          </a:p>
          <a:p>
            <a:r>
              <a:rPr lang="sl-SI" dirty="0" smtClean="0"/>
              <a:t>The absolute amount of collected charge is smaller due to trapping related with top bias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E35A6CF-952A-451E-A6E5-D2354E551724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Samples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3CD09555-F457-4E6A-9D24-CEF4A12AC403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20984"/>
              </p:ext>
            </p:extLst>
          </p:nvPr>
        </p:nvGraphicFramePr>
        <p:xfrm>
          <a:off x="420625" y="3891155"/>
          <a:ext cx="833932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val="2126856224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1495405007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1649025405"/>
                    </a:ext>
                  </a:extLst>
                </a:gridCol>
                <a:gridCol w="1764792">
                  <a:extLst>
                    <a:ext uri="{9D8B030D-6E8A-4147-A177-3AD203B41FA5}">
                      <a16:colId xmlns:a16="http://schemas.microsoft.com/office/drawing/2014/main" val="29214598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97991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φ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 (10</a:t>
                      </a:r>
                      <a:r>
                        <a:rPr lang="sl-SI" b="0" baseline="30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sl-SI" b="0" baseline="-25000" dirty="0" smtClean="0">
                          <a:solidFill>
                            <a:schemeClr val="tx1"/>
                          </a:solidFill>
                        </a:rPr>
                        <a:t>eq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 cm</a:t>
                      </a:r>
                      <a:r>
                        <a:rPr lang="sl-SI" b="0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Ω·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cm (W1)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Ω·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cm (W7)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Ω·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cm (W13)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Ω·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cm (W19)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4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5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7.7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8.7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CERN PS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Los Alamos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n.a.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5615"/>
                  </a:ext>
                </a:extLst>
              </a:tr>
            </a:tbl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9455" y="731519"/>
            <a:ext cx="8648299" cy="2404873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Irradiation hardness studies with CHESS2 carried out in Ljubljana: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reactor neutrons (Ljubljana) – 4 resistivities, 5 fluences (1e14 – 2e15 neq/cm2)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24 GeV protons (CERN PS) – 3 resistivities, 2 fluences</a:t>
            </a:r>
          </a:p>
          <a:p>
            <a:pPr lvl="1"/>
            <a:r>
              <a:rPr lang="sl-SI" dirty="0" smtClean="0">
                <a:solidFill>
                  <a:schemeClr val="tx1"/>
                </a:solidFill>
              </a:rPr>
              <a:t>800 MeV protons (Los Alamos) – 4 resistivities	</a:t>
            </a:r>
            <a:r>
              <a:rPr lang="sl-SI" b="1" dirty="0" smtClean="0">
                <a:solidFill>
                  <a:srgbClr val="C00000"/>
                </a:solidFill>
              </a:rPr>
              <a:t>NEW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Characterization of passive structures using Edge-TCT and Sr90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Measurements before and after annealing</a:t>
            </a:r>
          </a:p>
          <a:p>
            <a:endParaRPr lang="sl-SI" baseline="30000" dirty="0">
              <a:solidFill>
                <a:schemeClr val="tx1"/>
              </a:solidFill>
            </a:endParaRPr>
          </a:p>
          <a:p>
            <a:pPr lvl="1"/>
            <a:endParaRPr lang="sl-SI" baseline="30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25" y="3429691"/>
            <a:ext cx="427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Table of proton irradiated samples/fluences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528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Test structures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19F39AE4-C3CB-4CFC-83A5-EA2790A4AB9D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26185" r="22488" b="17668"/>
          <a:stretch/>
        </p:blipFill>
        <p:spPr>
          <a:xfrm>
            <a:off x="615852" y="1342247"/>
            <a:ext cx="4587423" cy="35690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4661" y="2039813"/>
            <a:ext cx="671386" cy="24041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592565" y="2222694"/>
            <a:ext cx="1463040" cy="1408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598451" y="5334632"/>
            <a:ext cx="548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Test structures: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3 x 3 pixel array for Edge-TCT </a:t>
            </a:r>
            <a:r>
              <a:rPr lang="sl-SI" dirty="0"/>
              <a:t>(pixel size 630 x 40 </a:t>
            </a:r>
            <a:r>
              <a:rPr lang="el-GR" dirty="0"/>
              <a:t>μ</a:t>
            </a:r>
            <a:r>
              <a:rPr lang="sl-SI" dirty="0"/>
              <a:t>m</a:t>
            </a:r>
            <a:r>
              <a:rPr lang="sl-SI" baseline="30000" dirty="0"/>
              <a:t>2</a:t>
            </a:r>
            <a:r>
              <a:rPr lang="sl-SI" dirty="0"/>
              <a:t>)</a:t>
            </a:r>
            <a:endParaRPr lang="sl-SI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Large pad for Sr90 measurements (1.2 x </a:t>
            </a:r>
            <a:r>
              <a:rPr lang="sl-SI" dirty="0"/>
              <a:t>1.2 </a:t>
            </a:r>
            <a:r>
              <a:rPr lang="sl-SI" dirty="0" smtClean="0"/>
              <a:t>mm</a:t>
            </a:r>
            <a:r>
              <a:rPr lang="sl-SI" baseline="30000" dirty="0" smtClean="0"/>
              <a:t>2</a:t>
            </a:r>
            <a:r>
              <a:rPr lang="sl-SI" dirty="0"/>
              <a:t>)</a:t>
            </a:r>
            <a:endParaRPr lang="sl-SI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98" y="3814265"/>
            <a:ext cx="2938675" cy="284387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1" idx="0"/>
          </p:cNvCxnSpPr>
          <p:nvPr/>
        </p:nvCxnSpPr>
        <p:spPr>
          <a:xfrm flipV="1">
            <a:off x="5696712" y="3814265"/>
            <a:ext cx="1884324" cy="169042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84584" y="4117904"/>
            <a:ext cx="1896452" cy="19746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1364" y="3630870"/>
            <a:ext cx="1052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00FF"/>
                </a:solidFill>
              </a:rPr>
              <a:t>Edge-TCT</a:t>
            </a:r>
          </a:p>
          <a:p>
            <a:r>
              <a:rPr lang="sl-SI" dirty="0" smtClean="0">
                <a:solidFill>
                  <a:srgbClr val="0000FF"/>
                </a:solidFill>
              </a:rPr>
              <a:t>array</a:t>
            </a:r>
            <a:endParaRPr lang="sl-SI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8147" y="1711332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Sr90 pad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3151831">
            <a:off x="1739348" y="1408001"/>
            <a:ext cx="1026085" cy="2151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727812" y="778661"/>
            <a:ext cx="21817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to external amplifiers</a:t>
            </a:r>
            <a:endParaRPr lang="sl-SI" dirty="0"/>
          </a:p>
        </p:txBody>
      </p:sp>
      <p:sp>
        <p:nvSpPr>
          <p:cNvPr id="19" name="TextBox 18"/>
          <p:cNvSpPr txBox="1"/>
          <p:nvPr/>
        </p:nvSpPr>
        <p:spPr>
          <a:xfrm>
            <a:off x="7056253" y="2897536"/>
            <a:ext cx="210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proton beam radius at Los Alamos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8034031" y="3543867"/>
            <a:ext cx="73151" cy="23289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02123" y="202720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What fluence did the Edge-TCT structure receive?</a:t>
            </a:r>
            <a:endParaRPr lang="sl-SI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67307" y="2815861"/>
            <a:ext cx="858022" cy="96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Edge-TCT: quick reminder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6" y="1133856"/>
            <a:ext cx="4945470" cy="5102350"/>
          </a:xfrm>
        </p:spPr>
        <p:txBody>
          <a:bodyPr/>
          <a:lstStyle/>
          <a:p>
            <a:r>
              <a:rPr lang="sl-SI" dirty="0" smtClean="0"/>
              <a:t>Generate charge carriers at a fixed depth in the sample using narrowly focused (10 </a:t>
            </a:r>
            <a:r>
              <a:rPr lang="el-GR" dirty="0" smtClean="0"/>
              <a:t>μ</a:t>
            </a:r>
            <a:r>
              <a:rPr lang="sl-SI" dirty="0" smtClean="0"/>
              <a:t>m) infrared laser</a:t>
            </a:r>
          </a:p>
          <a:p>
            <a:endParaRPr lang="sl-SI" dirty="0" smtClean="0"/>
          </a:p>
          <a:p>
            <a:r>
              <a:rPr lang="sl-SI" dirty="0" smtClean="0"/>
              <a:t>Measure collected charge at a given depth (pulse integration time 5 ns)</a:t>
            </a:r>
          </a:p>
          <a:p>
            <a:endParaRPr lang="sl-SI" dirty="0" smtClean="0"/>
          </a:p>
          <a:p>
            <a:r>
              <a:rPr lang="sl-SI" dirty="0" smtClean="0"/>
              <a:t>Run a scan along sample depth to determine depleted depth (y-direction)</a:t>
            </a:r>
          </a:p>
          <a:p>
            <a:endParaRPr lang="sl-SI" dirty="0"/>
          </a:p>
          <a:p>
            <a:r>
              <a:rPr lang="sl-SI" dirty="0" smtClean="0"/>
              <a:t>Only signal from the central pixel is amplified</a:t>
            </a:r>
          </a:p>
          <a:p>
            <a:endParaRPr lang="sl-SI" dirty="0"/>
          </a:p>
          <a:p>
            <a:r>
              <a:rPr lang="sl-SI" dirty="0" smtClean="0"/>
              <a:t>Peripheral pixels are biased, but not read out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0F82C53C-3BA4-4036-82CD-E05BEEF8A3E6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26185" r="22488" b="17668"/>
          <a:stretch/>
        </p:blipFill>
        <p:spPr>
          <a:xfrm>
            <a:off x="6089524" y="723032"/>
            <a:ext cx="2963036" cy="230527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181344" y="1875671"/>
            <a:ext cx="804672" cy="2274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5408478" y="1051498"/>
            <a:ext cx="14634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IR laser beam incidence</a:t>
            </a:r>
            <a:endParaRPr lang="sl-SI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54198" y="3791912"/>
            <a:ext cx="3551686" cy="1802917"/>
            <a:chOff x="5422318" y="4208896"/>
            <a:chExt cx="3551686" cy="1802917"/>
          </a:xfrm>
        </p:grpSpPr>
        <p:sp>
          <p:nvSpPr>
            <p:cNvPr id="10" name="Rectangle 9"/>
            <p:cNvSpPr/>
            <p:nvPr/>
          </p:nvSpPr>
          <p:spPr>
            <a:xfrm>
              <a:off x="5958840" y="4811247"/>
              <a:ext cx="2504122" cy="7969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7040157" y="4476475"/>
              <a:ext cx="3546" cy="32826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594991" y="4475568"/>
              <a:ext cx="697455" cy="64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15271" y="4315582"/>
              <a:ext cx="2816" cy="3336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18087" y="4489033"/>
              <a:ext cx="32477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7733258" y="4308429"/>
              <a:ext cx="380068" cy="342817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>
              <a:off x="8094701" y="4479839"/>
              <a:ext cx="368261" cy="967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263164" y="4813328"/>
              <a:ext cx="60143" cy="61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2452" y="4811086"/>
              <a:ext cx="406177" cy="186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305200" y="4310580"/>
              <a:ext cx="2816" cy="3336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86954" y="4323342"/>
              <a:ext cx="342161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HV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3144" y="4208896"/>
              <a:ext cx="532149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err="1" smtClean="0"/>
                <a:t>scope</a:t>
              </a:r>
              <a:endParaRPr lang="en-US" sz="1600" dirty="0"/>
            </a:p>
          </p:txBody>
        </p:sp>
        <p:cxnSp>
          <p:nvCxnSpPr>
            <p:cNvPr id="22" name="Straight Connector 21"/>
            <p:cNvCxnSpPr>
              <a:stCxn id="17" idx="0"/>
              <a:endCxn id="23" idx="1"/>
            </p:cNvCxnSpPr>
            <p:nvPr/>
          </p:nvCxnSpPr>
          <p:spPr>
            <a:xfrm flipV="1">
              <a:off x="8293236" y="4718539"/>
              <a:ext cx="223788" cy="9478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517024" y="4581224"/>
              <a:ext cx="456980" cy="274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GND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121400" y="5409878"/>
              <a:ext cx="15240" cy="28380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36204" y="5673259"/>
              <a:ext cx="1686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Substrate (p-</a:t>
              </a:r>
              <a:r>
                <a:rPr lang="sl-SI" sz="1600" dirty="0" err="1" smtClean="0"/>
                <a:t>type</a:t>
              </a:r>
              <a:r>
                <a:rPr lang="sl-SI" sz="1600" dirty="0" smtClean="0"/>
                <a:t>)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13448" y="5673259"/>
              <a:ext cx="1331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600" dirty="0" smtClean="0"/>
                <a:t>Pixels (n-well)</a:t>
              </a:r>
              <a:endParaRPr lang="en-US" sz="1600" dirty="0"/>
            </a:p>
          </p:txBody>
        </p:sp>
        <p:grpSp>
          <p:nvGrpSpPr>
            <p:cNvPr id="27" name="Group 119"/>
            <p:cNvGrpSpPr/>
            <p:nvPr/>
          </p:nvGrpSpPr>
          <p:grpSpPr>
            <a:xfrm>
              <a:off x="7244190" y="5114662"/>
              <a:ext cx="964014" cy="326809"/>
              <a:chOff x="1013814" y="4441371"/>
              <a:chExt cx="1294778" cy="482716"/>
            </a:xfrm>
          </p:grpSpPr>
          <p:grpSp>
            <p:nvGrpSpPr>
              <p:cNvPr id="28" name="Group 32"/>
              <p:cNvGrpSpPr/>
              <p:nvPr/>
            </p:nvGrpSpPr>
            <p:grpSpPr>
              <a:xfrm>
                <a:off x="1662544" y="4441371"/>
                <a:ext cx="249382" cy="249382"/>
                <a:chOff x="1662544" y="4441371"/>
                <a:chExt cx="249382" cy="249382"/>
              </a:xfrm>
            </p:grpSpPr>
            <p:cxnSp>
              <p:nvCxnSpPr>
                <p:cNvPr id="30" name="Straight Connector 29"/>
                <p:cNvCxnSpPr>
                  <a:stCxn id="31" idx="1"/>
                  <a:endCxn id="31" idx="5"/>
                </p:cNvCxnSpPr>
                <p:nvPr/>
              </p:nvCxnSpPr>
              <p:spPr>
                <a:xfrm>
                  <a:off x="1699066" y="4477892"/>
                  <a:ext cx="176340" cy="1763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1662544" y="4441371"/>
                  <a:ext cx="249382" cy="249382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1699065" y="4470743"/>
                  <a:ext cx="183425" cy="190004"/>
                  <a:chOff x="998421" y="4684499"/>
                  <a:chExt cx="183425" cy="190004"/>
                </a:xfrm>
              </p:grpSpPr>
              <p:cxnSp>
                <p:nvCxnSpPr>
                  <p:cNvPr id="33" name="Straight Connector 32"/>
                  <p:cNvCxnSpPr>
                    <a:stCxn id="31" idx="1"/>
                  </p:cNvCxnSpPr>
                  <p:nvPr/>
                </p:nvCxnSpPr>
                <p:spPr>
                  <a:xfrm>
                    <a:off x="998421" y="4691651"/>
                    <a:ext cx="175256" cy="17525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1003717" y="4684499"/>
                    <a:ext cx="178129" cy="19000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TextBox 28"/>
              <p:cNvSpPr txBox="1"/>
              <p:nvPr/>
            </p:nvSpPr>
            <p:spPr>
              <a:xfrm>
                <a:off x="1013814" y="4616311"/>
                <a:ext cx="129477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Beam direction</a:t>
                </a:r>
                <a:endParaRPr lang="en-US" sz="1400" dirty="0"/>
              </a:p>
            </p:txBody>
          </p:sp>
        </p:grpSp>
        <p:cxnSp>
          <p:nvCxnSpPr>
            <p:cNvPr id="35" name="Straight Arrow Connector 34"/>
            <p:cNvCxnSpPr>
              <a:endCxn id="18" idx="2"/>
            </p:cNvCxnSpPr>
            <p:nvPr/>
          </p:nvCxnSpPr>
          <p:spPr>
            <a:xfrm flipH="1" flipV="1">
              <a:off x="7055541" y="4997256"/>
              <a:ext cx="359730" cy="67600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422318" y="4418943"/>
              <a:ext cx="877644" cy="838145"/>
              <a:chOff x="1947598" y="2245882"/>
              <a:chExt cx="877644" cy="83814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2297231" y="2496811"/>
                <a:ext cx="0" cy="58721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241537" y="2552663"/>
                <a:ext cx="5837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272950" y="2245882"/>
                <a:ext cx="226066" cy="29959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x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1977407" y="2603411"/>
                <a:ext cx="234320" cy="29393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y</a:t>
                </a:r>
                <a:endParaRPr lang="en-US" dirty="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7268568" y="4811086"/>
              <a:ext cx="406177" cy="186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36573" y="4811086"/>
              <a:ext cx="406177" cy="186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9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Edge-TCT charge collection profile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FD40F5D-FD05-4DC6-B798-AFF9AF05022D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1440" y="5347451"/>
            <a:ext cx="8961120" cy="1154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177800" lvl="0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1pPr>
            <a:lvl2pPr marL="355600" lvl="1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2pPr>
            <a:lvl3pPr marL="355600" lvl="2" indent="179388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3pPr>
            <a:lvl4pPr lvl="3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4pPr>
            <a:lvl5pPr marL="355600" lvl="4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5pPr>
            <a:lvl6pPr lvl="5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6pPr>
            <a:lvl7pPr lvl="6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508857" flipV="1">
            <a:off x="3999472" y="2388131"/>
            <a:ext cx="243538" cy="6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984321" y="4183998"/>
            <a:ext cx="86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surface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539" y="3548639"/>
            <a:ext cx="249382" cy="5911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929" y="1542126"/>
            <a:ext cx="741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depth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2930" y="2058009"/>
            <a:ext cx="741485" cy="123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71421"/>
            <a:ext cx="5918902" cy="401094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342" y="1213724"/>
            <a:ext cx="3254502" cy="1984638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6967728" y="1213723"/>
            <a:ext cx="274320" cy="85664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498000" y="819792"/>
            <a:ext cx="78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00FF"/>
                </a:solidFill>
              </a:rPr>
              <a:t>surface</a:t>
            </a:r>
            <a:endParaRPr lang="sl-SI" sz="1600" dirty="0">
              <a:solidFill>
                <a:srgbClr val="0000FF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884580" y="2612668"/>
            <a:ext cx="357468" cy="554299"/>
          </a:xfrm>
          <a:prstGeom prst="straightConnector1">
            <a:avLst/>
          </a:prstGeom>
          <a:ln>
            <a:solidFill>
              <a:srgbClr val="00A4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43136" y="3193570"/>
            <a:ext cx="200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A40C"/>
                </a:solidFill>
              </a:rPr>
              <a:t>end of depletion zone</a:t>
            </a:r>
            <a:endParaRPr lang="sl-SI" sz="1600" dirty="0">
              <a:solidFill>
                <a:srgbClr val="00A40C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850584" y="1090943"/>
            <a:ext cx="2751384" cy="22080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1"/>
          </p:cNvCxnSpPr>
          <p:nvPr/>
        </p:nvCxnSpPr>
        <p:spPr>
          <a:xfrm flipH="1" flipV="1">
            <a:off x="4921666" y="3337217"/>
            <a:ext cx="1521470" cy="25630"/>
          </a:xfrm>
          <a:prstGeom prst="straightConnector1">
            <a:avLst/>
          </a:prstGeom>
          <a:ln>
            <a:solidFill>
              <a:srgbClr val="00A4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87768" y="1303490"/>
            <a:ext cx="1345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</a:rPr>
              <a:t>scan direction</a:t>
            </a:r>
            <a:endParaRPr lang="sl-SI" sz="1600" dirty="0">
              <a:solidFill>
                <a:srgbClr val="FF0000"/>
              </a:solidFill>
            </a:endParaRPr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129530" y="5013689"/>
            <a:ext cx="8522237" cy="1288623"/>
          </a:xfrm>
        </p:spPr>
        <p:txBody>
          <a:bodyPr/>
          <a:lstStyle/>
          <a:p>
            <a:r>
              <a:rPr lang="sl-SI" dirty="0" smtClean="0"/>
              <a:t>Depleted depth is evaluated as FWHM of the charge collection profile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12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Edge-TCT Results W1 (20 Ohm-cm)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0AAB4C2-E96B-46BB-B65D-AC5580615052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1440" y="5347451"/>
            <a:ext cx="8961120" cy="1154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177800" lvl="0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1pPr>
            <a:lvl2pPr marL="355600" lvl="1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2pPr>
            <a:lvl3pPr marL="355600" lvl="2" indent="179388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3pPr>
            <a:lvl4pPr lvl="3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4pPr>
            <a:lvl5pPr marL="355600" lvl="4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5pPr>
            <a:lvl6pPr lvl="5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6pPr>
            <a:lvl7pPr lvl="6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508857" flipV="1">
            <a:off x="3999472" y="2388131"/>
            <a:ext cx="243538" cy="6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984321" y="4183998"/>
            <a:ext cx="86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surface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539" y="3548639"/>
            <a:ext cx="249382" cy="5911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929" y="1542126"/>
            <a:ext cx="741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depth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2930" y="2058009"/>
            <a:ext cx="741485" cy="123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13125"/>
            <a:ext cx="5918901" cy="401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641" y="3782703"/>
            <a:ext cx="1030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neutrons</a:t>
            </a:r>
            <a:endParaRPr lang="sl-S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03" y="4279059"/>
            <a:ext cx="3233997" cy="2193171"/>
          </a:xfrm>
          <a:prstGeom prst="rect">
            <a:avLst/>
          </a:prstGeom>
        </p:spPr>
      </p:pic>
      <p:graphicFrame>
        <p:nvGraphicFramePr>
          <p:cNvPr id="17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5244971"/>
              </p:ext>
            </p:extLst>
          </p:nvPr>
        </p:nvGraphicFramePr>
        <p:xfrm>
          <a:off x="704300" y="4905879"/>
          <a:ext cx="2947055" cy="70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5" imgW="1993680" imgH="482400" progId="Equation.3">
                  <p:embed/>
                </p:oleObj>
              </mc:Choice>
              <mc:Fallback>
                <p:oleObj name="Equation" r:id="rId5" imgW="1993680" imgH="482400" progId="Equation.3">
                  <p:embed/>
                  <p:pic>
                    <p:nvPicPr>
                      <p:cNvPr id="1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00" y="4905879"/>
                        <a:ext cx="2947055" cy="7065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3154230" y="5715000"/>
            <a:ext cx="124691" cy="43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88920" y="5259170"/>
            <a:ext cx="490001" cy="353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0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32" y="4226769"/>
            <a:ext cx="3280034" cy="2224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Edge-TCT </a:t>
            </a:r>
            <a:r>
              <a:rPr lang="sl-SI" dirty="0" smtClean="0"/>
              <a:t>Results W7 (50 Ohm-cm)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FC12479A-1D37-4699-A815-8A605AF39AE1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1440" y="5347451"/>
            <a:ext cx="8961120" cy="1154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177800" lvl="0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1pPr>
            <a:lvl2pPr marL="355600" lvl="1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2pPr>
            <a:lvl3pPr marL="355600" lvl="2" indent="179388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3pPr>
            <a:lvl4pPr lvl="3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4pPr>
            <a:lvl5pPr marL="355600" lvl="4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5pPr>
            <a:lvl6pPr lvl="5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6pPr>
            <a:lvl7pPr lvl="6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508857" flipV="1">
            <a:off x="3999472" y="2388131"/>
            <a:ext cx="243538" cy="6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984321" y="4183998"/>
            <a:ext cx="86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surface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539" y="3548639"/>
            <a:ext cx="249382" cy="5911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929" y="1542126"/>
            <a:ext cx="741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depth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2930" y="2058009"/>
            <a:ext cx="741485" cy="123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" y="645381"/>
            <a:ext cx="5918899" cy="401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1449" y="3659570"/>
            <a:ext cx="1030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neutrons</a:t>
            </a:r>
            <a:endParaRPr lang="sl-SI" dirty="0"/>
          </a:p>
        </p:txBody>
      </p:sp>
      <p:sp>
        <p:nvSpPr>
          <p:cNvPr id="18" name="Arc 17"/>
          <p:cNvSpPr/>
          <p:nvPr/>
        </p:nvSpPr>
        <p:spPr>
          <a:xfrm rot="16200000" flipV="1">
            <a:off x="3693578" y="2191621"/>
            <a:ext cx="1590587" cy="291597"/>
          </a:xfrm>
          <a:prstGeom prst="arc">
            <a:avLst>
              <a:gd name="adj1" fmla="val 14778671"/>
              <a:gd name="adj2" fmla="val 2131069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016310" flipV="1">
            <a:off x="3693560" y="1586261"/>
            <a:ext cx="1299023" cy="361332"/>
          </a:xfrm>
          <a:prstGeom prst="arc">
            <a:avLst>
              <a:gd name="adj1" fmla="val 14778671"/>
              <a:gd name="adj2" fmla="val 2053921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Edge-TCT </a:t>
            </a:r>
            <a:r>
              <a:rPr lang="sl-SI" dirty="0" smtClean="0"/>
              <a:t>Results W13 (200 Ohm-cm)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BF3B80A7-85BE-4191-9B17-63D78FC1A93D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1440" y="5347451"/>
            <a:ext cx="8961120" cy="1154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177800" lvl="0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1pPr>
            <a:lvl2pPr marL="355600" lvl="1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2pPr>
            <a:lvl3pPr marL="355600" lvl="2" indent="179388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3pPr>
            <a:lvl4pPr lvl="3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4pPr>
            <a:lvl5pPr marL="355600" lvl="4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5pPr>
            <a:lvl6pPr lvl="5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6pPr>
            <a:lvl7pPr lvl="6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508857" flipV="1">
            <a:off x="3999472" y="2388131"/>
            <a:ext cx="243538" cy="6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984321" y="4183998"/>
            <a:ext cx="86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surface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539" y="3548639"/>
            <a:ext cx="249382" cy="5911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929" y="1542126"/>
            <a:ext cx="741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depth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2930" y="2058009"/>
            <a:ext cx="741485" cy="123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" y="602766"/>
            <a:ext cx="5918899" cy="401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1912" y="3909832"/>
            <a:ext cx="1030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neutrons</a:t>
            </a:r>
            <a:endParaRPr lang="sl-SI" dirty="0"/>
          </a:p>
        </p:txBody>
      </p:sp>
      <p:sp>
        <p:nvSpPr>
          <p:cNvPr id="18" name="Arc 17"/>
          <p:cNvSpPr/>
          <p:nvPr/>
        </p:nvSpPr>
        <p:spPr>
          <a:xfrm rot="16200000" flipV="1">
            <a:off x="3868944" y="2607547"/>
            <a:ext cx="1590587" cy="291597"/>
          </a:xfrm>
          <a:prstGeom prst="arc">
            <a:avLst>
              <a:gd name="adj1" fmla="val 14778671"/>
              <a:gd name="adj2" fmla="val 2131069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4333290"/>
            <a:ext cx="3348217" cy="22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Edge-TCT </a:t>
            </a:r>
            <a:r>
              <a:rPr lang="sl-SI" dirty="0" smtClean="0"/>
              <a:t>Results W19 </a:t>
            </a:r>
            <a:r>
              <a:rPr lang="sl-SI" dirty="0" smtClean="0"/>
              <a:t>(1000 </a:t>
            </a:r>
            <a:r>
              <a:rPr lang="sl-SI" dirty="0" smtClean="0"/>
              <a:t>Ohm-cm)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28D17302-E144-4277-85B8-E4D8F59E5792}" type="datetime1">
              <a:rPr lang="sl-SI" smtClean="0"/>
              <a:t>9. 11. 2017</a:t>
            </a:fld>
            <a:endParaRPr lang="sl-SI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91440" y="5347451"/>
            <a:ext cx="8961120" cy="11546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>
            <a:lvl1pPr marL="177800" lvl="0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1pPr>
            <a:lvl2pPr marL="355600" lvl="1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2pPr>
            <a:lvl3pPr marL="355600" lvl="2" indent="179388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3pPr>
            <a:lvl4pPr lvl="3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4pPr>
            <a:lvl5pPr marL="355600" lvl="4" indent="-177800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5pPr>
            <a:lvl6pPr lvl="5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6pPr>
            <a:lvl7pPr lvl="6" algn="l" rtl="0" hangingPunct="0">
              <a:lnSpc>
                <a:spcPct val="100000"/>
              </a:lnSpc>
              <a:spcBef>
                <a:spcPts val="0"/>
              </a:spcBef>
              <a:spcAft>
                <a:spcPts val="289"/>
              </a:spcAft>
              <a:buClr>
                <a:srgbClr val="C5000B"/>
              </a:buClr>
              <a:buSzPct val="45000"/>
              <a:buFont typeface="StarSymbol"/>
              <a:buChar char="●"/>
              <a:tabLst/>
              <a:defRPr lang="sl-SI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FreeSans" pitchFamily="2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4508857" flipV="1">
            <a:off x="3999472" y="2388131"/>
            <a:ext cx="243538" cy="6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2984321" y="4183998"/>
            <a:ext cx="8662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surface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29539" y="3548639"/>
            <a:ext cx="249382" cy="5911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2929" y="1542126"/>
            <a:ext cx="741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depth</a:t>
            </a:r>
            <a:endParaRPr lang="sl-SI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2930" y="2058009"/>
            <a:ext cx="741485" cy="123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GB" smtClean="0"/>
              <a:t>CHESS 2 proton irradiated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8950-0CE4-484E-80B3-12B28BBEA99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" y="605603"/>
            <a:ext cx="5918899" cy="401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1449" y="3852508"/>
            <a:ext cx="10305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neutrons</a:t>
            </a:r>
            <a:endParaRPr lang="sl-S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36" y="4278803"/>
            <a:ext cx="3437038" cy="23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lank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14183</TotalTime>
  <Words>843</Words>
  <Application>Microsoft Office PowerPoint</Application>
  <PresentationFormat>On-screen Show (4:3)</PresentationFormat>
  <Paragraphs>204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DejaVu Sans</vt:lpstr>
      <vt:lpstr>Droid Sans Fallback</vt:lpstr>
      <vt:lpstr>FreeSans</vt:lpstr>
      <vt:lpstr>Liberation Sans</vt:lpstr>
      <vt:lpstr>Liberation Serif</vt:lpstr>
      <vt:lpstr>StarSymbol</vt:lpstr>
      <vt:lpstr>Verdana</vt:lpstr>
      <vt:lpstr>Wingdings</vt:lpstr>
      <vt:lpstr>Blank</vt:lpstr>
      <vt:lpstr>Equation</vt:lpstr>
      <vt:lpstr>Proton irradiated passive test strucutres on CHESS 2</vt:lpstr>
      <vt:lpstr>Samples</vt:lpstr>
      <vt:lpstr>Test structures</vt:lpstr>
      <vt:lpstr>Edge-TCT: quick reminder</vt:lpstr>
      <vt:lpstr>Edge-TCT charge collection profile</vt:lpstr>
      <vt:lpstr>Edge-TCT Results W1 (20 Ohm-cm)</vt:lpstr>
      <vt:lpstr>Edge-TCT Results W7 (50 Ohm-cm)</vt:lpstr>
      <vt:lpstr>Edge-TCT Results W13 (200 Ohm-cm)</vt:lpstr>
      <vt:lpstr>Edge-TCT Results W19 (1000 Ohm-cm)</vt:lpstr>
      <vt:lpstr>Neff vs. fluence</vt:lpstr>
      <vt:lpstr>90Sr setup</vt:lpstr>
      <vt:lpstr>Typical Sr90 spectrum</vt:lpstr>
      <vt:lpstr>Sr90 measurements</vt:lpstr>
      <vt:lpstr>Sr90 measurements</vt:lpstr>
      <vt:lpstr>Sr90 Comparison for different substrates</vt:lpstr>
      <vt:lpstr>Possible explanation for missing charge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Jožef Stefan Odsek za avtomatiko biokibernetiko in robotiko</dc:title>
  <dc:creator>Jadran</dc:creator>
  <cp:lastModifiedBy>Bojan</cp:lastModifiedBy>
  <cp:revision>1418</cp:revision>
  <dcterms:created xsi:type="dcterms:W3CDTF">2004-05-05T10:12:03Z</dcterms:created>
  <dcterms:modified xsi:type="dcterms:W3CDTF">2017-11-09T15:28:30Z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Inštitut Jožef Štefan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</vt:r8>
  </property>
</Properties>
</file>