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79" r:id="rId2"/>
    <p:sldId id="295" r:id="rId3"/>
    <p:sldId id="296" r:id="rId4"/>
    <p:sldId id="318" r:id="rId5"/>
    <p:sldId id="298" r:id="rId6"/>
    <p:sldId id="299" r:id="rId7"/>
    <p:sldId id="300" r:id="rId8"/>
    <p:sldId id="301" r:id="rId9"/>
    <p:sldId id="302" r:id="rId10"/>
    <p:sldId id="303" r:id="rId11"/>
    <p:sldId id="319" r:id="rId12"/>
    <p:sldId id="320" r:id="rId13"/>
    <p:sldId id="321" r:id="rId14"/>
    <p:sldId id="323" r:id="rId15"/>
    <p:sldId id="307" r:id="rId16"/>
    <p:sldId id="326" r:id="rId17"/>
    <p:sldId id="310" r:id="rId18"/>
    <p:sldId id="308" r:id="rId19"/>
    <p:sldId id="309" r:id="rId20"/>
    <p:sldId id="325" r:id="rId21"/>
    <p:sldId id="311" r:id="rId22"/>
    <p:sldId id="332" r:id="rId23"/>
    <p:sldId id="314" r:id="rId24"/>
    <p:sldId id="327" r:id="rId25"/>
    <p:sldId id="328" r:id="rId26"/>
    <p:sldId id="315" r:id="rId27"/>
    <p:sldId id="329" r:id="rId28"/>
    <p:sldId id="330" r:id="rId29"/>
    <p:sldId id="333" r:id="rId30"/>
    <p:sldId id="331" r:id="rId31"/>
    <p:sldId id="334" r:id="rId32"/>
    <p:sldId id="33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5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5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7990" autoAdjust="0"/>
  </p:normalViewPr>
  <p:slideViewPr>
    <p:cSldViewPr snapToGrid="0" showGuides="1">
      <p:cViewPr varScale="1">
        <p:scale>
          <a:sx n="132" d="100"/>
          <a:sy n="132" d="100"/>
        </p:scale>
        <p:origin x="-1410" y="-96"/>
      </p:cViewPr>
      <p:guideLst>
        <p:guide orient="horz" pos="1275"/>
        <p:guide orient="horz" pos="3725"/>
        <p:guide pos="2767"/>
        <p:guide pos="2993"/>
        <p:guide pos="537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21.02.2018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21.02.2018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120779"/>
            <a:ext cx="5877529" cy="1050925"/>
          </a:xfrm>
        </p:spPr>
        <p:txBody>
          <a:bodyPr anchor="b"/>
          <a:lstStyle>
            <a:lvl1pPr algn="l">
              <a:defRPr sz="2200"/>
            </a:lvl1pPr>
          </a:lstStyle>
          <a:p>
            <a:r>
              <a:rPr lang="en-US" noProof="0" dirty="0" smtClean="0"/>
              <a:t>SCS Optical Laser Delivery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583180"/>
            <a:ext cx="5886446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3" y="771527"/>
            <a:ext cx="1423988" cy="1422341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7"/>
            <a:ext cx="5932487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593248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753224" y="2033593"/>
            <a:ext cx="1779590" cy="3879847"/>
          </a:xfrm>
        </p:spPr>
        <p:txBody>
          <a:bodyPr/>
          <a:lstStyle>
            <a:lvl1pPr marL="200020" indent="-200020">
              <a:defRPr sz="1050"/>
            </a:lvl1pPr>
            <a:lvl2pPr marL="407184" indent="-207164">
              <a:defRPr sz="1050"/>
            </a:lvl2pPr>
            <a:lvl3pPr marL="607204" indent="-200020">
              <a:defRPr sz="1050"/>
            </a:lvl3pPr>
            <a:lvl4pPr marL="742931" indent="-135728">
              <a:defRPr sz="1050"/>
            </a:lvl4pPr>
            <a:lvl5pPr marL="871517" indent="-128585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339717"/>
            <a:ext cx="7921625" cy="780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552576"/>
            <a:ext cx="7921626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5448300"/>
            <a:ext cx="79216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6"/>
            <a:ext cx="7921625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828678"/>
            <a:ext cx="7921625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90" y="5913441"/>
            <a:ext cx="79216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7" y="1196979"/>
            <a:ext cx="37814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1196979"/>
            <a:ext cx="3781426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3781428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7" y="5913441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90" y="5086354"/>
            <a:ext cx="37814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5" y="5086354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SCS Optical Laser Delivery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2024067"/>
            <a:ext cx="7921625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32814" y="293577"/>
            <a:ext cx="385763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11187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751388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111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SCS Optical</a:t>
            </a:r>
            <a:r>
              <a:rPr lang="en-US" sz="900" baseline="0" dirty="0" smtClean="0"/>
              <a:t> Laser Delivery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47513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Robert Carley, Laurent </a:t>
            </a:r>
            <a:r>
              <a:rPr lang="en-US" sz="900" dirty="0" err="1" smtClean="0"/>
              <a:t>Mercadier</a:t>
            </a:r>
            <a:r>
              <a:rPr lang="en-US" sz="900" dirty="0" smtClean="0"/>
              <a:t>  -  </a:t>
            </a:r>
            <a:r>
              <a:rPr lang="en-US" sz="900" baseline="0" dirty="0" smtClean="0"/>
              <a:t>SCS Early Users Workshop 2018</a:t>
            </a:r>
            <a:endParaRPr lang="en-US" sz="9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884" indent="-267884" algn="l" defTabSz="685783" rtl="0" eaLnBrk="1" latinLnBrk="0" hangingPunct="1">
        <a:lnSpc>
          <a:spcPct val="114000"/>
        </a:lnSpc>
        <a:spcBef>
          <a:spcPts val="1350"/>
        </a:spcBef>
        <a:buClr>
          <a:schemeClr val="bg2"/>
        </a:buClr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8" indent="-267884" algn="l" defTabSz="685783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979" indent="-201211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71517" indent="-129776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10816" indent="-135728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275" userDrawn="1">
          <p15:clr>
            <a:srgbClr val="F26B43"/>
          </p15:clr>
        </p15:guide>
        <p15:guide id="2" pos="2767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SCS Optical Laser Delivery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Laurent </a:t>
            </a:r>
            <a:r>
              <a:rPr lang="en-GB" dirty="0" err="1" smtClean="0"/>
              <a:t>Mercadier</a:t>
            </a:r>
            <a:r>
              <a:rPr lang="en-GB" dirty="0" smtClean="0"/>
              <a:t> and Robert Carley</a:t>
            </a:r>
            <a:endParaRPr lang="en-GB" dirty="0"/>
          </a:p>
          <a:p>
            <a:r>
              <a:rPr lang="en-GB" dirty="0" smtClean="0"/>
              <a:t>Instrument Scientists</a:t>
            </a:r>
          </a:p>
          <a:p>
            <a:r>
              <a:rPr lang="en-GB" dirty="0" smtClean="0"/>
              <a:t>SCS Group</a:t>
            </a:r>
            <a:endParaRPr lang="en-GB" dirty="0"/>
          </a:p>
          <a:p>
            <a:endParaRPr lang="en-GB" dirty="0"/>
          </a:p>
          <a:p>
            <a:r>
              <a:rPr lang="en-GB" dirty="0" err="1" smtClean="0"/>
              <a:t>Schenefeld</a:t>
            </a:r>
            <a:r>
              <a:rPr lang="en-GB" dirty="0" smtClean="0"/>
              <a:t>, 21-22 February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21069" b="1390"/>
          <a:stretch/>
        </p:blipFill>
        <p:spPr>
          <a:xfrm>
            <a:off x="2254364" y="1652371"/>
            <a:ext cx="5597384" cy="4710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SCS Instrument Laser Hutch</a:t>
            </a:r>
          </a:p>
        </p:txBody>
      </p:sp>
      <p:sp>
        <p:nvSpPr>
          <p:cNvPr id="19" name="TextBox 185"/>
          <p:cNvSpPr txBox="1">
            <a:spLocks noChangeArrowheads="1"/>
          </p:cNvSpPr>
          <p:nvPr/>
        </p:nvSpPr>
        <p:spPr bwMode="auto">
          <a:xfrm>
            <a:off x="403045" y="2605245"/>
            <a:ext cx="1531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200" dirty="0"/>
              <a:t>Beams from pp laser hutch</a:t>
            </a:r>
          </a:p>
        </p:txBody>
      </p:sp>
      <p:sp>
        <p:nvSpPr>
          <p:cNvPr id="20" name="TextBox 190"/>
          <p:cNvSpPr txBox="1">
            <a:spLocks noChangeArrowheads="1"/>
          </p:cNvSpPr>
          <p:nvPr/>
        </p:nvSpPr>
        <p:spPr bwMode="auto">
          <a:xfrm>
            <a:off x="6215876" y="1926818"/>
            <a:ext cx="278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200" dirty="0"/>
              <a:t>Beams to Open Port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dirty="0">
                <a:solidFill>
                  <a:srgbClr val="FF0000"/>
                </a:solidFill>
              </a:rPr>
              <a:t>800 nm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dirty="0">
                <a:solidFill>
                  <a:srgbClr val="7030A0"/>
                </a:solidFill>
              </a:rPr>
              <a:t>1030 nm</a:t>
            </a:r>
          </a:p>
        </p:txBody>
      </p:sp>
      <p:sp>
        <p:nvSpPr>
          <p:cNvPr id="21" name="TextBox 191"/>
          <p:cNvSpPr txBox="1">
            <a:spLocks noChangeArrowheads="1"/>
          </p:cNvSpPr>
          <p:nvPr/>
        </p:nvSpPr>
        <p:spPr bwMode="auto">
          <a:xfrm>
            <a:off x="4641193" y="1045870"/>
            <a:ext cx="46402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de-DE" sz="1200" dirty="0"/>
              <a:t>Beams to SCS EXP hutch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00345" y="1579457"/>
            <a:ext cx="1921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de-DE" sz="1200" dirty="0"/>
              <a:t>1030 nm beam for THz streaking (XOX) </a:t>
            </a:r>
            <a:endParaRPr lang="de-DE" altLang="de-DE" sz="1200" dirty="0"/>
          </a:p>
        </p:txBody>
      </p:sp>
      <p:sp>
        <p:nvSpPr>
          <p:cNvPr id="24" name="TextBox 110"/>
          <p:cNvSpPr txBox="1">
            <a:spLocks noChangeArrowheads="1"/>
          </p:cNvSpPr>
          <p:nvPr/>
        </p:nvSpPr>
        <p:spPr bwMode="auto">
          <a:xfrm>
            <a:off x="389888" y="2167142"/>
            <a:ext cx="1932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de-DE" sz="1200" dirty="0"/>
              <a:t>800 nm beam for </a:t>
            </a:r>
            <a:r>
              <a:rPr lang="en-US" altLang="de-DE" sz="1200" dirty="0" smtClean="0"/>
              <a:t>PAM</a:t>
            </a:r>
            <a:endParaRPr lang="de-DE" altLang="de-DE" sz="1200" dirty="0"/>
          </a:p>
        </p:txBody>
      </p:sp>
      <p:sp>
        <p:nvSpPr>
          <p:cNvPr id="25" name="TextBox 110"/>
          <p:cNvSpPr txBox="1">
            <a:spLocks noChangeArrowheads="1"/>
          </p:cNvSpPr>
          <p:nvPr/>
        </p:nvSpPr>
        <p:spPr bwMode="auto">
          <a:xfrm>
            <a:off x="297189" y="4741836"/>
            <a:ext cx="2389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de-DE" sz="1200" dirty="0"/>
              <a:t>1030 nm beam for THz pump </a:t>
            </a:r>
            <a:endParaRPr lang="de-DE" altLang="de-DE" sz="1200" dirty="0"/>
          </a:p>
        </p:txBody>
      </p:sp>
      <p:sp>
        <p:nvSpPr>
          <p:cNvPr id="26" name="TextBox 110"/>
          <p:cNvSpPr txBox="1">
            <a:spLocks noChangeArrowheads="1"/>
          </p:cNvSpPr>
          <p:nvPr/>
        </p:nvSpPr>
        <p:spPr bwMode="auto">
          <a:xfrm>
            <a:off x="426610" y="5201046"/>
            <a:ext cx="2389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de-DE" sz="1200" dirty="0"/>
              <a:t>800 nm beam for sample pump, SHG &amp; THG and OPA pump </a:t>
            </a:r>
            <a:endParaRPr lang="de-DE" altLang="de-DE" sz="1200" dirty="0"/>
          </a:p>
        </p:txBody>
      </p:sp>
      <p:cxnSp>
        <p:nvCxnSpPr>
          <p:cNvPr id="27" name="Straight Connector 26"/>
          <p:cNvCxnSpPr/>
          <p:nvPr/>
        </p:nvCxnSpPr>
        <p:spPr bwMode="auto">
          <a:xfrm flipH="1" flipV="1">
            <a:off x="2738306" y="5431879"/>
            <a:ext cx="1910145" cy="8733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8" name="TextBox 127"/>
          <p:cNvSpPr txBox="1">
            <a:spLocks noChangeArrowheads="1"/>
          </p:cNvSpPr>
          <p:nvPr/>
        </p:nvSpPr>
        <p:spPr bwMode="auto">
          <a:xfrm>
            <a:off x="4475412" y="1306418"/>
            <a:ext cx="4633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200" dirty="0">
                <a:solidFill>
                  <a:srgbClr val="FF0000"/>
                </a:solidFill>
              </a:rPr>
              <a:t>800 nm</a:t>
            </a:r>
            <a:r>
              <a:rPr lang="en-US" altLang="en-US" sz="1200" dirty="0"/>
              <a:t>, </a:t>
            </a:r>
            <a:r>
              <a:rPr lang="en-US" altLang="en-US" sz="1200" dirty="0">
                <a:solidFill>
                  <a:srgbClr val="7030A0"/>
                </a:solidFill>
              </a:rPr>
              <a:t>1030 nm</a:t>
            </a:r>
            <a:r>
              <a:rPr lang="en-US" altLang="en-US" sz="1200" dirty="0"/>
              <a:t>, </a:t>
            </a:r>
            <a:r>
              <a:rPr lang="en-US" altLang="en-US" sz="1200" dirty="0">
                <a:solidFill>
                  <a:srgbClr val="00B0F0"/>
                </a:solidFill>
              </a:rPr>
              <a:t>OPA output</a:t>
            </a:r>
            <a:endParaRPr lang="de-DE" altLang="en-US" sz="1200" dirty="0">
              <a:solidFill>
                <a:srgbClr val="00B0F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 flipV="1">
            <a:off x="2233481" y="2247290"/>
            <a:ext cx="1009651" cy="20012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TextBox 129"/>
          <p:cNvSpPr txBox="1">
            <a:spLocks noChangeArrowheads="1"/>
          </p:cNvSpPr>
          <p:nvPr/>
        </p:nvSpPr>
        <p:spPr bwMode="auto">
          <a:xfrm>
            <a:off x="1543712" y="2593984"/>
            <a:ext cx="1194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200">
                <a:solidFill>
                  <a:srgbClr val="FF0000"/>
                </a:solidFill>
              </a:rPr>
              <a:t>800 nm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>
                <a:solidFill>
                  <a:srgbClr val="7030A0"/>
                </a:solidFill>
              </a:rPr>
              <a:t>1030 nm</a:t>
            </a:r>
            <a:endParaRPr lang="de-DE" altLang="en-US" sz="1200">
              <a:solidFill>
                <a:srgbClr val="7030A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H="1">
            <a:off x="2480176" y="4819621"/>
            <a:ext cx="1419021" cy="6797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5" name="Textfeld 48"/>
          <p:cNvSpPr txBox="1"/>
          <p:nvPr/>
        </p:nvSpPr>
        <p:spPr>
          <a:xfrm>
            <a:off x="6792368" y="3296729"/>
            <a:ext cx="1995610" cy="1421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2000" indent="-252000" defTabSz="2270379">
              <a:lnSpc>
                <a:spcPct val="110000"/>
              </a:lnSpc>
              <a:buClr>
                <a:srgbClr val="F39200"/>
              </a:buClr>
              <a:buBlip>
                <a:blip r:embed="rId3"/>
              </a:buBlip>
            </a:pPr>
            <a:r>
              <a:rPr lang="en-US" altLang="en-US" sz="1400" dirty="0"/>
              <a:t>Detailed design and procurement are ongoing</a:t>
            </a:r>
          </a:p>
          <a:p>
            <a:pPr defTabSz="2270379">
              <a:lnSpc>
                <a:spcPct val="110000"/>
              </a:lnSpc>
              <a:buClr>
                <a:srgbClr val="F39200"/>
              </a:buClr>
            </a:pPr>
            <a:endParaRPr lang="en-US" altLang="de-DE" sz="1400" dirty="0" smtClean="0"/>
          </a:p>
          <a:p>
            <a:pPr marL="252000" indent="-252000" defTabSz="2270379">
              <a:lnSpc>
                <a:spcPct val="110000"/>
              </a:lnSpc>
              <a:buClr>
                <a:srgbClr val="F39200"/>
              </a:buClr>
              <a:buBlip>
                <a:blip r:embed="rId3"/>
              </a:buBlip>
            </a:pPr>
            <a:r>
              <a:rPr lang="en-US" altLang="en-US" sz="1400" dirty="0"/>
              <a:t>Start installation </a:t>
            </a:r>
            <a:r>
              <a:rPr lang="en-US" altLang="en-US" sz="1400" dirty="0" smtClean="0"/>
              <a:t>Q2/18</a:t>
            </a:r>
            <a:endParaRPr lang="en-US" altLang="de-DE" sz="1400" dirty="0"/>
          </a:p>
        </p:txBody>
      </p:sp>
      <p:cxnSp>
        <p:nvCxnSpPr>
          <p:cNvPr id="23" name="Straight Connector 22"/>
          <p:cNvCxnSpPr>
            <a:endCxn id="22" idx="3"/>
          </p:cNvCxnSpPr>
          <p:nvPr/>
        </p:nvCxnSpPr>
        <p:spPr bwMode="auto">
          <a:xfrm flipH="1" flipV="1">
            <a:off x="2321969" y="1810290"/>
            <a:ext cx="1176340" cy="12999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4" name="Rectangle 130"/>
          <p:cNvSpPr>
            <a:spLocks noChangeArrowheads="1"/>
          </p:cNvSpPr>
          <p:nvPr/>
        </p:nvSpPr>
        <p:spPr bwMode="auto">
          <a:xfrm>
            <a:off x="2246807" y="6254586"/>
            <a:ext cx="2045584" cy="122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288000" tIns="288000" rIns="288000" bIns="288000" anchor="b">
            <a:spAutoFit/>
          </a:bodyPr>
          <a:lstStyle>
            <a:lvl1pPr marL="341313" indent="-341313" defTabSz="91281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8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Pump-probe laser </a:t>
            </a:r>
            <a:r>
              <a:rPr lang="en-GB" dirty="0" smtClean="0"/>
              <a:t>tuning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44" y="1621731"/>
            <a:ext cx="7921625" cy="338743"/>
          </a:xfrm>
        </p:spPr>
        <p:txBody>
          <a:bodyPr/>
          <a:lstStyle/>
          <a:p>
            <a:r>
              <a:rPr lang="de-DE" dirty="0" smtClean="0"/>
              <a:t>800 </a:t>
            </a:r>
            <a:r>
              <a:rPr lang="de-DE" dirty="0" err="1" smtClean="0"/>
              <a:t>nm</a:t>
            </a:r>
            <a:r>
              <a:rPr lang="de-DE" dirty="0" smtClean="0"/>
              <a:t> NOPA </a:t>
            </a:r>
            <a:r>
              <a:rPr lang="de-DE" dirty="0" err="1" smtClean="0"/>
              <a:t>pulses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immanent </a:t>
            </a:r>
            <a:r>
              <a:rPr lang="de-DE" dirty="0" err="1" smtClean="0"/>
              <a:t>tuning</a:t>
            </a:r>
            <a:r>
              <a:rPr lang="de-DE" dirty="0" smtClean="0"/>
              <a:t> </a:t>
            </a:r>
            <a:r>
              <a:rPr lang="de-DE" dirty="0" err="1" smtClean="0"/>
              <a:t>capabilities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05" y="2133757"/>
            <a:ext cx="675577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76" y="4065424"/>
            <a:ext cx="316216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30152" y="5602077"/>
            <a:ext cx="3385844" cy="26334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noAutofit/>
          </a:bodyPr>
          <a:lstStyle/>
          <a:p>
            <a:pPr algn="r">
              <a:lnSpc>
                <a:spcPct val="112000"/>
              </a:lnSpc>
            </a:pPr>
            <a:r>
              <a:rPr lang="en-US" sz="1000" dirty="0"/>
              <a:t>M. </a:t>
            </a:r>
            <a:r>
              <a:rPr lang="en-US" sz="1000" dirty="0" smtClean="0"/>
              <a:t>Pergament et al</a:t>
            </a:r>
            <a:r>
              <a:rPr lang="en-US" sz="1000" i="1" dirty="0" smtClean="0"/>
              <a:t>, </a:t>
            </a:r>
            <a:r>
              <a:rPr lang="en-US" sz="1000" i="1" dirty="0"/>
              <a:t>Opt. Express</a:t>
            </a:r>
            <a:r>
              <a:rPr lang="en-US" sz="1000" dirty="0"/>
              <a:t> </a:t>
            </a:r>
            <a:r>
              <a:rPr lang="en-US" sz="1000" b="1" dirty="0" smtClean="0"/>
              <a:t>22</a:t>
            </a:r>
            <a:r>
              <a:rPr lang="en-US" sz="1000" dirty="0" smtClean="0"/>
              <a:t>, 22202-</a:t>
            </a:r>
            <a:r>
              <a:rPr lang="en-US" sz="1000" dirty="0"/>
              <a:t>22210</a:t>
            </a:r>
            <a:r>
              <a:rPr lang="en-US" sz="1000" dirty="0" smtClean="0"/>
              <a:t> </a:t>
            </a:r>
            <a:r>
              <a:rPr lang="en-US" sz="1000" dirty="0"/>
              <a:t>(</a:t>
            </a:r>
            <a:r>
              <a:rPr lang="en-US" sz="1000" dirty="0" smtClean="0"/>
              <a:t>2014)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0151" y="5982608"/>
            <a:ext cx="3385844" cy="26334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noAutofit/>
          </a:bodyPr>
          <a:lstStyle/>
          <a:p>
            <a:pPr algn="r">
              <a:lnSpc>
                <a:spcPct val="112000"/>
              </a:lnSpc>
            </a:pPr>
            <a:r>
              <a:rPr lang="en-US" sz="1000" dirty="0"/>
              <a:t>M. </a:t>
            </a:r>
            <a:r>
              <a:rPr lang="en-US" sz="1000" dirty="0" smtClean="0"/>
              <a:t>Pergament et al</a:t>
            </a:r>
            <a:r>
              <a:rPr lang="en-US" sz="1000" i="1" dirty="0" smtClean="0"/>
              <a:t>, </a:t>
            </a:r>
            <a:r>
              <a:rPr lang="en-US" sz="1000" i="1" dirty="0"/>
              <a:t>Opt. Express </a:t>
            </a:r>
            <a:r>
              <a:rPr lang="en-US" sz="1000" b="1" dirty="0"/>
              <a:t>24</a:t>
            </a:r>
            <a:r>
              <a:rPr lang="en-US" sz="1000" dirty="0"/>
              <a:t>, 29349-29359 (2016)</a:t>
            </a:r>
            <a:endParaRPr lang="en-US" sz="10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15" y="2326958"/>
            <a:ext cx="55683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9997" y="1913698"/>
            <a:ext cx="2873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Autocorrelation</a:t>
            </a:r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0267" y="1907000"/>
            <a:ext cx="2873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Spectrum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3149" y="3926924"/>
            <a:ext cx="2873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Tuning</a:t>
            </a:r>
          </a:p>
        </p:txBody>
      </p:sp>
    </p:spTree>
    <p:extLst>
      <p:ext uri="{BB962C8B-B14F-4D97-AF65-F5344CB8AC3E}">
        <p14:creationId xmlns:p14="http://schemas.microsoft.com/office/powerpoint/2010/main" val="18194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39" y="2068719"/>
            <a:ext cx="3502386" cy="360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Conversion </a:t>
            </a:r>
            <a:r>
              <a:rPr lang="en-GB" dirty="0"/>
              <a:t>results with 800 nm at 100 </a:t>
            </a:r>
            <a:r>
              <a:rPr lang="en-GB" dirty="0" smtClean="0"/>
              <a:t>kHz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2173" y="1329124"/>
            <a:ext cx="7921625" cy="437566"/>
          </a:xfrm>
        </p:spPr>
        <p:txBody>
          <a:bodyPr/>
          <a:lstStyle/>
          <a:p>
            <a:r>
              <a:rPr lang="de-DE" sz="1600" b="1" dirty="0" smtClean="0"/>
              <a:t> </a:t>
            </a:r>
            <a:r>
              <a:rPr lang="de-DE" sz="1600" b="1" i="1" dirty="0" smtClean="0"/>
              <a:t>SHG = 400 </a:t>
            </a:r>
            <a:r>
              <a:rPr lang="de-DE" sz="1600" b="1" i="1" dirty="0" err="1" smtClean="0"/>
              <a:t>nm</a:t>
            </a:r>
            <a:r>
              <a:rPr lang="de-DE" sz="1600" b="1" i="1" dirty="0" smtClean="0"/>
              <a:t>, THG = 266 </a:t>
            </a:r>
            <a:r>
              <a:rPr lang="de-DE" sz="1600" b="1" i="1" dirty="0" err="1" smtClean="0"/>
              <a:t>nm</a:t>
            </a:r>
            <a:endParaRPr lang="en-US" sz="1600" b="1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98" y="1766689"/>
            <a:ext cx="1440000" cy="1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98" y="3080572"/>
            <a:ext cx="1440000" cy="12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98" y="4406827"/>
            <a:ext cx="1440000" cy="12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2002570" y="4636515"/>
            <a:ext cx="511196" cy="76164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710191" y="4606984"/>
            <a:ext cx="281332" cy="425573"/>
          </a:xfrm>
          <a:prstGeom prst="straightConnector1">
            <a:avLst/>
          </a:prstGeom>
          <a:noFill/>
          <a:ln w="57150" cap="flat" cmpd="sng" algn="ctr">
            <a:solidFill>
              <a:srgbClr val="0099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126038" y="5430139"/>
            <a:ext cx="367746" cy="539897"/>
          </a:xfrm>
          <a:prstGeom prst="straightConnector1">
            <a:avLst/>
          </a:prstGeom>
          <a:noFill/>
          <a:ln w="57150" cap="flat" cmpd="sng" algn="ctr">
            <a:solidFill>
              <a:srgbClr val="9900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508302" y="2228286"/>
            <a:ext cx="128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err="1" smtClean="0"/>
              <a:t>delay</a:t>
            </a:r>
            <a:r>
              <a:rPr lang="de-DE" sz="1400" dirty="0" smtClean="0"/>
              <a:t>: 800nm</a:t>
            </a:r>
            <a:endParaRPr lang="en-US" sz="1400" dirty="0" smtClean="0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1420624" y="2536063"/>
            <a:ext cx="1528877" cy="499715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2949501" y="1760942"/>
            <a:ext cx="1267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l-GR" sz="1400" dirty="0" smtClean="0"/>
              <a:t>λ</a:t>
            </a:r>
            <a:r>
              <a:rPr lang="de-DE" sz="1400" dirty="0" smtClean="0"/>
              <a:t>/2: 400nm</a:t>
            </a:r>
            <a:endParaRPr lang="en-US" sz="1400" dirty="0" smtClean="0"/>
          </a:p>
        </p:txBody>
      </p:sp>
      <p:cxnSp>
        <p:nvCxnSpPr>
          <p:cNvPr id="45" name="Straight Arrow Connector 44"/>
          <p:cNvCxnSpPr>
            <a:stCxn id="44" idx="2"/>
          </p:cNvCxnSpPr>
          <p:nvPr/>
        </p:nvCxnSpPr>
        <p:spPr bwMode="auto">
          <a:xfrm>
            <a:off x="3583365" y="2068719"/>
            <a:ext cx="198593" cy="1407210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466014" y="3711459"/>
            <a:ext cx="1093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/>
              <a:t>Separator I</a:t>
            </a:r>
            <a:endParaRPr lang="en-US" sz="1400" dirty="0" smtClean="0"/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1559921" y="3868719"/>
            <a:ext cx="1585406" cy="0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5341810" y="2228286"/>
            <a:ext cx="124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err="1" smtClean="0"/>
              <a:t>Combination</a:t>
            </a:r>
            <a:r>
              <a:rPr lang="de-DE" sz="1400" dirty="0" smtClean="0"/>
              <a:t> </a:t>
            </a:r>
            <a:r>
              <a:rPr lang="de-DE" sz="1400" dirty="0" err="1" smtClean="0"/>
              <a:t>mirror</a:t>
            </a:r>
            <a:endParaRPr lang="en-US" sz="1400" dirty="0" smtClean="0"/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>
            <a:off x="4171139" y="2382174"/>
            <a:ext cx="1226756" cy="867092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541260" y="2875765"/>
            <a:ext cx="10186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/>
              <a:t>Switch: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/>
              <a:t>SHG/THG</a:t>
            </a:r>
            <a:endParaRPr lang="en-US" sz="1400" dirty="0" smtClean="0"/>
          </a:p>
        </p:txBody>
      </p:sp>
      <p:cxnSp>
        <p:nvCxnSpPr>
          <p:cNvPr id="51" name="Straight Arrow Connector 50"/>
          <p:cNvCxnSpPr>
            <a:stCxn id="50" idx="3"/>
          </p:cNvCxnSpPr>
          <p:nvPr/>
        </p:nvCxnSpPr>
        <p:spPr bwMode="auto">
          <a:xfrm>
            <a:off x="1559921" y="3175847"/>
            <a:ext cx="1132681" cy="408865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453325" y="4119389"/>
            <a:ext cx="1032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/>
              <a:t>SHG-BBO</a:t>
            </a:r>
            <a:endParaRPr lang="en-US" sz="1400" dirty="0" smtClean="0"/>
          </a:p>
        </p:txBody>
      </p:sp>
      <p:cxnSp>
        <p:nvCxnSpPr>
          <p:cNvPr id="53" name="Straight Arrow Connector 52"/>
          <p:cNvCxnSpPr>
            <a:stCxn id="52" idx="3"/>
          </p:cNvCxnSpPr>
          <p:nvPr/>
        </p:nvCxnSpPr>
        <p:spPr bwMode="auto">
          <a:xfrm flipV="1">
            <a:off x="1486026" y="4045275"/>
            <a:ext cx="1358864" cy="228003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5410982" y="2884311"/>
            <a:ext cx="1032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/>
              <a:t>T</a:t>
            </a:r>
            <a:r>
              <a:rPr lang="de-DE" sz="1400" dirty="0" smtClean="0"/>
              <a:t>HG-BBO</a:t>
            </a:r>
            <a:endParaRPr lang="en-US" sz="1400" dirty="0" smtClean="0"/>
          </a:p>
        </p:txBody>
      </p:sp>
      <p:cxnSp>
        <p:nvCxnSpPr>
          <p:cNvPr id="55" name="Straight Arrow Connector 54"/>
          <p:cNvCxnSpPr/>
          <p:nvPr/>
        </p:nvCxnSpPr>
        <p:spPr bwMode="auto">
          <a:xfrm flipH="1">
            <a:off x="4511824" y="3095456"/>
            <a:ext cx="899158" cy="218887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1382631" y="5359873"/>
            <a:ext cx="788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/>
              <a:t>Input</a:t>
            </a:r>
            <a:endParaRPr lang="en-US" sz="1400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560612" y="4854324"/>
            <a:ext cx="118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/>
              <a:t>SHG Output</a:t>
            </a:r>
            <a:endParaRPr lang="en-US" sz="1400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1892494" y="5794834"/>
            <a:ext cx="1242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/>
              <a:t>THG Output</a:t>
            </a:r>
            <a:endParaRPr lang="en-US" sz="14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3897830" y="5778369"/>
            <a:ext cx="1378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000" dirty="0" smtClean="0"/>
              <a:t>300 x 300 mm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7748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8" grpId="0"/>
      <p:bldP spid="50" grpId="0"/>
      <p:bldP spid="52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Conversion results with 800 nm at 100 kHz</a:t>
            </a:r>
            <a:endParaRPr lang="de-DE" dirty="0"/>
          </a:p>
        </p:txBody>
      </p:sp>
      <p:pic>
        <p:nvPicPr>
          <p:cNvPr id="4" name="Picture 2" descr="N:\intern\User data\wp78\Conferences and own publications\Optics Express 2016\Raw and matlab figures\Harmonics and TOPAS\Energy Curv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r="5853" b="3943"/>
          <a:stretch>
            <a:fillRect/>
          </a:stretch>
        </p:blipFill>
        <p:spPr bwMode="auto">
          <a:xfrm>
            <a:off x="261222" y="1567698"/>
            <a:ext cx="5286001" cy="20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:\intern\User data\wp78\Conferences and own publications\Optics Express 2016\Raw and matlab figures\Harmonics and TOPAS\Combined Spect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" r="4686" b="5258"/>
          <a:stretch>
            <a:fillRect/>
          </a:stretch>
        </p:blipFill>
        <p:spPr bwMode="auto">
          <a:xfrm>
            <a:off x="164646" y="3837598"/>
            <a:ext cx="5479152" cy="195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6867" y="1294757"/>
            <a:ext cx="627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SHG</a:t>
            </a:r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2371" y="1299464"/>
            <a:ext cx="627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de-DE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HG</a:t>
            </a:r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21041" y="1671820"/>
            <a:ext cx="3092666" cy="271052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600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5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15 fs</a:t>
            </a:r>
            <a:r>
              <a:rPr lang="en-US" sz="1200" b="1" dirty="0" smtClean="0"/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– pump pulses with 2.37 </a:t>
            </a:r>
            <a:r>
              <a:rPr lang="en-US" sz="1200" dirty="0" err="1" smtClean="0">
                <a:solidFill>
                  <a:srgbClr val="FF0000"/>
                </a:solidFill>
              </a:rPr>
              <a:t>mJ</a:t>
            </a:r>
            <a:r>
              <a:rPr lang="en-US" sz="1200" dirty="0" smtClean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 smtClean="0"/>
          </a:p>
          <a:p>
            <a:pPr lvl="1"/>
            <a:r>
              <a:rPr lang="en-US" sz="1050" b="1" dirty="0" smtClean="0"/>
              <a:t>400 nm</a:t>
            </a:r>
            <a:r>
              <a:rPr lang="en-US" sz="1050" dirty="0" smtClean="0"/>
              <a:t>: E</a:t>
            </a:r>
            <a:r>
              <a:rPr lang="en-US" sz="1050" baseline="-25000" dirty="0" smtClean="0"/>
              <a:t>SHG </a:t>
            </a:r>
            <a:r>
              <a:rPr lang="en-US" sz="1050" dirty="0" smtClean="0"/>
              <a:t>= 475 µJ, </a:t>
            </a:r>
            <a:r>
              <a:rPr lang="el-GR" sz="1050" dirty="0" smtClean="0"/>
              <a:t>η</a:t>
            </a:r>
            <a:r>
              <a:rPr lang="de-DE" sz="1050" baseline="-25000" dirty="0" smtClean="0"/>
              <a:t>SHG </a:t>
            </a:r>
            <a:r>
              <a:rPr lang="de-DE" sz="1050" dirty="0" smtClean="0"/>
              <a:t>= 20%</a:t>
            </a:r>
          </a:p>
          <a:p>
            <a:pPr lvl="1"/>
            <a:r>
              <a:rPr lang="de-DE" sz="1050" b="1" dirty="0" smtClean="0"/>
              <a:t>266 </a:t>
            </a:r>
            <a:r>
              <a:rPr lang="de-DE" sz="1050" b="1" dirty="0" err="1" smtClean="0"/>
              <a:t>nm</a:t>
            </a:r>
            <a:r>
              <a:rPr lang="de-DE" sz="1050" dirty="0" smtClean="0"/>
              <a:t>: E</a:t>
            </a:r>
            <a:r>
              <a:rPr lang="de-DE" sz="1050" baseline="-25000" dirty="0" smtClean="0"/>
              <a:t>THG</a:t>
            </a:r>
            <a:r>
              <a:rPr lang="de-DE" sz="1050" dirty="0" smtClean="0"/>
              <a:t> = 28 µJ, </a:t>
            </a:r>
            <a:r>
              <a:rPr lang="el-GR" sz="1050" dirty="0"/>
              <a:t>η</a:t>
            </a:r>
            <a:r>
              <a:rPr lang="de-DE" sz="1050" baseline="-25000" dirty="0"/>
              <a:t>SHG </a:t>
            </a:r>
            <a:r>
              <a:rPr lang="de-DE" sz="1050" dirty="0"/>
              <a:t>= </a:t>
            </a:r>
            <a:r>
              <a:rPr lang="de-DE" sz="1050" dirty="0" smtClean="0"/>
              <a:t>1.7%</a:t>
            </a:r>
            <a:endParaRPr lang="de-DE" sz="1200" dirty="0" smtClean="0"/>
          </a:p>
          <a:p>
            <a:pPr marL="300037" lvl="1" indent="0">
              <a:spcBef>
                <a:spcPts val="0"/>
              </a:spcBef>
              <a:spcAft>
                <a:spcPts val="0"/>
              </a:spcAft>
              <a:buNone/>
            </a:pPr>
            <a:endParaRPr lang="de-DE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 </a:t>
            </a:r>
            <a:r>
              <a:rPr lang="en-US" sz="1200" b="1" dirty="0" smtClean="0"/>
              <a:t>55 </a:t>
            </a:r>
            <a:r>
              <a:rPr lang="en-US" sz="1200" b="1" dirty="0"/>
              <a:t>fs </a:t>
            </a:r>
            <a:r>
              <a:rPr lang="en-US" sz="1200" dirty="0"/>
              <a:t>– pump </a:t>
            </a:r>
            <a:r>
              <a:rPr lang="en-US" sz="1200" dirty="0" smtClean="0"/>
              <a:t>pulses with 1.76 </a:t>
            </a:r>
            <a:r>
              <a:rPr lang="en-US" sz="1200" dirty="0" err="1" smtClean="0"/>
              <a:t>mJ</a:t>
            </a:r>
            <a:r>
              <a:rPr lang="en-US" sz="1200" dirty="0" smtClean="0"/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 lvl="1"/>
            <a:r>
              <a:rPr lang="en-US" sz="1050" b="1" dirty="0"/>
              <a:t>400 </a:t>
            </a:r>
            <a:r>
              <a:rPr lang="en-US" sz="1050" b="1" dirty="0" smtClean="0"/>
              <a:t>nm</a:t>
            </a:r>
            <a:r>
              <a:rPr lang="en-US" sz="1050" dirty="0" smtClean="0"/>
              <a:t>: E</a:t>
            </a:r>
            <a:r>
              <a:rPr lang="en-US" sz="1050" baseline="-25000" dirty="0" smtClean="0"/>
              <a:t>SHG</a:t>
            </a:r>
            <a:r>
              <a:rPr lang="en-US" sz="1050" dirty="0" smtClean="0"/>
              <a:t> = 760 </a:t>
            </a:r>
            <a:r>
              <a:rPr lang="en-US" sz="1050" dirty="0"/>
              <a:t>µJ, </a:t>
            </a:r>
            <a:r>
              <a:rPr lang="el-GR" sz="1050" dirty="0"/>
              <a:t>η</a:t>
            </a:r>
            <a:r>
              <a:rPr lang="de-DE" sz="1050" baseline="-25000" dirty="0"/>
              <a:t>SHG </a:t>
            </a:r>
            <a:r>
              <a:rPr lang="de-DE" sz="1050" dirty="0"/>
              <a:t>= </a:t>
            </a:r>
            <a:r>
              <a:rPr lang="de-DE" sz="1050" dirty="0" smtClean="0"/>
              <a:t>43%</a:t>
            </a:r>
          </a:p>
          <a:p>
            <a:pPr lvl="1"/>
            <a:r>
              <a:rPr lang="de-DE" sz="1050" b="1" dirty="0" smtClean="0"/>
              <a:t>266 </a:t>
            </a:r>
            <a:r>
              <a:rPr lang="de-DE" sz="1050" b="1" dirty="0" err="1"/>
              <a:t>nm</a:t>
            </a:r>
            <a:r>
              <a:rPr lang="de-DE" sz="1050" dirty="0"/>
              <a:t>: </a:t>
            </a:r>
            <a:r>
              <a:rPr lang="de-DE" sz="1050" dirty="0" smtClean="0"/>
              <a:t>E</a:t>
            </a:r>
            <a:r>
              <a:rPr lang="de-DE" sz="1050" baseline="-25000" dirty="0" smtClean="0"/>
              <a:t>THG</a:t>
            </a:r>
            <a:r>
              <a:rPr lang="de-DE" sz="1050" dirty="0"/>
              <a:t> </a:t>
            </a:r>
            <a:r>
              <a:rPr lang="de-DE" sz="1050" dirty="0" smtClean="0"/>
              <a:t>= 255 </a:t>
            </a:r>
            <a:r>
              <a:rPr lang="de-DE" sz="1050" dirty="0"/>
              <a:t>µJ, </a:t>
            </a:r>
            <a:r>
              <a:rPr lang="el-GR" sz="1050" dirty="0"/>
              <a:t>η</a:t>
            </a:r>
            <a:r>
              <a:rPr lang="de-DE" sz="1050" baseline="-25000" dirty="0"/>
              <a:t>SHG </a:t>
            </a:r>
            <a:r>
              <a:rPr lang="de-DE" sz="1050" dirty="0"/>
              <a:t>= </a:t>
            </a:r>
            <a:r>
              <a:rPr lang="de-DE" sz="1050" dirty="0" smtClean="0"/>
              <a:t>17%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825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Conversion results with 800 nm at 100 </a:t>
            </a:r>
            <a:r>
              <a:rPr lang="en-GB" dirty="0" smtClean="0"/>
              <a:t>kHz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2541" y="1273972"/>
            <a:ext cx="4437765" cy="2244847"/>
          </a:xfrm>
        </p:spPr>
        <p:txBody>
          <a:bodyPr/>
          <a:lstStyle/>
          <a:p>
            <a:r>
              <a:rPr lang="de-DE" sz="1600" dirty="0" smtClean="0"/>
              <a:t>Development in </a:t>
            </a:r>
            <a:r>
              <a:rPr lang="de-DE" sz="1600" dirty="0" err="1" smtClean="0"/>
              <a:t>collaboration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Light </a:t>
            </a:r>
            <a:r>
              <a:rPr lang="de-DE" sz="1600" dirty="0" err="1" smtClean="0"/>
              <a:t>Conversion</a:t>
            </a:r>
            <a:r>
              <a:rPr lang="de-DE" sz="1600" dirty="0" smtClean="0"/>
              <a:t> Ltd.</a:t>
            </a:r>
          </a:p>
          <a:p>
            <a:r>
              <a:rPr lang="de-DE" sz="1600" dirty="0" smtClean="0"/>
              <a:t>TOPAS-prime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extensions</a:t>
            </a:r>
            <a:r>
              <a:rPr lang="de-DE" sz="1600" dirty="0"/>
              <a:t>: </a:t>
            </a:r>
            <a:r>
              <a:rPr lang="de-DE" sz="1600" dirty="0" err="1"/>
              <a:t>NirUVIS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smtClean="0"/>
              <a:t>NDFG</a:t>
            </a:r>
          </a:p>
          <a:p>
            <a:r>
              <a:rPr lang="de-DE" sz="1600" dirty="0" smtClean="0"/>
              <a:t>TOPAS </a:t>
            </a:r>
            <a:r>
              <a:rPr lang="de-DE" sz="1600" dirty="0" err="1" smtClean="0"/>
              <a:t>results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pump:</a:t>
            </a:r>
          </a:p>
          <a:p>
            <a:pPr lvl="1"/>
            <a:r>
              <a:rPr lang="de-DE" sz="1600" dirty="0" smtClean="0"/>
              <a:t> E = 1.8 </a:t>
            </a:r>
            <a:r>
              <a:rPr lang="de-DE" sz="1600" dirty="0" err="1"/>
              <a:t>mJ</a:t>
            </a:r>
            <a:r>
              <a:rPr lang="de-DE" sz="1600" dirty="0"/>
              <a:t>, Ø = 8 mm (1/e²) </a:t>
            </a:r>
            <a:r>
              <a:rPr lang="de-DE" sz="1600" dirty="0" smtClean="0"/>
              <a:t>, 55 </a:t>
            </a:r>
            <a:r>
              <a:rPr lang="de-DE" sz="1600" dirty="0" err="1" smtClean="0"/>
              <a:t>fs</a:t>
            </a:r>
            <a:r>
              <a:rPr lang="de-DE" sz="1600" dirty="0" smtClean="0"/>
              <a:t> </a:t>
            </a:r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05" y="3604279"/>
            <a:ext cx="6738364" cy="27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80" y="1490160"/>
            <a:ext cx="2504789" cy="180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Left Bracket 6"/>
          <p:cNvSpPr/>
          <p:nvPr/>
        </p:nvSpPr>
        <p:spPr bwMode="auto">
          <a:xfrm rot="5400000">
            <a:off x="4142492" y="2820047"/>
            <a:ext cx="225130" cy="1353781"/>
          </a:xfrm>
          <a:prstGeom prst="leftBracket">
            <a:avLst>
              <a:gd name="adj" fmla="val 103693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1"/>
            <a:endCxn id="7" idx="1"/>
          </p:cNvCxnSpPr>
          <p:nvPr/>
        </p:nvCxnSpPr>
        <p:spPr bwMode="auto">
          <a:xfrm flipH="1">
            <a:off x="4255057" y="2390160"/>
            <a:ext cx="992523" cy="994213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74" y="698221"/>
            <a:ext cx="22193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Conversion: Terahertz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600" y="1943918"/>
            <a:ext cx="3601467" cy="1171195"/>
          </a:xfrm>
        </p:spPr>
        <p:txBody>
          <a:bodyPr/>
          <a:lstStyle/>
          <a:p>
            <a:pPr marL="216000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1030 nm, 850 fs</a:t>
            </a:r>
          </a:p>
          <a:p>
            <a:pPr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0.1 – 30 </a:t>
            </a:r>
            <a:r>
              <a:rPr lang="en-US" sz="1600" dirty="0" err="1"/>
              <a:t>mJ</a:t>
            </a:r>
            <a:endParaRPr lang="en-US" sz="1600" dirty="0"/>
          </a:p>
          <a:p>
            <a:pPr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100 kHz x 600 </a:t>
            </a:r>
            <a:r>
              <a:rPr lang="el-GR" sz="1600" dirty="0"/>
              <a:t>μ</a:t>
            </a:r>
            <a:r>
              <a:rPr lang="en-US" sz="1600" dirty="0"/>
              <a:t>s x 10 Hz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33" y="1286536"/>
            <a:ext cx="3238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36093" y="2834733"/>
            <a:ext cx="32107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 smtClean="0"/>
              <a:t>Wu et al., Opt. Lett. </a:t>
            </a:r>
            <a:r>
              <a:rPr lang="en-GB" sz="1200" b="1" dirty="0" smtClean="0"/>
              <a:t>39</a:t>
            </a:r>
            <a:r>
              <a:rPr lang="en-GB" sz="1200" dirty="0" smtClean="0"/>
              <a:t>, 5403</a:t>
            </a:r>
            <a:r>
              <a:rPr lang="en-GB" sz="1200" dirty="0"/>
              <a:t> (2014</a:t>
            </a:r>
            <a:r>
              <a:rPr lang="en-GB" sz="1200" dirty="0" smtClean="0"/>
              <a:t>)</a:t>
            </a:r>
            <a:r>
              <a:rPr lang="en-GB" sz="1200" dirty="0"/>
              <a:t> </a:t>
            </a:r>
          </a:p>
        </p:txBody>
      </p:sp>
      <p:sp>
        <p:nvSpPr>
          <p:cNvPr id="6" name="Trapezoid 5"/>
          <p:cNvSpPr/>
          <p:nvPr/>
        </p:nvSpPr>
        <p:spPr>
          <a:xfrm rot="12310676">
            <a:off x="6467997" y="3736276"/>
            <a:ext cx="394372" cy="535484"/>
          </a:xfrm>
          <a:prstGeom prst="trapezoi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3934" y="3014736"/>
            <a:ext cx="185365" cy="26260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9872614">
            <a:off x="992474" y="4313729"/>
            <a:ext cx="346845" cy="13052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222688" y="3725841"/>
            <a:ext cx="354258" cy="12104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5809003" y="3605741"/>
            <a:ext cx="92680" cy="14415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592271">
            <a:off x="1367355" y="5176273"/>
            <a:ext cx="193046" cy="7940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5400000">
            <a:off x="2808339" y="3353102"/>
            <a:ext cx="358177" cy="19559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6200000">
            <a:off x="4519492" y="3727941"/>
            <a:ext cx="106898" cy="120623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9445504">
            <a:off x="953700" y="4153371"/>
            <a:ext cx="201037" cy="1359449"/>
          </a:xfrm>
          <a:prstGeom prst="triangle">
            <a:avLst>
              <a:gd name="adj" fmla="val 222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6200000">
            <a:off x="1217901" y="3720136"/>
            <a:ext cx="363831" cy="1210433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357546">
            <a:off x="658907" y="3959936"/>
            <a:ext cx="201357" cy="684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92235" y="4143437"/>
            <a:ext cx="3133124" cy="363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20226" y="3904374"/>
            <a:ext cx="144016" cy="844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5400000">
            <a:off x="5590955" y="3677841"/>
            <a:ext cx="363833" cy="129502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52232" y="3908087"/>
            <a:ext cx="144016" cy="844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40264" y="3970171"/>
            <a:ext cx="4571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6348376" y="4114185"/>
            <a:ext cx="432048" cy="43204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3627" y="5648589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Grating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005031" y="3277673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Lens 1</a:t>
            </a:r>
          </a:p>
          <a:p>
            <a:r>
              <a:rPr lang="en-US" sz="1600" dirty="0" smtClean="0"/>
              <a:t>f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= 150 mm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728538" y="3277673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Lens 2</a:t>
            </a:r>
          </a:p>
          <a:p>
            <a:r>
              <a:rPr lang="en-US" sz="1600" dirty="0" smtClean="0"/>
              <a:t>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= 75 mm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64042" y="3600839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Mirror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082430" y="45898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LiNbO</a:t>
            </a:r>
            <a:r>
              <a:rPr lang="en-US" sz="1600" baseline="-25000" dirty="0" smtClean="0"/>
              <a:t>3</a:t>
            </a:r>
            <a:endParaRPr lang="en-US" sz="16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6529828" y="3337955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THz beam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130633" y="4811017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λ</a:t>
            </a:r>
            <a:r>
              <a:rPr lang="en-US" sz="1600" dirty="0" smtClean="0"/>
              <a:t>/2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16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Conversion: Terahertz</a:t>
            </a:r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4564" r="31698" b="51451"/>
          <a:stretch/>
        </p:blipFill>
        <p:spPr bwMode="auto">
          <a:xfrm>
            <a:off x="1282390" y="1357745"/>
            <a:ext cx="5463483" cy="23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3" t="3884" r="2817" b="50481"/>
          <a:stretch/>
        </p:blipFill>
        <p:spPr bwMode="auto">
          <a:xfrm>
            <a:off x="1241752" y="3739717"/>
            <a:ext cx="5511064" cy="2479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003939" y="1639403"/>
            <a:ext cx="1572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99"/>
                </a:solidFill>
              </a:rPr>
              <a:t>13.3 </a:t>
            </a:r>
            <a:r>
              <a:rPr lang="en-US" sz="1400" b="1" dirty="0" err="1" smtClean="0">
                <a:solidFill>
                  <a:srgbClr val="000099"/>
                </a:solidFill>
              </a:rPr>
              <a:t>uJ</a:t>
            </a:r>
            <a:r>
              <a:rPr lang="en-US" sz="1400" b="1" dirty="0" smtClean="0">
                <a:solidFill>
                  <a:srgbClr val="000099"/>
                </a:solidFill>
              </a:rPr>
              <a:t> @ 10 </a:t>
            </a:r>
            <a:r>
              <a:rPr lang="en-US" sz="1400" b="1" dirty="0" err="1" smtClean="0">
                <a:solidFill>
                  <a:srgbClr val="000099"/>
                </a:solidFill>
              </a:rPr>
              <a:t>mJ</a:t>
            </a:r>
            <a:endParaRPr lang="en-US" sz="1400" b="1" dirty="0" smtClean="0">
              <a:solidFill>
                <a:srgbClr val="000099"/>
              </a:solidFill>
            </a:endParaRPr>
          </a:p>
          <a:p>
            <a:r>
              <a:rPr lang="en-US" sz="1400" b="1" dirty="0" smtClean="0">
                <a:solidFill>
                  <a:srgbClr val="000099"/>
                </a:solidFill>
              </a:rPr>
              <a:t>0.133 %</a:t>
            </a:r>
            <a:endParaRPr lang="de-DE" sz="1400" b="1" dirty="0">
              <a:solidFill>
                <a:srgbClr val="000099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36842" y="3314747"/>
            <a:ext cx="4389022" cy="101566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536172" lvl="1" indent="-268288">
              <a:spcBef>
                <a:spcPts val="600"/>
              </a:spcBef>
              <a:buSzPct val="80000"/>
            </a:pPr>
            <a:endParaRPr lang="en-GB" sz="1600" dirty="0" smtClean="0"/>
          </a:p>
          <a:p>
            <a:pPr marL="536172" lvl="1" indent="-268288">
              <a:spcBef>
                <a:spcPts val="600"/>
              </a:spcBef>
              <a:buSzPct val="80000"/>
            </a:pPr>
            <a:r>
              <a:rPr lang="en-GB" sz="1600" dirty="0" smtClean="0"/>
              <a:t>0.2</a:t>
            </a:r>
            <a:r>
              <a:rPr lang="en-GB" sz="1600" dirty="0"/>
              <a:t>% conversion in cooled LiNbO</a:t>
            </a:r>
            <a:r>
              <a:rPr lang="en-GB" sz="1600" baseline="-25000" dirty="0"/>
              <a:t>3</a:t>
            </a:r>
            <a:r>
              <a:rPr lang="en-GB" sz="1600" dirty="0"/>
              <a:t> → 80 </a:t>
            </a:r>
            <a:r>
              <a:rPr lang="el-GR" sz="1600" dirty="0"/>
              <a:t>μ</a:t>
            </a:r>
            <a:r>
              <a:rPr lang="en-GB" sz="1600" dirty="0" smtClean="0"/>
              <a:t>J</a:t>
            </a:r>
          </a:p>
          <a:p>
            <a:pPr marL="536172" lvl="1" indent="-268288">
              <a:spcBef>
                <a:spcPts val="600"/>
              </a:spcBef>
              <a:buSzPct val="80000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103194" y="4617798"/>
            <a:ext cx="1810070" cy="1133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J. Liu, P. </a:t>
            </a:r>
            <a:r>
              <a:rPr lang="en-US" sz="1200" dirty="0" err="1" smtClean="0"/>
              <a:t>Zalden</a:t>
            </a:r>
            <a:r>
              <a:rPr lang="en-US" sz="1200" dirty="0" smtClean="0"/>
              <a:t>, </a:t>
            </a:r>
            <a:br>
              <a:rPr lang="en-US" sz="1200" dirty="0" smtClean="0"/>
            </a:br>
            <a:r>
              <a:rPr lang="en-US" sz="1200" dirty="0" smtClean="0"/>
              <a:t>R. Carley, L. </a:t>
            </a:r>
            <a:r>
              <a:rPr lang="en-US" sz="1200" dirty="0" err="1" smtClean="0"/>
              <a:t>Mercadier</a:t>
            </a:r>
            <a:r>
              <a:rPr lang="en-US" sz="1200" dirty="0" smtClean="0"/>
              <a:t>,</a:t>
            </a:r>
            <a:br>
              <a:rPr lang="en-US" sz="1200" dirty="0" smtClean="0"/>
            </a:br>
            <a:r>
              <a:rPr lang="en-US" sz="1200" dirty="0" smtClean="0"/>
              <a:t>G. Palmer et al.</a:t>
            </a:r>
            <a:endParaRPr lang="de-DE" sz="1200" dirty="0" err="1" smtClean="0"/>
          </a:p>
        </p:txBody>
      </p:sp>
    </p:spTree>
    <p:extLst>
      <p:ext uri="{BB962C8B-B14F-4D97-AF65-F5344CB8AC3E}">
        <p14:creationId xmlns:p14="http://schemas.microsoft.com/office/powerpoint/2010/main" val="20735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 Laser In-coupling</a:t>
            </a:r>
            <a:endParaRPr lang="en-US" dirty="0"/>
          </a:p>
        </p:txBody>
      </p:sp>
      <p:pic>
        <p:nvPicPr>
          <p:cNvPr id="4" name="image16.jpg" descr="SASE3area.JPG"/>
          <p:cNvPicPr>
            <a:picLocks noChangeAspect="1"/>
          </p:cNvPicPr>
          <p:nvPr/>
        </p:nvPicPr>
        <p:blipFill rotWithShape="1">
          <a:blip r:embed="rId2">
            <a:extLst/>
          </a:blip>
          <a:srcRect l="2824" t="10577" r="2260" b="6922"/>
          <a:stretch/>
        </p:blipFill>
        <p:spPr>
          <a:xfrm>
            <a:off x="358924" y="1440648"/>
            <a:ext cx="8477428" cy="411907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3379893" y="2763534"/>
            <a:ext cx="914400" cy="35221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PP Laser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8586" y="2828924"/>
            <a:ext cx="606214" cy="5736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dirty="0" smtClean="0"/>
              <a:t>SCS </a:t>
            </a:r>
          </a:p>
          <a:p>
            <a:pPr algn="ctr">
              <a:lnSpc>
                <a:spcPct val="112000"/>
              </a:lnSpc>
            </a:pPr>
            <a:r>
              <a:rPr lang="en-US" sz="1400" dirty="0" smtClean="0"/>
              <a:t>ILH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3986" y="4214070"/>
            <a:ext cx="606214" cy="5736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dirty="0" smtClean="0"/>
              <a:t>SCS </a:t>
            </a:r>
          </a:p>
          <a:p>
            <a:pPr algn="ctr">
              <a:lnSpc>
                <a:spcPct val="112000"/>
              </a:lnSpc>
            </a:pPr>
            <a:r>
              <a:rPr lang="en-US" sz="1400" dirty="0" smtClean="0"/>
              <a:t>EXP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5119" y="2254234"/>
            <a:ext cx="606214" cy="5736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dirty="0" smtClean="0"/>
              <a:t>SQS </a:t>
            </a:r>
          </a:p>
          <a:p>
            <a:pPr algn="ctr">
              <a:lnSpc>
                <a:spcPct val="112000"/>
              </a:lnSpc>
            </a:pPr>
            <a:r>
              <a:rPr lang="en-US" sz="1400" dirty="0" smtClean="0"/>
              <a:t>ILH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1559" y="3274318"/>
            <a:ext cx="606214" cy="5736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dirty="0" smtClean="0"/>
              <a:t>SQS </a:t>
            </a:r>
          </a:p>
          <a:p>
            <a:pPr algn="ctr">
              <a:lnSpc>
                <a:spcPct val="112000"/>
              </a:lnSpc>
            </a:pPr>
            <a:r>
              <a:rPr lang="en-US" sz="1400" dirty="0" smtClean="0"/>
              <a:t>EXP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4146" y="2928435"/>
            <a:ext cx="606214" cy="5736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dirty="0" smtClean="0"/>
              <a:t>Open</a:t>
            </a:r>
          </a:p>
          <a:p>
            <a:pPr algn="ctr">
              <a:lnSpc>
                <a:spcPct val="112000"/>
              </a:lnSpc>
            </a:pPr>
            <a:r>
              <a:rPr lang="en-US" sz="1400" dirty="0" smtClean="0"/>
              <a:t>Port</a:t>
            </a:r>
          </a:p>
        </p:txBody>
      </p:sp>
    </p:spTree>
    <p:extLst>
      <p:ext uri="{BB962C8B-B14F-4D97-AF65-F5344CB8AC3E}">
        <p14:creationId xmlns:p14="http://schemas.microsoft.com/office/powerpoint/2010/main" val="19094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 Laser In-coupling (LIN)</a:t>
            </a:r>
            <a:endParaRPr lang="en-US" dirty="0"/>
          </a:p>
        </p:txBody>
      </p:sp>
      <p:pic>
        <p:nvPicPr>
          <p:cNvPr id="4" name="image40.png" descr="SCS-BL-diagr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19" y="1319106"/>
            <a:ext cx="9144000" cy="161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2" t="4700" r="29755" b="4131"/>
          <a:stretch>
            <a:fillRect/>
          </a:stretch>
        </p:blipFill>
        <p:spPr bwMode="auto">
          <a:xfrm>
            <a:off x="3105764" y="2927139"/>
            <a:ext cx="2671889" cy="3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b="5753"/>
          <a:stretch/>
        </p:blipFill>
        <p:spPr>
          <a:xfrm rot="5400000">
            <a:off x="5776196" y="3950314"/>
            <a:ext cx="3024291" cy="17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 Laser In-coupling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2" t="4700" r="29755" b="4131"/>
          <a:stretch>
            <a:fillRect/>
          </a:stretch>
        </p:blipFill>
        <p:spPr bwMode="auto">
          <a:xfrm>
            <a:off x="1875323" y="1090507"/>
            <a:ext cx="4134303" cy="544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1578582" y="2282505"/>
            <a:ext cx="615950" cy="530225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26143" y="1250021"/>
            <a:ext cx="2475293" cy="11141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600" dirty="0"/>
              <a:t>Beams from ILH</a:t>
            </a:r>
          </a:p>
          <a:p>
            <a:pPr marL="285750" indent="-285750">
              <a:defRPr/>
            </a:pPr>
            <a:r>
              <a:rPr lang="en-US" sz="1400" dirty="0"/>
              <a:t>800 </a:t>
            </a:r>
            <a:r>
              <a:rPr lang="en-US" sz="1400" dirty="0" smtClean="0"/>
              <a:t>nm (+ SHG &amp; THG)</a:t>
            </a:r>
            <a:endParaRPr lang="en-US" sz="1400" dirty="0"/>
          </a:p>
          <a:p>
            <a:pPr marL="285750" indent="-285750">
              <a:defRPr/>
            </a:pPr>
            <a:r>
              <a:rPr lang="en-US" sz="1400" dirty="0"/>
              <a:t>1030 nm (+ SHG &amp; THG</a:t>
            </a:r>
            <a:r>
              <a:rPr lang="en-US" sz="1400" dirty="0" smtClean="0"/>
              <a:t>)</a:t>
            </a:r>
          </a:p>
          <a:p>
            <a:pPr marL="285750" indent="-285750">
              <a:defRPr/>
            </a:pPr>
            <a:r>
              <a:rPr lang="en-US" sz="1400" dirty="0" smtClean="0"/>
              <a:t>OPA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1951126" y="3471886"/>
            <a:ext cx="575540" cy="24639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01557" y="3185713"/>
            <a:ext cx="15019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600" dirty="0"/>
              <a:t>Beams to </a:t>
            </a:r>
            <a:r>
              <a:rPr lang="en-US" sz="1600" dirty="0" smtClean="0"/>
              <a:t>PAM &amp; XOX</a:t>
            </a:r>
            <a:endParaRPr lang="en-US" sz="1600" dirty="0"/>
          </a:p>
          <a:p>
            <a:pPr marL="285750" indent="-285750" algn="ctr">
              <a:defRPr/>
            </a:pPr>
            <a:r>
              <a:rPr lang="en-US" sz="1400" dirty="0"/>
              <a:t>800 nm</a:t>
            </a:r>
          </a:p>
          <a:p>
            <a:pPr marL="285750" indent="-285750" algn="ctr">
              <a:defRPr/>
            </a:pPr>
            <a:r>
              <a:rPr lang="en-US" sz="1400" dirty="0"/>
              <a:t>1030 nm</a:t>
            </a:r>
            <a:endParaRPr lang="de-DE" sz="14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607378" y="2568817"/>
            <a:ext cx="560388" cy="27792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339216" y="2304498"/>
            <a:ext cx="413543" cy="19033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" name="TextBox 91"/>
          <p:cNvSpPr txBox="1">
            <a:spLocks noChangeArrowheads="1"/>
          </p:cNvSpPr>
          <p:nvPr/>
        </p:nvSpPr>
        <p:spPr bwMode="auto">
          <a:xfrm>
            <a:off x="5752759" y="1759942"/>
            <a:ext cx="2442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de-DE" sz="1600" dirty="0"/>
              <a:t>Quasi-collinear beam delivery to sample</a:t>
            </a:r>
            <a:endParaRPr lang="de-DE" altLang="de-DE" sz="1600" dirty="0"/>
          </a:p>
        </p:txBody>
      </p:sp>
      <p:sp>
        <p:nvSpPr>
          <p:cNvPr id="14" name="TextBox 98"/>
          <p:cNvSpPr txBox="1">
            <a:spLocks noChangeArrowheads="1"/>
          </p:cNvSpPr>
          <p:nvPr/>
        </p:nvSpPr>
        <p:spPr bwMode="auto">
          <a:xfrm>
            <a:off x="6166303" y="4215153"/>
            <a:ext cx="1676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de-DE" sz="1600" dirty="0"/>
              <a:t>Mirror </a:t>
            </a:r>
            <a:r>
              <a:rPr lang="en-US" altLang="de-DE" sz="1600" dirty="0" smtClean="0"/>
              <a:t>elevator</a:t>
            </a:r>
            <a:endParaRPr lang="de-DE" altLang="de-DE" sz="16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702627" y="4081914"/>
            <a:ext cx="1463676" cy="26366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" name="TextBox 120"/>
          <p:cNvSpPr txBox="1">
            <a:spLocks noChangeArrowheads="1"/>
          </p:cNvSpPr>
          <p:nvPr/>
        </p:nvSpPr>
        <p:spPr bwMode="auto">
          <a:xfrm>
            <a:off x="6017000" y="2547936"/>
            <a:ext cx="225437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de-DE" sz="1600" dirty="0"/>
              <a:t>Vacuum chamber attached to steel frame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de-DE" sz="1600" dirty="0"/>
              <a:t>(not granite)</a:t>
            </a:r>
            <a:endParaRPr lang="de-DE" altLang="de-DE" sz="16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935240" y="2846741"/>
            <a:ext cx="105961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endCxn id="19" idx="3"/>
          </p:cNvCxnSpPr>
          <p:nvPr/>
        </p:nvCxnSpPr>
        <p:spPr bwMode="auto">
          <a:xfrm flipH="1">
            <a:off x="1767286" y="4876800"/>
            <a:ext cx="471612" cy="2774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" name="TextBox 125"/>
          <p:cNvSpPr txBox="1">
            <a:spLocks noChangeArrowheads="1"/>
          </p:cNvSpPr>
          <p:nvPr/>
        </p:nvSpPr>
        <p:spPr bwMode="auto">
          <a:xfrm>
            <a:off x="491232" y="4984930"/>
            <a:ext cx="12760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de-DE" sz="1600" dirty="0"/>
              <a:t>Steel </a:t>
            </a:r>
            <a:r>
              <a:rPr lang="en-US" altLang="de-DE" sz="1600" dirty="0" smtClean="0"/>
              <a:t>frame</a:t>
            </a:r>
            <a:endParaRPr lang="de-DE" altLang="de-DE" sz="16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2679066" y="5772429"/>
            <a:ext cx="406940" cy="1269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1" name="TextBox 132"/>
          <p:cNvSpPr txBox="1">
            <a:spLocks noChangeArrowheads="1"/>
          </p:cNvSpPr>
          <p:nvPr/>
        </p:nvSpPr>
        <p:spPr bwMode="auto">
          <a:xfrm>
            <a:off x="1129259" y="5814934"/>
            <a:ext cx="16113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de-DE" sz="1600" dirty="0"/>
              <a:t>Grouted granite</a:t>
            </a:r>
            <a:endParaRPr lang="de-DE" altLang="de-DE" sz="16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3101881" y="2304498"/>
            <a:ext cx="0" cy="264319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086006" y="2253698"/>
            <a:ext cx="273050" cy="218281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136717" y="2140985"/>
            <a:ext cx="257175" cy="10001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648594" y="2098365"/>
            <a:ext cx="615950" cy="530225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2103526" y="3624286"/>
            <a:ext cx="575540" cy="24639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2816942" y="3289215"/>
            <a:ext cx="625982" cy="27792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FFFF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90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055" y="1405880"/>
            <a:ext cx="7002040" cy="4505320"/>
          </a:xfrm>
        </p:spPr>
        <p:txBody>
          <a:bodyPr/>
          <a:lstStyle/>
          <a:p>
            <a:r>
              <a:rPr lang="en-GB" sz="2000" dirty="0"/>
              <a:t>Pump-probe laser at European XFEL</a:t>
            </a:r>
          </a:p>
          <a:p>
            <a:pPr lvl="1"/>
            <a:r>
              <a:rPr lang="en-GB" sz="1600" dirty="0" smtClean="0"/>
              <a:t>Laser system</a:t>
            </a:r>
          </a:p>
          <a:p>
            <a:pPr lvl="1"/>
            <a:r>
              <a:rPr lang="en-GB" sz="1600" dirty="0" smtClean="0"/>
              <a:t>Burst mode operation</a:t>
            </a:r>
            <a:endParaRPr lang="en-GB" sz="1600" dirty="0"/>
          </a:p>
          <a:p>
            <a:pPr lvl="1"/>
            <a:r>
              <a:rPr lang="en-GB" sz="1600" dirty="0"/>
              <a:t>Sample heating</a:t>
            </a:r>
          </a:p>
          <a:p>
            <a:r>
              <a:rPr lang="en-GB" sz="2000" dirty="0"/>
              <a:t>SCS optical delivery </a:t>
            </a:r>
          </a:p>
          <a:p>
            <a:pPr lvl="1"/>
            <a:r>
              <a:rPr lang="en-GB" sz="1600" dirty="0"/>
              <a:t>Instrument laser </a:t>
            </a:r>
            <a:r>
              <a:rPr lang="en-GB" sz="1600" dirty="0" smtClean="0"/>
              <a:t>hutch</a:t>
            </a:r>
          </a:p>
          <a:p>
            <a:pPr lvl="1"/>
            <a:r>
              <a:rPr lang="en-GB" sz="1600" dirty="0"/>
              <a:t>Frequency conversion (</a:t>
            </a:r>
            <a:r>
              <a:rPr lang="en-GB" sz="1600" dirty="0" err="1"/>
              <a:t>nHG</a:t>
            </a:r>
            <a:r>
              <a:rPr lang="en-GB" sz="1600" dirty="0"/>
              <a:t>, OPA, THz) </a:t>
            </a:r>
          </a:p>
          <a:p>
            <a:pPr lvl="1"/>
            <a:r>
              <a:rPr lang="en-GB" sz="1600" dirty="0"/>
              <a:t>Laser in-coupling (LIN)</a:t>
            </a:r>
          </a:p>
          <a:p>
            <a:pPr lvl="1"/>
            <a:r>
              <a:rPr lang="en-GB" sz="1600" dirty="0"/>
              <a:t>THz in-coupling</a:t>
            </a:r>
          </a:p>
          <a:p>
            <a:r>
              <a:rPr lang="en-GB" sz="2000" dirty="0"/>
              <a:t>Temporal diagnostics</a:t>
            </a:r>
          </a:p>
          <a:p>
            <a:pPr lvl="1"/>
            <a:r>
              <a:rPr lang="en-GB" sz="1600" dirty="0"/>
              <a:t>Pulse arrival monitor</a:t>
            </a:r>
          </a:p>
          <a:p>
            <a:pPr lvl="1"/>
            <a:r>
              <a:rPr lang="en-GB" sz="1600" dirty="0"/>
              <a:t>X-ray – optical </a:t>
            </a:r>
            <a:r>
              <a:rPr lang="en-GB" sz="1600" dirty="0" smtClean="0"/>
              <a:t>cross-correlator</a:t>
            </a:r>
          </a:p>
          <a:p>
            <a:r>
              <a:rPr lang="en-GB" sz="2000" dirty="0"/>
              <a:t>Day 1 solution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31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 Laser In-coupling</a:t>
            </a:r>
            <a:endParaRPr lang="en-US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5" r="43616"/>
          <a:stretch>
            <a:fillRect/>
          </a:stretch>
        </p:blipFill>
        <p:spPr bwMode="auto">
          <a:xfrm>
            <a:off x="70413" y="1307244"/>
            <a:ext cx="1920953" cy="438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91" y="2360482"/>
            <a:ext cx="5179483" cy="256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03"/>
          <p:cNvSpPr txBox="1">
            <a:spLocks noChangeArrowheads="1"/>
          </p:cNvSpPr>
          <p:nvPr/>
        </p:nvSpPr>
        <p:spPr bwMode="auto">
          <a:xfrm>
            <a:off x="7343298" y="2191205"/>
            <a:ext cx="13192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de-DE" sz="1600" dirty="0">
                <a:solidFill>
                  <a:srgbClr val="00B0F0"/>
                </a:solidFill>
              </a:rPr>
              <a:t>X-ray beam</a:t>
            </a:r>
            <a:endParaRPr lang="de-DE" altLang="de-DE" sz="16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532">
            <a:off x="1991366" y="1765456"/>
            <a:ext cx="1681348" cy="408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 Laser In-coupling</a:t>
            </a:r>
            <a:endParaRPr lang="en-US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0" y="2285153"/>
            <a:ext cx="7192326" cy="2622921"/>
          </a:xfrm>
          <a:prstGeom prst="rect">
            <a:avLst/>
          </a:prstGeom>
        </p:spPr>
      </p:pic>
      <p:cxnSp>
        <p:nvCxnSpPr>
          <p:cNvPr id="7" name="Gerade Verbindung mit Pfeil 12"/>
          <p:cNvCxnSpPr/>
          <p:nvPr/>
        </p:nvCxnSpPr>
        <p:spPr bwMode="auto">
          <a:xfrm>
            <a:off x="4468213" y="3888686"/>
            <a:ext cx="0" cy="21600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" name="Textfeld 17"/>
          <p:cNvSpPr txBox="1"/>
          <p:nvPr/>
        </p:nvSpPr>
        <p:spPr>
          <a:xfrm>
            <a:off x="3403808" y="5014945"/>
            <a:ext cx="146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/>
              <a:t>34 mm</a:t>
            </a:r>
          </a:p>
        </p:txBody>
      </p:sp>
      <p:cxnSp>
        <p:nvCxnSpPr>
          <p:cNvPr id="9" name="Gerade Verbindung mit Pfeil 19"/>
          <p:cNvCxnSpPr/>
          <p:nvPr/>
        </p:nvCxnSpPr>
        <p:spPr bwMode="auto">
          <a:xfrm flipV="1">
            <a:off x="4026253" y="4100765"/>
            <a:ext cx="441960" cy="90678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Gerade Verbindung mit Pfeil 20"/>
          <p:cNvCxnSpPr/>
          <p:nvPr/>
        </p:nvCxnSpPr>
        <p:spPr bwMode="auto">
          <a:xfrm>
            <a:off x="671182" y="1831095"/>
            <a:ext cx="5963166" cy="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" name="Textfeld 22"/>
          <p:cNvSpPr txBox="1"/>
          <p:nvPr/>
        </p:nvSpPr>
        <p:spPr>
          <a:xfrm>
            <a:off x="2154232" y="1382629"/>
            <a:ext cx="1584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/>
              <a:t>1015 mm</a:t>
            </a:r>
          </a:p>
        </p:txBody>
      </p:sp>
      <p:sp>
        <p:nvSpPr>
          <p:cNvPr id="14" name="Textfeld 22"/>
          <p:cNvSpPr txBox="1"/>
          <p:nvPr/>
        </p:nvSpPr>
        <p:spPr>
          <a:xfrm>
            <a:off x="338667" y="3969380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b="1" dirty="0" smtClean="0"/>
              <a:t>Interaction  </a:t>
            </a:r>
            <a:r>
              <a:rPr lang="de-DE" sz="1600" b="1" dirty="0" err="1" smtClean="0"/>
              <a:t>point</a:t>
            </a:r>
            <a:r>
              <a:rPr lang="de-DE" sz="1600" b="1" dirty="0" smtClean="0"/>
              <a:t> 1</a:t>
            </a:r>
          </a:p>
        </p:txBody>
      </p:sp>
      <p:sp>
        <p:nvSpPr>
          <p:cNvPr id="15" name="Shape 270"/>
          <p:cNvSpPr/>
          <p:nvPr/>
        </p:nvSpPr>
        <p:spPr>
          <a:xfrm>
            <a:off x="5105549" y="5541823"/>
            <a:ext cx="218678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buSzTx/>
              <a:buNone/>
              <a:defRPr sz="1600" b="1">
                <a:solidFill>
                  <a:srgbClr val="000000"/>
                </a:solidFill>
              </a:defRPr>
            </a:pPr>
            <a:r>
              <a:rPr dirty="0"/>
              <a:t>Beam line end:</a:t>
            </a:r>
            <a:br>
              <a:rPr dirty="0"/>
            </a:br>
            <a:r>
              <a:rPr dirty="0"/>
              <a:t>Gate Valve (DN 160)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4619198" y="4554155"/>
            <a:ext cx="495300" cy="97265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7" name="Shape 270"/>
          <p:cNvSpPr/>
          <p:nvPr/>
        </p:nvSpPr>
        <p:spPr>
          <a:xfrm>
            <a:off x="6198944" y="1090241"/>
            <a:ext cx="180713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300"/>
              </a:spcBef>
              <a:buSzTx/>
              <a:buNone/>
              <a:defRPr sz="1600" b="1">
                <a:solidFill>
                  <a:srgbClr val="000000"/>
                </a:solidFill>
              </a:defRPr>
            </a:pPr>
            <a:r>
              <a:rPr lang="de-DE" dirty="0" smtClean="0"/>
              <a:t>Laser in-</a:t>
            </a:r>
            <a:r>
              <a:rPr lang="de-DE" dirty="0" err="1" smtClean="0"/>
              <a:t>coupling</a:t>
            </a:r>
            <a:r>
              <a:rPr lang="de-DE" dirty="0" smtClean="0"/>
              <a:t> </a:t>
            </a:r>
            <a:r>
              <a:rPr lang="de-DE" dirty="0" err="1" smtClean="0"/>
              <a:t>mirror</a:t>
            </a:r>
            <a:endParaRPr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6634348" y="1675016"/>
            <a:ext cx="328639" cy="73244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" name="Shape 259"/>
          <p:cNvSpPr/>
          <p:nvPr/>
        </p:nvSpPr>
        <p:spPr>
          <a:xfrm flipH="1">
            <a:off x="7259632" y="3877047"/>
            <a:ext cx="1296145" cy="1"/>
          </a:xfrm>
          <a:prstGeom prst="line">
            <a:avLst/>
          </a:prstGeom>
          <a:ln w="31750">
            <a:solidFill>
              <a:srgbClr val="0000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Shape 260"/>
          <p:cNvSpPr/>
          <p:nvPr/>
        </p:nvSpPr>
        <p:spPr>
          <a:xfrm>
            <a:off x="8386116" y="3519354"/>
            <a:ext cx="64807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buSzTx/>
              <a:buNone/>
              <a:defRPr sz="1800" b="1">
                <a:solidFill>
                  <a:srgbClr val="0000FF"/>
                </a:solidFill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FEL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95062" y="5338115"/>
            <a:ext cx="1626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/>
              <a:t>Line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sight</a:t>
            </a:r>
            <a:r>
              <a:rPr lang="de-DE" sz="1600" dirty="0" smtClean="0"/>
              <a:t> for a 2" </a:t>
            </a:r>
            <a:r>
              <a:rPr lang="de-DE" sz="1600" dirty="0" err="1" smtClean="0"/>
              <a:t>mirror</a:t>
            </a:r>
            <a:endParaRPr lang="de-DE" sz="1600" dirty="0" smtClean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71182" y="1675016"/>
            <a:ext cx="0" cy="22943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3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THz In-coupling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68" y="1373248"/>
            <a:ext cx="4809762" cy="2914977"/>
          </a:xfrm>
        </p:spPr>
        <p:txBody>
          <a:bodyPr/>
          <a:lstStyle/>
          <a:p>
            <a:r>
              <a:rPr lang="en-GB" sz="1800" dirty="0" smtClean="0"/>
              <a:t> </a:t>
            </a:r>
            <a:r>
              <a:rPr lang="en-GB" sz="1600" dirty="0" smtClean="0"/>
              <a:t>THz </a:t>
            </a:r>
            <a:r>
              <a:rPr lang="en-GB" sz="1600" dirty="0"/>
              <a:t>generation in lithium </a:t>
            </a:r>
            <a:r>
              <a:rPr lang="en-GB" sz="1600" dirty="0" err="1" smtClean="0"/>
              <a:t>niobate</a:t>
            </a:r>
            <a:endParaRPr lang="en-GB" sz="1600" dirty="0" smtClean="0"/>
          </a:p>
          <a:p>
            <a:pPr marL="536172" lvl="1" indent="-268288">
              <a:spcBef>
                <a:spcPts val="600"/>
              </a:spcBef>
              <a:buSzPct val="80000"/>
            </a:pPr>
            <a:r>
              <a:rPr lang="en-GB" sz="1600" dirty="0" smtClean="0"/>
              <a:t>1030 nm, </a:t>
            </a:r>
            <a:r>
              <a:rPr lang="en-GB" sz="1600" dirty="0"/>
              <a:t>40 </a:t>
            </a:r>
            <a:r>
              <a:rPr lang="en-GB" sz="1600" dirty="0" err="1" smtClean="0"/>
              <a:t>mJ</a:t>
            </a:r>
            <a:r>
              <a:rPr lang="en-GB" sz="1600" dirty="0" smtClean="0"/>
              <a:t>, 800 fs drive</a:t>
            </a:r>
            <a:endParaRPr lang="en-GB" sz="1600" dirty="0"/>
          </a:p>
          <a:p>
            <a:pPr marL="536172" lvl="1" indent="-268288">
              <a:spcBef>
                <a:spcPts val="600"/>
              </a:spcBef>
              <a:buSzPct val="80000"/>
            </a:pPr>
            <a:r>
              <a:rPr lang="en-GB" sz="1600" dirty="0" smtClean="0"/>
              <a:t>0.2% </a:t>
            </a:r>
            <a:r>
              <a:rPr lang="en-GB" sz="1600" dirty="0"/>
              <a:t>conversion in cooled </a:t>
            </a:r>
            <a:r>
              <a:rPr lang="en-GB" sz="1600" dirty="0" smtClean="0"/>
              <a:t>LiNbO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 → 80 </a:t>
            </a:r>
            <a:r>
              <a:rPr lang="el-GR" sz="1600" dirty="0" smtClean="0"/>
              <a:t>μ</a:t>
            </a:r>
            <a:r>
              <a:rPr lang="en-GB" sz="1600" dirty="0" smtClean="0"/>
              <a:t>J</a:t>
            </a:r>
            <a:endParaRPr lang="en-GB" dirty="0" smtClean="0"/>
          </a:p>
          <a:p>
            <a:r>
              <a:rPr lang="de-DE" sz="1800" dirty="0" smtClean="0"/>
              <a:t> </a:t>
            </a:r>
            <a:r>
              <a:rPr lang="de-DE" sz="1600" dirty="0" smtClean="0"/>
              <a:t>Separate </a:t>
            </a:r>
            <a:r>
              <a:rPr lang="de-DE" sz="1600" dirty="0"/>
              <a:t>in-</a:t>
            </a:r>
            <a:r>
              <a:rPr lang="de-DE" sz="1600" dirty="0" err="1"/>
              <a:t>coupling</a:t>
            </a:r>
            <a:r>
              <a:rPr lang="de-DE" sz="1600" dirty="0"/>
              <a:t> </a:t>
            </a:r>
            <a:r>
              <a:rPr lang="de-DE" sz="1600" dirty="0" err="1"/>
              <a:t>near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 smtClean="0"/>
              <a:t>experiment</a:t>
            </a:r>
            <a:endParaRPr lang="de-DE" sz="1600" dirty="0" smtClean="0"/>
          </a:p>
          <a:p>
            <a:pPr lvl="1">
              <a:buSzPct val="80000"/>
            </a:pPr>
            <a:r>
              <a:rPr lang="de-DE" sz="1600" dirty="0" smtClean="0"/>
              <a:t>Also for </a:t>
            </a:r>
            <a:r>
              <a:rPr lang="de-DE" sz="1600" dirty="0" err="1" smtClean="0"/>
              <a:t>other</a:t>
            </a:r>
            <a:r>
              <a:rPr lang="de-DE" sz="1600" dirty="0" smtClean="0"/>
              <a:t> </a:t>
            </a:r>
            <a:r>
              <a:rPr lang="de-DE" sz="1600" dirty="0" err="1" smtClean="0"/>
              <a:t>wavelengths</a:t>
            </a:r>
            <a:endParaRPr lang="de-DE" sz="1600" dirty="0" smtClean="0"/>
          </a:p>
          <a:p>
            <a:r>
              <a:rPr lang="de-DE" sz="1800" dirty="0" smtClean="0"/>
              <a:t> </a:t>
            </a:r>
            <a:r>
              <a:rPr lang="de-DE" sz="1600" dirty="0" smtClean="0"/>
              <a:t>Off-</a:t>
            </a:r>
            <a:r>
              <a:rPr lang="de-DE" sz="1600" dirty="0" err="1" smtClean="0"/>
              <a:t>axis</a:t>
            </a:r>
            <a:r>
              <a:rPr lang="de-DE" sz="1600" dirty="0" smtClean="0"/>
              <a:t> </a:t>
            </a:r>
            <a:r>
              <a:rPr lang="de-DE" sz="1600" dirty="0" err="1" smtClean="0"/>
              <a:t>parabolic</a:t>
            </a:r>
            <a:r>
              <a:rPr lang="de-DE" sz="1600" dirty="0" smtClean="0"/>
              <a:t> </a:t>
            </a:r>
            <a:r>
              <a:rPr lang="de-DE" sz="1600" dirty="0" err="1" smtClean="0"/>
              <a:t>mirror</a:t>
            </a:r>
            <a:r>
              <a:rPr lang="de-DE" sz="1600" dirty="0" smtClean="0"/>
              <a:t> in </a:t>
            </a:r>
            <a:r>
              <a:rPr lang="de-DE" sz="1600" dirty="0" err="1" smtClean="0"/>
              <a:t>vacuum</a:t>
            </a:r>
            <a:r>
              <a:rPr lang="de-DE" sz="1600" dirty="0" smtClean="0"/>
              <a:t> on 6-axis </a:t>
            </a:r>
            <a:r>
              <a:rPr lang="de-DE" sz="1600" dirty="0" err="1" smtClean="0"/>
              <a:t>manipulator</a:t>
            </a:r>
            <a:endParaRPr lang="de-DE" sz="1600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93105" y="4722087"/>
            <a:ext cx="1031558" cy="3104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FEL beam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23" y="907627"/>
            <a:ext cx="4318577" cy="177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5" r="21378" b="9790"/>
          <a:stretch/>
        </p:blipFill>
        <p:spPr>
          <a:xfrm rot="-60000">
            <a:off x="4953529" y="3091330"/>
            <a:ext cx="3921760" cy="3420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6" t="11759" r="48161" b="65423"/>
          <a:stretch/>
        </p:blipFill>
        <p:spPr>
          <a:xfrm>
            <a:off x="7287154" y="3308843"/>
            <a:ext cx="862013" cy="86518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6156960" y="4174029"/>
            <a:ext cx="0" cy="4927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rot="-120000">
            <a:off x="7564461" y="3946109"/>
            <a:ext cx="82114" cy="11813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7667164" y="5046133"/>
            <a:ext cx="257636" cy="823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179733" y="5032587"/>
            <a:ext cx="74506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rot="16200000">
            <a:off x="6458373" y="4786188"/>
            <a:ext cx="0" cy="4927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670212" y="5046133"/>
            <a:ext cx="37253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5277801" y="3890851"/>
            <a:ext cx="1536171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Laser in-coupling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1549" y="3380715"/>
            <a:ext cx="975464" cy="506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THz generation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57" y="3836352"/>
            <a:ext cx="1740311" cy="244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Diagnostics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7972425" cy="4932362"/>
          </a:xfrm>
        </p:spPr>
        <p:txBody>
          <a:bodyPr/>
          <a:lstStyle/>
          <a:p>
            <a:r>
              <a:rPr lang="en-US" sz="2000" dirty="0" smtClean="0"/>
              <a:t> Transient reflectivity: Photon arrival time monitor</a:t>
            </a:r>
          </a:p>
          <a:p>
            <a:pPr lvl="1"/>
            <a:r>
              <a:rPr lang="en-US" sz="1600" dirty="0" smtClean="0"/>
              <a:t>Spatial encoding</a:t>
            </a:r>
          </a:p>
          <a:p>
            <a:pPr lvl="1"/>
            <a:r>
              <a:rPr lang="en-US" sz="1600" dirty="0" smtClean="0"/>
              <a:t>Spectral encoding</a:t>
            </a:r>
          </a:p>
          <a:p>
            <a:r>
              <a:rPr lang="en-US" sz="2000" dirty="0" smtClean="0"/>
              <a:t> THz streaking: x-ray – optical cross correlator</a:t>
            </a:r>
            <a:endParaRPr lang="de-DE" sz="2000" dirty="0"/>
          </a:p>
        </p:txBody>
      </p:sp>
      <p:pic>
        <p:nvPicPr>
          <p:cNvPr id="5" name="image40.png" descr="SCS-BL-diagr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68157"/>
            <a:ext cx="9144000" cy="16148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Down Arrow 5"/>
          <p:cNvSpPr/>
          <p:nvPr/>
        </p:nvSpPr>
        <p:spPr bwMode="auto">
          <a:xfrm flipV="1">
            <a:off x="3195960" y="5015880"/>
            <a:ext cx="159798" cy="33735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5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encoding</a:t>
            </a:r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415713" y="5668433"/>
            <a:ext cx="3981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err="1" smtClean="0"/>
              <a:t>Beye</a:t>
            </a:r>
            <a:r>
              <a:rPr lang="en-US" sz="1400" dirty="0" smtClean="0"/>
              <a:t> et al., App. Phys.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</a:t>
            </a:r>
            <a:r>
              <a:rPr lang="en-US" sz="1400" b="1" dirty="0" smtClean="0"/>
              <a:t>100</a:t>
            </a:r>
            <a:r>
              <a:rPr lang="en-US" sz="1400" dirty="0" smtClean="0"/>
              <a:t>, 121108 </a:t>
            </a:r>
            <a:r>
              <a:rPr lang="en-US" sz="1400" dirty="0"/>
              <a:t>(2012</a:t>
            </a:r>
            <a:r>
              <a:rPr lang="en-US" sz="1400" dirty="0" smtClean="0"/>
              <a:t>)</a:t>
            </a:r>
            <a:endParaRPr lang="de-DE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59209"/>
            <a:ext cx="548201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36" y="2384634"/>
            <a:ext cx="26987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rechts 3"/>
          <p:cNvSpPr/>
          <p:nvPr/>
        </p:nvSpPr>
        <p:spPr bwMode="auto">
          <a:xfrm>
            <a:off x="5748717" y="3646699"/>
            <a:ext cx="461583" cy="166687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5392396" y="1187869"/>
            <a:ext cx="1820254" cy="1196765"/>
          </a:xfrm>
          <a:prstGeom prst="wedgeRoundRectCallout">
            <a:avLst>
              <a:gd name="adj1" fmla="val -66373"/>
              <a:gd name="adj2" fmla="val 95072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67" y="1239383"/>
            <a:ext cx="1461186" cy="112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8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encoding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64" y="1692169"/>
            <a:ext cx="4656748" cy="338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294" y="5310057"/>
            <a:ext cx="533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/>
              <a:t>B. </a:t>
            </a:r>
            <a:r>
              <a:rPr lang="en-US" sz="1400" dirty="0" smtClean="0"/>
              <a:t>Li, X-Ray </a:t>
            </a:r>
            <a:r>
              <a:rPr lang="en-US" sz="1400" dirty="0"/>
              <a:t>Photon Temporal Diagnostics for the European </a:t>
            </a:r>
            <a:r>
              <a:rPr lang="en-US" sz="1400" dirty="0" smtClean="0"/>
              <a:t>XFEL, Technical Report </a:t>
            </a:r>
            <a:r>
              <a:rPr lang="de-DE" sz="1400" dirty="0" smtClean="0"/>
              <a:t>TN-2012-002-01 (</a:t>
            </a:r>
            <a:r>
              <a:rPr lang="en-US" sz="1400" dirty="0" smtClean="0"/>
              <a:t>2012.)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90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Diagnostics: Photon Arrival Monitor</a:t>
            </a:r>
            <a:endParaRPr lang="en-US" dirty="0"/>
          </a:p>
        </p:txBody>
      </p:sp>
      <p:pic>
        <p:nvPicPr>
          <p:cNvPr id="4" name="Picture 3" descr="N:\4all\intern\User data\wp74\Workspace-JL\Timing diagnostic device\Photon Arrival time Monitor(PAM)\PAM Sketch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20" y="1239184"/>
            <a:ext cx="5072486" cy="4110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4561" y="5523092"/>
            <a:ext cx="8093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J. Liu, F. Dietrich, J. </a:t>
            </a:r>
            <a:r>
              <a:rPr lang="en-GB" sz="1200" dirty="0" err="1"/>
              <a:t>Grünert</a:t>
            </a:r>
            <a:r>
              <a:rPr lang="en-GB" sz="1200" dirty="0"/>
              <a:t>: “Technical Design Report: Photon Arrival Time Monitor (PAM) at the European XFEL”, XFEL.EU TR-2017-002 (2017)</a:t>
            </a:r>
            <a:endParaRPr lang="en-US" sz="1200" dirty="0" err="1" smtClean="0"/>
          </a:p>
        </p:txBody>
      </p:sp>
    </p:spTree>
    <p:extLst>
      <p:ext uri="{BB962C8B-B14F-4D97-AF65-F5344CB8AC3E}">
        <p14:creationId xmlns:p14="http://schemas.microsoft.com/office/powerpoint/2010/main" val="26430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pick off mirror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281113"/>
            <a:ext cx="7972425" cy="4932362"/>
          </a:xfrm>
        </p:spPr>
        <p:txBody>
          <a:bodyPr/>
          <a:lstStyle/>
          <a:p>
            <a:r>
              <a:rPr lang="en-US" dirty="0" smtClean="0"/>
              <a:t>Pick off edge of x-ray beam</a:t>
            </a:r>
          </a:p>
          <a:p>
            <a:r>
              <a:rPr lang="en-US" dirty="0" smtClean="0"/>
              <a:t>Focus to increase intensity at low X-ray pulse energies</a:t>
            </a:r>
            <a:endParaRPr lang="de-DE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61" y="2351232"/>
            <a:ext cx="5785770" cy="38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THz streaking of photoelectrons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6" y="1219200"/>
            <a:ext cx="7200897" cy="292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53784" y="3866092"/>
            <a:ext cx="3156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 err="1" smtClean="0"/>
              <a:t>Grguraš</a:t>
            </a:r>
            <a:r>
              <a:rPr lang="de-DE" sz="1200" dirty="0" smtClean="0"/>
              <a:t> et al</a:t>
            </a:r>
            <a:r>
              <a:rPr lang="de-DE" sz="1200" dirty="0"/>
              <a:t>., </a:t>
            </a:r>
            <a:r>
              <a:rPr lang="de-DE" sz="1200" dirty="0" smtClean="0"/>
              <a:t>Nat. </a:t>
            </a:r>
            <a:r>
              <a:rPr lang="de-DE" sz="1200" dirty="0" err="1" smtClean="0"/>
              <a:t>Photonics</a:t>
            </a:r>
            <a:r>
              <a:rPr lang="de-DE" sz="1200" dirty="0" smtClean="0"/>
              <a:t> </a:t>
            </a:r>
            <a:r>
              <a:rPr lang="de-DE" sz="1200" b="1" dirty="0" smtClean="0"/>
              <a:t>6</a:t>
            </a:r>
            <a:r>
              <a:rPr lang="de-DE" sz="1200" dirty="0" smtClean="0"/>
              <a:t>, 852 (2012)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57224" y="4301067"/>
            <a:ext cx="7972425" cy="1903306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en-US" sz="1600" dirty="0"/>
              <a:t>Pick off x-ray beam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en-US" sz="1600" dirty="0"/>
              <a:t>Solid target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en-US" sz="1600" dirty="0"/>
              <a:t>No residual gas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en-US" sz="1600" dirty="0"/>
              <a:t>High target density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en-US" sz="1600" dirty="0"/>
              <a:t>R&amp;D project with WP74 (X-ray photon diagnostics, Jan </a:t>
            </a:r>
            <a:r>
              <a:rPr lang="en-US" sz="1600" dirty="0" err="1"/>
              <a:t>Grünert</a:t>
            </a:r>
            <a:r>
              <a:rPr lang="en-US" sz="1600" dirty="0"/>
              <a:t>, Jia Liu)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8238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 pump-probe laser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PP-laser not available during the first run</a:t>
            </a:r>
          </a:p>
          <a:p>
            <a:r>
              <a:rPr lang="en-US" dirty="0" smtClean="0"/>
              <a:t>We work on a solution with an AFS fiber laser…</a:t>
            </a:r>
          </a:p>
          <a:p>
            <a:pPr lvl="1"/>
            <a:r>
              <a:rPr lang="en-US" dirty="0" smtClean="0"/>
              <a:t>wavelength: 1030 nm</a:t>
            </a:r>
          </a:p>
          <a:p>
            <a:pPr lvl="1"/>
            <a:r>
              <a:rPr lang="en-US" dirty="0" smtClean="0"/>
              <a:t>max. pulse energy: 200 µJ</a:t>
            </a:r>
          </a:p>
          <a:p>
            <a:pPr lvl="1"/>
            <a:r>
              <a:rPr lang="en-US" dirty="0"/>
              <a:t>pulse </a:t>
            </a:r>
            <a:r>
              <a:rPr lang="en-US" dirty="0" smtClean="0"/>
              <a:t>duration 340 fs</a:t>
            </a:r>
          </a:p>
          <a:p>
            <a:pPr lvl="1"/>
            <a:r>
              <a:rPr lang="en-US" dirty="0" smtClean="0"/>
              <a:t>average power: 70 W</a:t>
            </a:r>
          </a:p>
          <a:p>
            <a:r>
              <a:rPr lang="en-US" dirty="0" smtClean="0"/>
              <a:t>…with possibility to couple to an OPCPA to produce:</a:t>
            </a:r>
          </a:p>
          <a:p>
            <a:pPr lvl="1"/>
            <a:r>
              <a:rPr lang="en-US" dirty="0" smtClean="0"/>
              <a:t>wavelength: 1.4 – 1.6 µm</a:t>
            </a:r>
          </a:p>
          <a:p>
            <a:pPr lvl="1"/>
            <a:r>
              <a:rPr lang="en-US" dirty="0" smtClean="0"/>
              <a:t>max. pulse energy: 20 </a:t>
            </a:r>
            <a:r>
              <a:rPr lang="en-US" dirty="0"/>
              <a:t>µJ</a:t>
            </a:r>
          </a:p>
          <a:p>
            <a:pPr lvl="1"/>
            <a:r>
              <a:rPr lang="en-US" b="1" dirty="0" smtClean="0"/>
              <a:t>pulse duration: 30 - 50 fs</a:t>
            </a:r>
          </a:p>
          <a:p>
            <a:r>
              <a:rPr lang="en-US" dirty="0" smtClean="0"/>
              <a:t>This solution could be offered beginning of 2019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3" t="33616" r="10099" b="18766"/>
          <a:stretch/>
        </p:blipFill>
        <p:spPr bwMode="auto">
          <a:xfrm>
            <a:off x="6227064" y="2585892"/>
            <a:ext cx="2677740" cy="1098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5" t="16111" r="20521" b="36111"/>
          <a:stretch/>
        </p:blipFill>
        <p:spPr bwMode="auto">
          <a:xfrm>
            <a:off x="4804177" y="2847623"/>
            <a:ext cx="981148" cy="57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77" y="4103917"/>
            <a:ext cx="1223408" cy="70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3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SASE 3 Experimental Area</a:t>
            </a:r>
            <a:endParaRPr lang="en-US" dirty="0"/>
          </a:p>
        </p:txBody>
      </p:sp>
      <p:pic>
        <p:nvPicPr>
          <p:cNvPr id="4" name="image16.jpg" descr="SASE3area.JPG"/>
          <p:cNvPicPr>
            <a:picLocks noChangeAspect="1"/>
          </p:cNvPicPr>
          <p:nvPr/>
        </p:nvPicPr>
        <p:blipFill rotWithShape="1">
          <a:blip r:embed="rId2">
            <a:extLst/>
          </a:blip>
          <a:srcRect l="2824" t="10577" r="2260" b="6922"/>
          <a:stretch/>
        </p:blipFill>
        <p:spPr>
          <a:xfrm>
            <a:off x="358924" y="1440648"/>
            <a:ext cx="8477428" cy="411907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3379893" y="2763534"/>
            <a:ext cx="914400" cy="35221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PP Laser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8586" y="2828924"/>
            <a:ext cx="606214" cy="5736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dirty="0" smtClean="0"/>
              <a:t>SCS </a:t>
            </a:r>
          </a:p>
          <a:p>
            <a:pPr algn="ctr">
              <a:lnSpc>
                <a:spcPct val="112000"/>
              </a:lnSpc>
            </a:pPr>
            <a:r>
              <a:rPr lang="en-US" sz="1400" dirty="0" smtClean="0"/>
              <a:t>ILH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3986" y="4214070"/>
            <a:ext cx="606214" cy="5736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dirty="0" smtClean="0"/>
              <a:t>SCS </a:t>
            </a:r>
          </a:p>
          <a:p>
            <a:pPr algn="ctr">
              <a:lnSpc>
                <a:spcPct val="112000"/>
              </a:lnSpc>
            </a:pPr>
            <a:r>
              <a:rPr lang="en-US" sz="1400" dirty="0" smtClean="0"/>
              <a:t>EXP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5119" y="2254234"/>
            <a:ext cx="606214" cy="5736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dirty="0" smtClean="0"/>
              <a:t>SQS </a:t>
            </a:r>
          </a:p>
          <a:p>
            <a:pPr algn="ctr">
              <a:lnSpc>
                <a:spcPct val="112000"/>
              </a:lnSpc>
            </a:pPr>
            <a:r>
              <a:rPr lang="en-US" sz="1400" dirty="0" smtClean="0"/>
              <a:t>ILH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1559" y="3274318"/>
            <a:ext cx="606214" cy="5736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dirty="0" smtClean="0"/>
              <a:t>SQS </a:t>
            </a:r>
          </a:p>
          <a:p>
            <a:pPr algn="ctr">
              <a:lnSpc>
                <a:spcPct val="112000"/>
              </a:lnSpc>
            </a:pPr>
            <a:r>
              <a:rPr lang="en-US" sz="1400" dirty="0" smtClean="0"/>
              <a:t>EXP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4146" y="2928435"/>
            <a:ext cx="606214" cy="5736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dirty="0" smtClean="0"/>
              <a:t>Open</a:t>
            </a:r>
          </a:p>
          <a:p>
            <a:pPr algn="ctr">
              <a:lnSpc>
                <a:spcPct val="112000"/>
              </a:lnSpc>
            </a:pPr>
            <a:r>
              <a:rPr lang="en-US" sz="1400" dirty="0" smtClean="0"/>
              <a:t>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8905" y="3943908"/>
            <a:ext cx="606214" cy="5736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dirty="0" smtClean="0"/>
              <a:t>SCS </a:t>
            </a:r>
          </a:p>
          <a:p>
            <a:pPr algn="ctr">
              <a:lnSpc>
                <a:spcPct val="112000"/>
              </a:lnSpc>
            </a:pPr>
            <a:r>
              <a:rPr lang="en-US" sz="1400" dirty="0" smtClean="0"/>
              <a:t>CTRL</a:t>
            </a:r>
          </a:p>
        </p:txBody>
      </p:sp>
    </p:spTree>
    <p:extLst>
      <p:ext uri="{BB962C8B-B14F-4D97-AF65-F5344CB8AC3E}">
        <p14:creationId xmlns:p14="http://schemas.microsoft.com/office/powerpoint/2010/main" val="37884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712494"/>
            <a:ext cx="7921625" cy="3889375"/>
          </a:xfrm>
        </p:spPr>
        <p:txBody>
          <a:bodyPr/>
          <a:lstStyle/>
          <a:p>
            <a:r>
              <a:rPr lang="en-US" dirty="0" smtClean="0"/>
              <a:t>WP 74 </a:t>
            </a:r>
            <a:r>
              <a:rPr lang="en-US" dirty="0"/>
              <a:t>X-ray </a:t>
            </a:r>
            <a:r>
              <a:rPr lang="en-US" dirty="0" smtClean="0"/>
              <a:t>Photon Diagnostics</a:t>
            </a:r>
          </a:p>
          <a:p>
            <a:pPr lvl="1"/>
            <a:r>
              <a:rPr lang="en-US" dirty="0" smtClean="0"/>
              <a:t>Jia Liu</a:t>
            </a:r>
          </a:p>
          <a:p>
            <a:r>
              <a:rPr lang="en-US" dirty="0" smtClean="0"/>
              <a:t>WP 78 Optical Lasers</a:t>
            </a:r>
          </a:p>
          <a:p>
            <a:pPr lvl="1"/>
            <a:r>
              <a:rPr lang="en-US" dirty="0" smtClean="0"/>
              <a:t>Guido Palmer, Moritz Emons</a:t>
            </a:r>
          </a:p>
          <a:p>
            <a:r>
              <a:rPr lang="en-US" dirty="0" smtClean="0"/>
              <a:t>SCS</a:t>
            </a:r>
          </a:p>
          <a:p>
            <a:pPr lvl="1"/>
            <a:r>
              <a:rPr lang="en-US" dirty="0" smtClean="0"/>
              <a:t>Andreas Scherz</a:t>
            </a:r>
          </a:p>
          <a:p>
            <a:pPr lvl="1"/>
            <a:r>
              <a:rPr lang="en-US" dirty="0" smtClean="0"/>
              <a:t>Jan Torben Delitz</a:t>
            </a:r>
          </a:p>
          <a:p>
            <a:pPr lvl="1"/>
            <a:r>
              <a:rPr lang="en-US" dirty="0" smtClean="0"/>
              <a:t>Carsten Boers</a:t>
            </a:r>
          </a:p>
          <a:p>
            <a:r>
              <a:rPr lang="en-US" dirty="0" smtClean="0"/>
              <a:t>Sample Environment</a:t>
            </a:r>
          </a:p>
          <a:p>
            <a:pPr lvl="1"/>
            <a:r>
              <a:rPr lang="en-US" dirty="0" smtClean="0"/>
              <a:t>Manuel </a:t>
            </a:r>
            <a:r>
              <a:rPr lang="en-US" dirty="0" err="1" smtClean="0"/>
              <a:t>Izquierdo</a:t>
            </a:r>
            <a:endParaRPr lang="en-US" dirty="0" smtClean="0"/>
          </a:p>
          <a:p>
            <a:endParaRPr lang="en-US" dirty="0"/>
          </a:p>
          <a:p>
            <a:r>
              <a:rPr lang="en-US" sz="1800" dirty="0" smtClean="0"/>
              <a:t>Thank you!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69230" y="3040553"/>
            <a:ext cx="2939662" cy="11786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7884" indent="-267884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Alexander </a:t>
            </a:r>
            <a:r>
              <a:rPr lang="en-US" dirty="0" smtClean="0"/>
              <a:t>Yaroslavtsev</a:t>
            </a:r>
          </a:p>
          <a:p>
            <a:pPr lvl="1"/>
            <a:r>
              <a:rPr lang="en-US" dirty="0" smtClean="0"/>
              <a:t>Justine </a:t>
            </a:r>
            <a:r>
              <a:rPr lang="en-US" dirty="0" err="1" smtClean="0"/>
              <a:t>Schlappa</a:t>
            </a:r>
            <a:endParaRPr lang="en-US" dirty="0" smtClean="0"/>
          </a:p>
          <a:p>
            <a:pPr lvl="1"/>
            <a:r>
              <a:rPr lang="en-US" dirty="0" err="1" smtClean="0"/>
              <a:t>Loic</a:t>
            </a:r>
            <a:r>
              <a:rPr lang="en-US" dirty="0" smtClean="0"/>
              <a:t> Le </a:t>
            </a:r>
            <a:r>
              <a:rPr lang="en-US" dirty="0" err="1" smtClean="0"/>
              <a:t>Guyader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08892" y="3040553"/>
            <a:ext cx="2939662" cy="11786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7884" indent="-267884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Alexander </a:t>
            </a:r>
            <a:r>
              <a:rPr lang="en-US" dirty="0" err="1" smtClean="0"/>
              <a:t>Sorin</a:t>
            </a:r>
            <a:endParaRPr lang="en-US" dirty="0" smtClean="0"/>
          </a:p>
          <a:p>
            <a:pPr lvl="1"/>
            <a:r>
              <a:rPr lang="en-US" dirty="0" err="1" smtClean="0"/>
              <a:t>Hazem</a:t>
            </a:r>
            <a:r>
              <a:rPr lang="en-US" dirty="0" smtClean="0"/>
              <a:t> </a:t>
            </a:r>
            <a:r>
              <a:rPr lang="en-US" dirty="0" err="1" smtClean="0"/>
              <a:t>Bamaga</a:t>
            </a:r>
            <a:endParaRPr lang="en-US" dirty="0" smtClean="0"/>
          </a:p>
          <a:p>
            <a:pPr lvl="1"/>
            <a:r>
              <a:rPr lang="en-US" dirty="0" err="1" smtClean="0"/>
              <a:t>Naman</a:t>
            </a:r>
            <a:r>
              <a:rPr lang="en-US" dirty="0" smtClean="0"/>
              <a:t> Agarwal</a:t>
            </a:r>
          </a:p>
        </p:txBody>
      </p:sp>
    </p:spTree>
    <p:extLst>
      <p:ext uri="{BB962C8B-B14F-4D97-AF65-F5344CB8AC3E}">
        <p14:creationId xmlns:p14="http://schemas.microsoft.com/office/powerpoint/2010/main" val="4841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077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 Instrument Tours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Group A</a:t>
            </a:r>
            <a:r>
              <a:rPr lang="en-US" sz="2000" dirty="0" smtClean="0"/>
              <a:t>: Go </a:t>
            </a:r>
            <a:r>
              <a:rPr lang="en-US" sz="2000" b="1" dirty="0" smtClean="0"/>
              <a:t>now</a:t>
            </a:r>
            <a:r>
              <a:rPr lang="en-US" sz="2000" dirty="0" smtClean="0"/>
              <a:t> to the reception desk</a:t>
            </a:r>
          </a:p>
          <a:p>
            <a:r>
              <a:rPr lang="en-US" sz="2000" b="1" dirty="0" smtClean="0"/>
              <a:t>Group B</a:t>
            </a:r>
            <a:r>
              <a:rPr lang="en-US" sz="2000" dirty="0" smtClean="0"/>
              <a:t>: Go at </a:t>
            </a:r>
            <a:r>
              <a:rPr lang="en-US" sz="2000" b="1" dirty="0" smtClean="0"/>
              <a:t>15:15</a:t>
            </a:r>
            <a:r>
              <a:rPr lang="en-US" sz="2000" dirty="0" smtClean="0"/>
              <a:t> to the reception desk</a:t>
            </a:r>
          </a:p>
          <a:p>
            <a:r>
              <a:rPr lang="en-US" sz="2000" b="1" dirty="0" smtClean="0"/>
              <a:t>Group C</a:t>
            </a:r>
            <a:r>
              <a:rPr lang="en-US" sz="2000" dirty="0" smtClean="0"/>
              <a:t>: Go at </a:t>
            </a:r>
            <a:r>
              <a:rPr lang="en-US" sz="2000" b="1" dirty="0" smtClean="0"/>
              <a:t>15:30</a:t>
            </a:r>
            <a:r>
              <a:rPr lang="en-US" sz="2000" dirty="0" smtClean="0"/>
              <a:t> to the reception desk</a:t>
            </a:r>
          </a:p>
          <a:p>
            <a:r>
              <a:rPr lang="en-US" sz="2000" b="1" dirty="0" smtClean="0"/>
              <a:t>Group D</a:t>
            </a:r>
            <a:r>
              <a:rPr lang="en-US" sz="2000" dirty="0" smtClean="0"/>
              <a:t>: Go at </a:t>
            </a:r>
            <a:r>
              <a:rPr lang="en-US" sz="2000" b="1" dirty="0" smtClean="0"/>
              <a:t>15:45</a:t>
            </a:r>
            <a:r>
              <a:rPr lang="en-US" sz="2000" dirty="0" smtClean="0"/>
              <a:t> to the reception desk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360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30862" y="566294"/>
            <a:ext cx="7921625" cy="7805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dirty="0" smtClean="0"/>
              <a:t>Pump-probe laser properties</a:t>
            </a:r>
            <a:endParaRPr lang="en-GB" dirty="0"/>
          </a:p>
        </p:txBody>
      </p:sp>
      <p:sp>
        <p:nvSpPr>
          <p:cNvPr id="6" name="Inhaltsplatzhalter 2"/>
          <p:cNvSpPr>
            <a:spLocks noGrp="1"/>
          </p:cNvSpPr>
          <p:nvPr/>
        </p:nvSpPr>
        <p:spPr bwMode="auto">
          <a:xfrm>
            <a:off x="486683" y="4139188"/>
            <a:ext cx="8065803" cy="207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300" dirty="0" err="1" smtClean="0">
                <a:solidFill>
                  <a:schemeClr val="tx1"/>
                </a:solidFill>
              </a:rPr>
              <a:t>Synchronized</a:t>
            </a:r>
            <a:r>
              <a:rPr lang="de-DE" sz="1300" dirty="0" smtClean="0">
                <a:solidFill>
                  <a:schemeClr val="tx1"/>
                </a:solidFill>
              </a:rPr>
              <a:t> </a:t>
            </a:r>
            <a:r>
              <a:rPr lang="de-DE" sz="1300" dirty="0" err="1" smtClean="0">
                <a:solidFill>
                  <a:schemeClr val="tx1"/>
                </a:solidFill>
              </a:rPr>
              <a:t>seed</a:t>
            </a:r>
            <a:r>
              <a:rPr lang="de-DE" sz="1300" dirty="0" smtClean="0">
                <a:solidFill>
                  <a:schemeClr val="tx1"/>
                </a:solidFill>
              </a:rPr>
              <a:t> laser-</a:t>
            </a:r>
            <a:r>
              <a:rPr lang="de-DE" sz="1300" dirty="0" err="1" smtClean="0">
                <a:solidFill>
                  <a:schemeClr val="tx1"/>
                </a:solidFill>
              </a:rPr>
              <a:t>oscillator</a:t>
            </a:r>
            <a:r>
              <a:rPr lang="de-DE" sz="1300" dirty="0" smtClean="0">
                <a:solidFill>
                  <a:schemeClr val="tx1"/>
                </a:solidFill>
              </a:rPr>
              <a:t> </a:t>
            </a:r>
            <a:r>
              <a:rPr lang="de-DE" sz="1300" dirty="0" err="1" smtClean="0">
                <a:solidFill>
                  <a:schemeClr val="tx1"/>
                </a:solidFill>
              </a:rPr>
              <a:t>and</a:t>
            </a:r>
            <a:r>
              <a:rPr lang="de-DE" sz="1300" dirty="0" smtClean="0">
                <a:solidFill>
                  <a:schemeClr val="tx1"/>
                </a:solidFill>
              </a:rPr>
              <a:t> </a:t>
            </a:r>
            <a:r>
              <a:rPr lang="de-DE" sz="1300" dirty="0" err="1" smtClean="0">
                <a:solidFill>
                  <a:schemeClr val="tx1"/>
                </a:solidFill>
              </a:rPr>
              <a:t>delay</a:t>
            </a:r>
            <a:r>
              <a:rPr lang="de-DE" sz="1300" dirty="0" smtClean="0">
                <a:solidFill>
                  <a:schemeClr val="tx1"/>
                </a:solidFill>
              </a:rPr>
              <a:t> </a:t>
            </a:r>
            <a:r>
              <a:rPr lang="de-DE" sz="1300" dirty="0" err="1" smtClean="0">
                <a:solidFill>
                  <a:schemeClr val="tx1"/>
                </a:solidFill>
              </a:rPr>
              <a:t>stage</a:t>
            </a:r>
            <a:r>
              <a:rPr lang="de-DE" sz="1300" dirty="0" smtClean="0">
                <a:solidFill>
                  <a:schemeClr val="tx1"/>
                </a:solidFill>
              </a:rPr>
              <a:t> for X-Ray – OL </a:t>
            </a:r>
            <a:r>
              <a:rPr lang="de-DE" sz="1300" dirty="0" err="1" smtClean="0">
                <a:solidFill>
                  <a:schemeClr val="tx1"/>
                </a:solidFill>
              </a:rPr>
              <a:t>overlap</a:t>
            </a:r>
            <a:r>
              <a:rPr lang="de-DE" sz="13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300" dirty="0" smtClean="0">
                <a:solidFill>
                  <a:schemeClr val="tx1"/>
                </a:solidFill>
              </a:rPr>
              <a:t>Burst-mode </a:t>
            </a:r>
            <a:r>
              <a:rPr lang="de-DE" sz="1300" dirty="0" err="1" smtClean="0">
                <a:solidFill>
                  <a:schemeClr val="tx1"/>
                </a:solidFill>
              </a:rPr>
              <a:t>Yb</a:t>
            </a:r>
            <a:r>
              <a:rPr lang="de-DE" sz="1300" dirty="0" smtClean="0">
                <a:solidFill>
                  <a:schemeClr val="tx1"/>
                </a:solidFill>
              </a:rPr>
              <a:t>-all-fiber CPA front-end: 2 </a:t>
            </a:r>
            <a:r>
              <a:rPr lang="de-DE" sz="1300" dirty="0" err="1" smtClean="0">
                <a:solidFill>
                  <a:schemeClr val="tx1"/>
                </a:solidFill>
              </a:rPr>
              <a:t>synchronous</a:t>
            </a:r>
            <a:r>
              <a:rPr lang="de-DE" sz="1300" dirty="0" smtClean="0">
                <a:solidFill>
                  <a:schemeClr val="tx1"/>
                </a:solidFill>
              </a:rPr>
              <a:t> </a:t>
            </a:r>
            <a:r>
              <a:rPr lang="de-DE" sz="1300" dirty="0" err="1" smtClean="0">
                <a:solidFill>
                  <a:schemeClr val="tx1"/>
                </a:solidFill>
              </a:rPr>
              <a:t>outputs</a:t>
            </a:r>
            <a:r>
              <a:rPr lang="de-DE" sz="1300" dirty="0" smtClean="0">
                <a:solidFill>
                  <a:schemeClr val="tx1"/>
                </a:solidFill>
              </a:rPr>
              <a:t>, 100kHz, 200kHz, </a:t>
            </a:r>
            <a:r>
              <a:rPr lang="de-DE" sz="1300" dirty="0">
                <a:solidFill>
                  <a:schemeClr val="tx1"/>
                </a:solidFill>
              </a:rPr>
              <a:t>1MHz </a:t>
            </a:r>
            <a:r>
              <a:rPr lang="de-DE" sz="1300" dirty="0" err="1" smtClean="0">
                <a:solidFill>
                  <a:schemeClr val="tx1"/>
                </a:solidFill>
              </a:rPr>
              <a:t>and</a:t>
            </a:r>
            <a:r>
              <a:rPr lang="de-DE" sz="1300" dirty="0" smtClean="0">
                <a:solidFill>
                  <a:schemeClr val="tx1"/>
                </a:solidFill>
              </a:rPr>
              <a:t> 4.5MHz</a:t>
            </a:r>
            <a:endParaRPr lang="de-DE" sz="13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300" dirty="0" smtClean="0">
                <a:solidFill>
                  <a:schemeClr val="tx1"/>
                </a:solidFill>
              </a:rPr>
              <a:t>White light </a:t>
            </a:r>
            <a:r>
              <a:rPr lang="de-DE" sz="1300" dirty="0" err="1" smtClean="0">
                <a:solidFill>
                  <a:schemeClr val="tx1"/>
                </a:solidFill>
              </a:rPr>
              <a:t>seed</a:t>
            </a:r>
            <a:r>
              <a:rPr lang="de-DE" sz="1300" dirty="0" smtClean="0">
                <a:solidFill>
                  <a:schemeClr val="tx1"/>
                </a:solidFill>
              </a:rPr>
              <a:t> </a:t>
            </a:r>
            <a:r>
              <a:rPr lang="de-DE" sz="1300" dirty="0" err="1" smtClean="0">
                <a:solidFill>
                  <a:schemeClr val="tx1"/>
                </a:solidFill>
              </a:rPr>
              <a:t>generation</a:t>
            </a:r>
            <a:r>
              <a:rPr lang="de-DE" sz="1300" dirty="0" smtClean="0">
                <a:solidFill>
                  <a:schemeClr val="tx1"/>
                </a:solidFill>
              </a:rPr>
              <a:t> in YAG (</a:t>
            </a:r>
            <a:r>
              <a:rPr lang="el-GR" sz="1300" dirty="0" smtClean="0">
                <a:solidFill>
                  <a:schemeClr val="tx1"/>
                </a:solidFill>
              </a:rPr>
              <a:t>Δλ</a:t>
            </a:r>
            <a:r>
              <a:rPr lang="de-DE" sz="1300" dirty="0" smtClean="0">
                <a:solidFill>
                  <a:schemeClr val="tx1"/>
                </a:solidFill>
              </a:rPr>
              <a:t> ≥ 700 – 900 </a:t>
            </a:r>
            <a:r>
              <a:rPr lang="de-DE" sz="1300" dirty="0" err="1" smtClean="0">
                <a:solidFill>
                  <a:schemeClr val="tx1"/>
                </a:solidFill>
              </a:rPr>
              <a:t>nm</a:t>
            </a:r>
            <a:r>
              <a:rPr lang="de-DE" sz="1300" dirty="0" smtClean="0">
                <a:solidFill>
                  <a:schemeClr val="tx1"/>
                </a:solidFill>
              </a:rPr>
              <a:t>) &amp; </a:t>
            </a:r>
            <a:r>
              <a:rPr lang="de-DE" sz="1300" dirty="0" smtClean="0">
                <a:solidFill>
                  <a:schemeClr val="tx1"/>
                </a:solidFill>
              </a:rPr>
              <a:t>variable </a:t>
            </a:r>
            <a:r>
              <a:rPr lang="de-DE" sz="1300" dirty="0" err="1" smtClean="0">
                <a:solidFill>
                  <a:schemeClr val="tx1"/>
                </a:solidFill>
              </a:rPr>
              <a:t>pre-chirp</a:t>
            </a:r>
            <a:endParaRPr lang="de-DE" sz="13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300" dirty="0">
                <a:solidFill>
                  <a:schemeClr val="tx1"/>
                </a:solidFill>
              </a:rPr>
              <a:t>Burst-mode 3-stage </a:t>
            </a:r>
            <a:r>
              <a:rPr lang="de-DE" sz="1300" dirty="0" err="1">
                <a:solidFill>
                  <a:schemeClr val="tx1"/>
                </a:solidFill>
              </a:rPr>
              <a:t>Yb:amplifier</a:t>
            </a:r>
            <a:r>
              <a:rPr lang="de-DE" sz="1300" dirty="0">
                <a:solidFill>
                  <a:schemeClr val="tx1"/>
                </a:solidFill>
              </a:rPr>
              <a:t> </a:t>
            </a:r>
            <a:r>
              <a:rPr lang="de-DE" sz="1300" dirty="0" err="1">
                <a:solidFill>
                  <a:schemeClr val="tx1"/>
                </a:solidFill>
              </a:rPr>
              <a:t>chain</a:t>
            </a:r>
            <a:r>
              <a:rPr lang="de-DE" sz="1300" dirty="0">
                <a:solidFill>
                  <a:schemeClr val="tx1"/>
                </a:solidFill>
              </a:rPr>
              <a:t> (</a:t>
            </a:r>
            <a:r>
              <a:rPr lang="de-DE" sz="1300" dirty="0" err="1">
                <a:solidFill>
                  <a:schemeClr val="tx1"/>
                </a:solidFill>
              </a:rPr>
              <a:t>Innoslab</a:t>
            </a:r>
            <a:r>
              <a:rPr lang="de-DE" sz="1300" dirty="0">
                <a:solidFill>
                  <a:schemeClr val="tx1"/>
                </a:solidFill>
              </a:rPr>
              <a:t>-technology): </a:t>
            </a:r>
            <a:r>
              <a:rPr lang="de-DE" sz="1300" dirty="0" err="1">
                <a:solidFill>
                  <a:schemeClr val="tx1"/>
                </a:solidFill>
              </a:rPr>
              <a:t>up</a:t>
            </a:r>
            <a:r>
              <a:rPr lang="de-DE" sz="1300" dirty="0">
                <a:solidFill>
                  <a:schemeClr val="tx1"/>
                </a:solidFill>
              </a:rPr>
              <a:t> </a:t>
            </a:r>
            <a:r>
              <a:rPr lang="de-DE" sz="1300" dirty="0" err="1">
                <a:solidFill>
                  <a:schemeClr val="tx1"/>
                </a:solidFill>
              </a:rPr>
              <a:t>to</a:t>
            </a:r>
            <a:r>
              <a:rPr lang="de-DE" sz="1300" dirty="0">
                <a:solidFill>
                  <a:schemeClr val="tx1"/>
                </a:solidFill>
              </a:rPr>
              <a:t> </a:t>
            </a:r>
            <a:r>
              <a:rPr lang="de-DE" sz="1300" dirty="0" smtClean="0">
                <a:solidFill>
                  <a:schemeClr val="tx1"/>
                </a:solidFill>
              </a:rPr>
              <a:t>40 </a:t>
            </a:r>
            <a:r>
              <a:rPr lang="de-DE" sz="1300" dirty="0" err="1">
                <a:solidFill>
                  <a:schemeClr val="tx1"/>
                </a:solidFill>
              </a:rPr>
              <a:t>mJ</a:t>
            </a:r>
            <a:r>
              <a:rPr lang="de-DE" sz="1300" dirty="0">
                <a:solidFill>
                  <a:schemeClr val="tx1"/>
                </a:solidFill>
              </a:rPr>
              <a:t>, </a:t>
            </a:r>
            <a:r>
              <a:rPr lang="de-DE" sz="1300" dirty="0" smtClean="0">
                <a:solidFill>
                  <a:schemeClr val="tx1"/>
                </a:solidFill>
              </a:rPr>
              <a:t>100kHz </a:t>
            </a:r>
            <a:r>
              <a:rPr lang="de-DE" sz="1300" dirty="0">
                <a:solidFill>
                  <a:schemeClr val="tx1"/>
                </a:solidFill>
              </a:rPr>
              <a:t>– </a:t>
            </a:r>
            <a:r>
              <a:rPr lang="de-DE" sz="1300" dirty="0" smtClean="0">
                <a:solidFill>
                  <a:schemeClr val="tx1"/>
                </a:solidFill>
              </a:rPr>
              <a:t>4.5MHz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300" dirty="0" err="1" smtClean="0">
                <a:solidFill>
                  <a:schemeClr val="tx1"/>
                </a:solidFill>
              </a:rPr>
              <a:t>Arbitrary</a:t>
            </a:r>
            <a:r>
              <a:rPr lang="de-DE" sz="1300" dirty="0" smtClean="0">
                <a:solidFill>
                  <a:schemeClr val="tx1"/>
                </a:solidFill>
              </a:rPr>
              <a:t> </a:t>
            </a:r>
            <a:r>
              <a:rPr lang="de-DE" sz="1300" dirty="0">
                <a:solidFill>
                  <a:schemeClr val="tx1"/>
                </a:solidFill>
              </a:rPr>
              <a:t>pulse </a:t>
            </a:r>
            <a:r>
              <a:rPr lang="de-DE" sz="1300" dirty="0" err="1">
                <a:solidFill>
                  <a:schemeClr val="tx1"/>
                </a:solidFill>
              </a:rPr>
              <a:t>and</a:t>
            </a:r>
            <a:r>
              <a:rPr lang="de-DE" sz="1300" dirty="0">
                <a:solidFill>
                  <a:schemeClr val="tx1"/>
                </a:solidFill>
              </a:rPr>
              <a:t> </a:t>
            </a:r>
            <a:r>
              <a:rPr lang="de-DE" sz="1300" dirty="0" err="1">
                <a:solidFill>
                  <a:schemeClr val="tx1"/>
                </a:solidFill>
              </a:rPr>
              <a:t>burst</a:t>
            </a:r>
            <a:r>
              <a:rPr lang="de-DE" sz="1300" dirty="0" smtClean="0">
                <a:solidFill>
                  <a:schemeClr val="tx1"/>
                </a:solidFill>
              </a:rPr>
              <a:t> </a:t>
            </a:r>
            <a:r>
              <a:rPr lang="de-DE" sz="1300" dirty="0" err="1" smtClean="0">
                <a:solidFill>
                  <a:schemeClr val="tx1"/>
                </a:solidFill>
              </a:rPr>
              <a:t>selection</a:t>
            </a:r>
            <a:r>
              <a:rPr lang="de-DE" sz="1300" dirty="0" smtClean="0">
                <a:solidFill>
                  <a:schemeClr val="tx1"/>
                </a:solidFill>
              </a:rPr>
              <a:t> for „pulse-on-</a:t>
            </a:r>
            <a:r>
              <a:rPr lang="de-DE" sz="1300" dirty="0" err="1" smtClean="0">
                <a:solidFill>
                  <a:schemeClr val="tx1"/>
                </a:solidFill>
              </a:rPr>
              <a:t>demand</a:t>
            </a:r>
            <a:r>
              <a:rPr lang="de-DE" sz="1300" dirty="0" smtClean="0">
                <a:solidFill>
                  <a:schemeClr val="tx1"/>
                </a:solidFill>
              </a:rPr>
              <a:t>“ (</a:t>
            </a:r>
            <a:r>
              <a:rPr lang="de-DE" sz="1300" dirty="0" err="1" smtClean="0">
                <a:solidFill>
                  <a:schemeClr val="tx1"/>
                </a:solidFill>
              </a:rPr>
              <a:t>PoD</a:t>
            </a:r>
            <a:r>
              <a:rPr lang="de-DE" sz="1300" dirty="0">
                <a:solidFill>
                  <a:schemeClr val="tx1"/>
                </a:solidFill>
              </a:rPr>
              <a:t>) </a:t>
            </a:r>
            <a:endParaRPr lang="de-DE" sz="13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300" dirty="0" smtClean="0">
                <a:solidFill>
                  <a:schemeClr val="tx1"/>
                </a:solidFill>
              </a:rPr>
              <a:t>NOPA </a:t>
            </a:r>
            <a:r>
              <a:rPr lang="de-DE" sz="1300" dirty="0" err="1">
                <a:solidFill>
                  <a:schemeClr val="tx1"/>
                </a:solidFill>
              </a:rPr>
              <a:t>with</a:t>
            </a:r>
            <a:r>
              <a:rPr lang="de-DE" sz="1300" dirty="0">
                <a:solidFill>
                  <a:schemeClr val="tx1"/>
                </a:solidFill>
              </a:rPr>
              <a:t> 3 </a:t>
            </a:r>
            <a:r>
              <a:rPr lang="de-DE" sz="1300" dirty="0" err="1">
                <a:solidFill>
                  <a:schemeClr val="tx1"/>
                </a:solidFill>
              </a:rPr>
              <a:t>working</a:t>
            </a:r>
            <a:r>
              <a:rPr lang="de-DE" sz="1300" dirty="0">
                <a:solidFill>
                  <a:schemeClr val="tx1"/>
                </a:solidFill>
              </a:rPr>
              <a:t> </a:t>
            </a:r>
            <a:r>
              <a:rPr lang="de-DE" sz="1300" dirty="0" err="1">
                <a:solidFill>
                  <a:schemeClr val="tx1"/>
                </a:solidFill>
              </a:rPr>
              <a:t>points</a:t>
            </a:r>
            <a:endParaRPr lang="de-DE" sz="13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de-DE" sz="1300" dirty="0" smtClean="0">
              <a:solidFill>
                <a:schemeClr val="tx1"/>
              </a:solidFill>
            </a:endParaRPr>
          </a:p>
        </p:txBody>
      </p:sp>
      <p:sp>
        <p:nvSpPr>
          <p:cNvPr id="7" name="Textfeld 4"/>
          <p:cNvSpPr txBox="1"/>
          <p:nvPr/>
        </p:nvSpPr>
        <p:spPr>
          <a:xfrm>
            <a:off x="314667" y="1997807"/>
            <a:ext cx="646331" cy="563231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sz="900" b="1" dirty="0" smtClean="0"/>
              <a:t>1030nm </a:t>
            </a:r>
          </a:p>
          <a:p>
            <a:pPr algn="ctr">
              <a:buNone/>
            </a:pPr>
            <a:r>
              <a:rPr lang="de-DE" sz="900" b="1" dirty="0" err="1" smtClean="0"/>
              <a:t>Soliton</a:t>
            </a:r>
            <a:r>
              <a:rPr lang="de-DE" sz="900" b="1" dirty="0" smtClean="0"/>
              <a:t> </a:t>
            </a:r>
          </a:p>
          <a:p>
            <a:pPr algn="ctr">
              <a:buNone/>
            </a:pPr>
            <a:r>
              <a:rPr lang="de-DE" sz="900" b="1" dirty="0" err="1" smtClean="0"/>
              <a:t>seeder</a:t>
            </a:r>
            <a:endParaRPr lang="de-DE" sz="900" b="1" dirty="0"/>
          </a:p>
        </p:txBody>
      </p:sp>
      <p:sp>
        <p:nvSpPr>
          <p:cNvPr id="8" name="Textfeld 5"/>
          <p:cNvSpPr txBox="1"/>
          <p:nvPr/>
        </p:nvSpPr>
        <p:spPr>
          <a:xfrm>
            <a:off x="1234021" y="2055514"/>
            <a:ext cx="486030" cy="42011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sz="105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Dt</a:t>
            </a:r>
            <a:r>
              <a:rPr lang="de-DE" sz="900" b="1" dirty="0" smtClean="0">
                <a:solidFill>
                  <a:schemeClr val="bg1"/>
                </a:solidFill>
              </a:rPr>
              <a:t> =</a:t>
            </a:r>
          </a:p>
          <a:p>
            <a:pPr algn="ctr">
              <a:buNone/>
            </a:pPr>
            <a:r>
              <a:rPr lang="de-DE" sz="900" b="1" dirty="0" smtClean="0">
                <a:solidFill>
                  <a:schemeClr val="bg1"/>
                </a:solidFill>
              </a:rPr>
              <a:t>0-5ns</a:t>
            </a:r>
          </a:p>
        </p:txBody>
      </p:sp>
      <p:sp>
        <p:nvSpPr>
          <p:cNvPr id="9" name="Textfeld 6"/>
          <p:cNvSpPr txBox="1"/>
          <p:nvPr/>
        </p:nvSpPr>
        <p:spPr>
          <a:xfrm>
            <a:off x="1988421" y="1997807"/>
            <a:ext cx="877163" cy="5632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sz="900" b="1" dirty="0"/>
              <a:t>b</a:t>
            </a:r>
            <a:r>
              <a:rPr lang="de-DE" sz="900" b="1" dirty="0" smtClean="0"/>
              <a:t>urst-mode</a:t>
            </a:r>
          </a:p>
          <a:p>
            <a:pPr algn="ctr">
              <a:buNone/>
            </a:pPr>
            <a:r>
              <a:rPr lang="de-DE" sz="900" b="1" dirty="0" smtClean="0"/>
              <a:t>all-fiber CPA</a:t>
            </a:r>
          </a:p>
          <a:p>
            <a:pPr algn="ctr">
              <a:buNone/>
            </a:pPr>
            <a:r>
              <a:rPr lang="de-DE" sz="900" b="1" dirty="0" smtClean="0"/>
              <a:t>front-end </a:t>
            </a:r>
            <a:endParaRPr lang="de-DE" sz="900" b="1" dirty="0"/>
          </a:p>
        </p:txBody>
      </p:sp>
      <p:sp>
        <p:nvSpPr>
          <p:cNvPr id="10" name="Textfeld 7"/>
          <p:cNvSpPr txBox="1"/>
          <p:nvPr/>
        </p:nvSpPr>
        <p:spPr>
          <a:xfrm>
            <a:off x="3956527" y="1551933"/>
            <a:ext cx="774571" cy="397032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0"/>
            <a:tileRect/>
          </a:gra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sz="900" b="1" dirty="0"/>
              <a:t>s</a:t>
            </a:r>
            <a:r>
              <a:rPr lang="de-DE" sz="900" b="1" dirty="0" smtClean="0"/>
              <a:t>uper-</a:t>
            </a:r>
          </a:p>
          <a:p>
            <a:pPr algn="ctr">
              <a:buNone/>
            </a:pPr>
            <a:r>
              <a:rPr lang="de-DE" sz="900" b="1" dirty="0" err="1" smtClean="0"/>
              <a:t>continuum</a:t>
            </a:r>
            <a:endParaRPr lang="de-DE" sz="900" b="1" dirty="0"/>
          </a:p>
        </p:txBody>
      </p:sp>
      <p:sp>
        <p:nvSpPr>
          <p:cNvPr id="11" name="Textfeld 8"/>
          <p:cNvSpPr txBox="1"/>
          <p:nvPr/>
        </p:nvSpPr>
        <p:spPr>
          <a:xfrm>
            <a:off x="5073351" y="1542940"/>
            <a:ext cx="684803" cy="369332"/>
          </a:xfrm>
          <a:prstGeom prst="rect">
            <a:avLst/>
          </a:prstGeom>
          <a:solidFill>
            <a:srgbClr val="CC0099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sz="900" b="1" dirty="0" smtClean="0">
                <a:solidFill>
                  <a:schemeClr val="bg1"/>
                </a:solidFill>
              </a:rPr>
              <a:t> variable </a:t>
            </a:r>
          </a:p>
          <a:p>
            <a:pPr algn="ctr">
              <a:buNone/>
            </a:pPr>
            <a:r>
              <a:rPr lang="de-DE" sz="900" b="1" dirty="0" err="1" smtClean="0">
                <a:solidFill>
                  <a:schemeClr val="bg1"/>
                </a:solidFill>
              </a:rPr>
              <a:t>prechirp</a:t>
            </a:r>
            <a:endParaRPr lang="de-DE" sz="900" b="1" dirty="0">
              <a:solidFill>
                <a:schemeClr val="bg1"/>
              </a:solidFill>
            </a:endParaRPr>
          </a:p>
        </p:txBody>
      </p:sp>
      <p:sp>
        <p:nvSpPr>
          <p:cNvPr id="12" name="Textfeld 9"/>
          <p:cNvSpPr txBox="1"/>
          <p:nvPr/>
        </p:nvSpPr>
        <p:spPr>
          <a:xfrm>
            <a:off x="2897827" y="1621183"/>
            <a:ext cx="453970" cy="23083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900" b="1" dirty="0" smtClean="0">
                <a:solidFill>
                  <a:schemeClr val="bg1"/>
                </a:solidFill>
              </a:rPr>
              <a:t>AOM</a:t>
            </a:r>
            <a:endParaRPr lang="de-DE" sz="900" b="1" dirty="0">
              <a:solidFill>
                <a:schemeClr val="bg1"/>
              </a:solidFill>
            </a:endParaRPr>
          </a:p>
        </p:txBody>
      </p:sp>
      <p:sp>
        <p:nvSpPr>
          <p:cNvPr id="13" name="Textfeld 10"/>
          <p:cNvSpPr txBox="1"/>
          <p:nvPr/>
        </p:nvSpPr>
        <p:spPr>
          <a:xfrm>
            <a:off x="4624052" y="2948754"/>
            <a:ext cx="344966" cy="23083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900" b="1" dirty="0" smtClean="0">
                <a:solidFill>
                  <a:schemeClr val="bg1"/>
                </a:solidFill>
              </a:rPr>
              <a:t>PC</a:t>
            </a:r>
            <a:endParaRPr lang="de-DE" sz="900" b="1" dirty="0">
              <a:solidFill>
                <a:schemeClr val="bg1"/>
              </a:solidFill>
            </a:endParaRPr>
          </a:p>
        </p:txBody>
      </p:sp>
      <p:sp>
        <p:nvSpPr>
          <p:cNvPr id="16" name="Textfeld 13"/>
          <p:cNvSpPr txBox="1"/>
          <p:nvPr/>
        </p:nvSpPr>
        <p:spPr>
          <a:xfrm rot="16200000">
            <a:off x="6089412" y="1531612"/>
            <a:ext cx="767068" cy="23083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900" b="1" dirty="0" smtClean="0"/>
              <a:t>NOPA 1+2</a:t>
            </a:r>
            <a:endParaRPr lang="de-DE" sz="900" b="1" dirty="0"/>
          </a:p>
        </p:txBody>
      </p:sp>
      <p:sp>
        <p:nvSpPr>
          <p:cNvPr id="17" name="Textfeld 14"/>
          <p:cNvSpPr txBox="1"/>
          <p:nvPr/>
        </p:nvSpPr>
        <p:spPr>
          <a:xfrm rot="16200000">
            <a:off x="6507574" y="1531925"/>
            <a:ext cx="767693" cy="23083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900" b="1" dirty="0" smtClean="0"/>
              <a:t>NOPA 3a</a:t>
            </a:r>
            <a:endParaRPr lang="de-DE" sz="900" b="1" dirty="0"/>
          </a:p>
        </p:txBody>
      </p:sp>
      <p:sp>
        <p:nvSpPr>
          <p:cNvPr id="18" name="Textfeld 15"/>
          <p:cNvSpPr txBox="1"/>
          <p:nvPr/>
        </p:nvSpPr>
        <p:spPr>
          <a:xfrm rot="16200000">
            <a:off x="5192946" y="2952754"/>
            <a:ext cx="864339" cy="2308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900" b="1" dirty="0" err="1" smtClean="0"/>
              <a:t>Compressor</a:t>
            </a:r>
            <a:endParaRPr lang="de-DE" sz="900" b="1" dirty="0"/>
          </a:p>
        </p:txBody>
      </p:sp>
      <p:sp>
        <p:nvSpPr>
          <p:cNvPr id="19" name="Textfeld 16"/>
          <p:cNvSpPr txBox="1"/>
          <p:nvPr/>
        </p:nvSpPr>
        <p:spPr>
          <a:xfrm rot="16200000">
            <a:off x="6264781" y="2301554"/>
            <a:ext cx="434734" cy="230832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900" b="1" dirty="0" smtClean="0">
                <a:solidFill>
                  <a:schemeClr val="bg1"/>
                </a:solidFill>
              </a:rPr>
              <a:t>SHG</a:t>
            </a:r>
            <a:endParaRPr lang="de-DE" sz="900" b="1" dirty="0">
              <a:solidFill>
                <a:schemeClr val="bg1"/>
              </a:solidFill>
            </a:endParaRPr>
          </a:p>
        </p:txBody>
      </p:sp>
      <p:sp>
        <p:nvSpPr>
          <p:cNvPr id="20" name="Textfeld 17"/>
          <p:cNvSpPr txBox="1"/>
          <p:nvPr/>
        </p:nvSpPr>
        <p:spPr>
          <a:xfrm rot="16200000">
            <a:off x="6674053" y="2301553"/>
            <a:ext cx="434734" cy="230832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900" b="1" dirty="0" smtClean="0">
                <a:solidFill>
                  <a:schemeClr val="bg1"/>
                </a:solidFill>
              </a:rPr>
              <a:t>SHG</a:t>
            </a:r>
            <a:endParaRPr lang="de-DE" sz="900" b="1" dirty="0">
              <a:solidFill>
                <a:schemeClr val="bg1"/>
              </a:solidFill>
            </a:endParaRPr>
          </a:p>
        </p:txBody>
      </p:sp>
      <p:sp>
        <p:nvSpPr>
          <p:cNvPr id="21" name="Textfeld 18"/>
          <p:cNvSpPr txBox="1"/>
          <p:nvPr/>
        </p:nvSpPr>
        <p:spPr>
          <a:xfrm rot="16200000">
            <a:off x="7080159" y="2301553"/>
            <a:ext cx="434734" cy="230832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900" b="1" dirty="0" smtClean="0">
                <a:solidFill>
                  <a:schemeClr val="bg1"/>
                </a:solidFill>
              </a:rPr>
              <a:t>SHG</a:t>
            </a:r>
            <a:endParaRPr lang="de-DE" sz="900" b="1" dirty="0">
              <a:solidFill>
                <a:schemeClr val="bg1"/>
              </a:solidFill>
            </a:endParaRPr>
          </a:p>
        </p:txBody>
      </p:sp>
      <p:sp>
        <p:nvSpPr>
          <p:cNvPr id="22" name="Textfeld 19"/>
          <p:cNvSpPr txBox="1"/>
          <p:nvPr/>
        </p:nvSpPr>
        <p:spPr>
          <a:xfrm rot="16200000">
            <a:off x="6912077" y="1527233"/>
            <a:ext cx="770898" cy="23083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900" b="1" dirty="0" smtClean="0"/>
              <a:t>NOPA 3b</a:t>
            </a:r>
            <a:endParaRPr lang="de-DE" sz="900" b="1" dirty="0"/>
          </a:p>
        </p:txBody>
      </p:sp>
      <p:sp>
        <p:nvSpPr>
          <p:cNvPr id="23" name="Textfeld 4"/>
          <p:cNvSpPr txBox="1"/>
          <p:nvPr/>
        </p:nvSpPr>
        <p:spPr>
          <a:xfrm>
            <a:off x="0" y="1291353"/>
            <a:ext cx="12808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900" dirty="0" err="1" smtClean="0"/>
              <a:t>sync</a:t>
            </a:r>
            <a:r>
              <a:rPr lang="de-DE" sz="900" dirty="0" smtClean="0"/>
              <a:t> via </a:t>
            </a:r>
            <a:r>
              <a:rPr lang="de-DE" sz="900" dirty="0" err="1" smtClean="0"/>
              <a:t>fiber</a:t>
            </a:r>
            <a:endParaRPr lang="de-DE" sz="900" dirty="0"/>
          </a:p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900" dirty="0" err="1"/>
              <a:t>a</a:t>
            </a:r>
            <a:r>
              <a:rPr lang="de-DE" sz="900" dirty="0" err="1" smtClean="0"/>
              <a:t>nd</a:t>
            </a:r>
            <a:r>
              <a:rPr lang="de-DE" sz="900" dirty="0" smtClean="0"/>
              <a:t> OBC</a:t>
            </a:r>
          </a:p>
        </p:txBody>
      </p:sp>
      <p:sp>
        <p:nvSpPr>
          <p:cNvPr id="24" name="Textfeld 11"/>
          <p:cNvSpPr txBox="1"/>
          <p:nvPr/>
        </p:nvSpPr>
        <p:spPr>
          <a:xfrm>
            <a:off x="830936" y="2853098"/>
            <a:ext cx="12808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900" dirty="0" smtClean="0"/>
              <a:t>x-</a:t>
            </a:r>
            <a:r>
              <a:rPr lang="de-DE" sz="900" dirty="0" err="1" smtClean="0"/>
              <a:t>ray</a:t>
            </a:r>
            <a:r>
              <a:rPr lang="de-DE" sz="900" dirty="0" smtClean="0"/>
              <a:t>-</a:t>
            </a:r>
            <a:r>
              <a:rPr lang="de-DE" sz="900" dirty="0" err="1" smtClean="0"/>
              <a:t>optical</a:t>
            </a:r>
            <a:r>
              <a:rPr lang="de-DE" sz="900" dirty="0" smtClean="0"/>
              <a:t> </a:t>
            </a:r>
          </a:p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900" dirty="0" err="1" smtClean="0"/>
              <a:t>laser</a:t>
            </a:r>
            <a:r>
              <a:rPr lang="de-DE" sz="900" dirty="0" smtClean="0"/>
              <a:t> </a:t>
            </a:r>
            <a:r>
              <a:rPr lang="de-DE" sz="900" dirty="0" err="1" smtClean="0"/>
              <a:t>overlap</a:t>
            </a:r>
            <a:endParaRPr lang="de-DE" sz="900" dirty="0" smtClean="0"/>
          </a:p>
        </p:txBody>
      </p:sp>
      <p:sp>
        <p:nvSpPr>
          <p:cNvPr id="25" name="Rechteck 22"/>
          <p:cNvSpPr/>
          <p:nvPr/>
        </p:nvSpPr>
        <p:spPr>
          <a:xfrm>
            <a:off x="6792079" y="2851649"/>
            <a:ext cx="2163531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de-DE" sz="1000" b="1" dirty="0" smtClean="0"/>
              <a:t>sub-</a:t>
            </a:r>
            <a:r>
              <a:rPr lang="de-DE" sz="1000" b="1" dirty="0" err="1" smtClean="0"/>
              <a:t>ps</a:t>
            </a:r>
            <a:endParaRPr lang="de-DE" sz="1000" b="1" dirty="0" smtClean="0"/>
          </a:p>
          <a:p>
            <a:pPr algn="ctr">
              <a:buNone/>
            </a:pPr>
            <a:endParaRPr lang="de-DE" sz="1600" b="1" dirty="0" smtClean="0"/>
          </a:p>
          <a:p>
            <a:pPr algn="ctr">
              <a:buNone/>
            </a:pPr>
            <a:r>
              <a:rPr lang="de-DE" sz="1000" b="1" dirty="0" smtClean="0"/>
              <a:t>1030nm, 1 … 4</a:t>
            </a:r>
            <a:r>
              <a:rPr lang="de-DE" sz="1000" b="1" dirty="0"/>
              <a:t>0</a:t>
            </a:r>
            <a:r>
              <a:rPr lang="de-DE" sz="1000" b="1" dirty="0" smtClean="0"/>
              <a:t>mJ</a:t>
            </a:r>
            <a:r>
              <a:rPr lang="de-DE" sz="1000" b="1" dirty="0"/>
              <a:t>, </a:t>
            </a:r>
            <a:r>
              <a:rPr lang="de-DE" sz="1000" b="1" dirty="0" smtClean="0"/>
              <a:t>4.5 … 0MHz</a:t>
            </a:r>
          </a:p>
          <a:p>
            <a:pPr algn="ctr">
              <a:buNone/>
            </a:pPr>
            <a:endParaRPr lang="de-DE" sz="1400" b="1" dirty="0" smtClean="0"/>
          </a:p>
          <a:p>
            <a:pPr algn="ctr">
              <a:buNone/>
            </a:pPr>
            <a:r>
              <a:rPr lang="de-DE" sz="1000" b="1" dirty="0"/>
              <a:t>4</a:t>
            </a:r>
            <a:r>
              <a:rPr lang="de-DE" sz="1000" b="1" dirty="0" smtClean="0"/>
              <a:t>00 </a:t>
            </a:r>
            <a:r>
              <a:rPr lang="de-DE" sz="1000" b="1" dirty="0" err="1" smtClean="0"/>
              <a:t>ps</a:t>
            </a:r>
            <a:endParaRPr lang="de-DE" sz="1000" b="1" dirty="0"/>
          </a:p>
        </p:txBody>
      </p:sp>
      <p:sp>
        <p:nvSpPr>
          <p:cNvPr id="26" name="Rechteck 23"/>
          <p:cNvSpPr/>
          <p:nvPr/>
        </p:nvSpPr>
        <p:spPr>
          <a:xfrm>
            <a:off x="7297526" y="1005453"/>
            <a:ext cx="136398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de-DE" sz="1000" b="1" dirty="0" smtClean="0">
                <a:solidFill>
                  <a:srgbClr val="0000FF"/>
                </a:solidFill>
              </a:rPr>
              <a:t>800nm, </a:t>
            </a:r>
          </a:p>
          <a:p>
            <a:pPr algn="ctr">
              <a:buNone/>
            </a:pPr>
            <a:r>
              <a:rPr lang="de-DE" sz="1000" b="1" dirty="0" smtClean="0">
                <a:solidFill>
                  <a:srgbClr val="0000FF"/>
                </a:solidFill>
              </a:rPr>
              <a:t>0.05 … 2mJ,  </a:t>
            </a:r>
          </a:p>
          <a:p>
            <a:pPr algn="ctr">
              <a:buNone/>
            </a:pPr>
            <a:r>
              <a:rPr lang="de-DE" sz="1000" b="1" dirty="0" smtClean="0">
                <a:solidFill>
                  <a:srgbClr val="0000FF"/>
                </a:solidFill>
              </a:rPr>
              <a:t>4.5 ... 0MHz, </a:t>
            </a:r>
          </a:p>
          <a:p>
            <a:pPr algn="ctr">
              <a:buNone/>
            </a:pPr>
            <a:r>
              <a:rPr lang="de-DE" sz="1000" b="1" dirty="0" smtClean="0">
                <a:solidFill>
                  <a:srgbClr val="0000FF"/>
                </a:solidFill>
              </a:rPr>
              <a:t>15 … 300fs</a:t>
            </a:r>
            <a:endParaRPr lang="de-DE" sz="1000" b="1" dirty="0">
              <a:solidFill>
                <a:srgbClr val="0000FF"/>
              </a:solidFill>
            </a:endParaRPr>
          </a:p>
        </p:txBody>
      </p:sp>
      <p:grpSp>
        <p:nvGrpSpPr>
          <p:cNvPr id="27" name="Gruppieren 24"/>
          <p:cNvGrpSpPr/>
          <p:nvPr/>
        </p:nvGrpSpPr>
        <p:grpSpPr>
          <a:xfrm>
            <a:off x="3890007" y="2613594"/>
            <a:ext cx="488019" cy="1131983"/>
            <a:chOff x="4998738" y="2529966"/>
            <a:chExt cx="488019" cy="11319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Textfeld 25"/>
            <p:cNvSpPr txBox="1"/>
            <p:nvPr/>
          </p:nvSpPr>
          <p:spPr>
            <a:xfrm rot="16200000">
              <a:off x="4762451" y="2779650"/>
              <a:ext cx="896399" cy="397032"/>
            </a:xfrm>
            <a:prstGeom prst="rect">
              <a:avLst/>
            </a:prstGeom>
            <a:solidFill>
              <a:srgbClr val="0060A8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sz="900" b="1" dirty="0" err="1" smtClean="0">
                  <a:solidFill>
                    <a:schemeClr val="bg1"/>
                  </a:solidFill>
                </a:rPr>
                <a:t>Yb-booster</a:t>
              </a:r>
              <a:r>
                <a:rPr lang="de-DE" sz="900" b="1" dirty="0" smtClean="0">
                  <a:solidFill>
                    <a:schemeClr val="bg1"/>
                  </a:solidFill>
                </a:rPr>
                <a:t> 1</a:t>
              </a:r>
            </a:p>
            <a:p>
              <a:pPr>
                <a:buNone/>
              </a:pPr>
              <a:r>
                <a:rPr lang="de-DE" sz="900" b="1" dirty="0" smtClean="0">
                  <a:solidFill>
                    <a:schemeClr val="bg1"/>
                  </a:solidFill>
                </a:rPr>
                <a:t>(burst-mode)</a:t>
              </a:r>
              <a:endParaRPr lang="de-D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Rechteck 26"/>
            <p:cNvSpPr/>
            <p:nvPr/>
          </p:nvSpPr>
          <p:spPr>
            <a:xfrm>
              <a:off x="4998738" y="3431117"/>
              <a:ext cx="488019" cy="23083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de-DE" sz="900" b="1" dirty="0"/>
                <a:t>5</a:t>
              </a:r>
              <a:r>
                <a:rPr lang="de-DE" sz="900" b="1" dirty="0" smtClean="0"/>
                <a:t> kW</a:t>
              </a:r>
              <a:endParaRPr lang="de-DE" sz="900" b="1" dirty="0"/>
            </a:p>
          </p:txBody>
        </p:sp>
      </p:grpSp>
      <p:grpSp>
        <p:nvGrpSpPr>
          <p:cNvPr id="30" name="Gruppieren 27"/>
          <p:cNvGrpSpPr/>
          <p:nvPr/>
        </p:nvGrpSpPr>
        <p:grpSpPr>
          <a:xfrm>
            <a:off x="3208303" y="2617578"/>
            <a:ext cx="539497" cy="1124016"/>
            <a:chOff x="4048957" y="2579395"/>
            <a:chExt cx="539497" cy="1124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Textfeld 28"/>
            <p:cNvSpPr txBox="1"/>
            <p:nvPr/>
          </p:nvSpPr>
          <p:spPr>
            <a:xfrm rot="16200000">
              <a:off x="3856528" y="2829079"/>
              <a:ext cx="896399" cy="397032"/>
            </a:xfrm>
            <a:prstGeom prst="rect">
              <a:avLst/>
            </a:prstGeom>
            <a:solidFill>
              <a:srgbClr val="0060A8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de-DE" sz="900" b="1" dirty="0" err="1" smtClean="0">
                  <a:solidFill>
                    <a:schemeClr val="bg1"/>
                  </a:solidFill>
                </a:rPr>
                <a:t>Yb-pre-amp</a:t>
              </a:r>
              <a:endParaRPr lang="de-DE" sz="900" b="1" dirty="0" smtClean="0">
                <a:solidFill>
                  <a:schemeClr val="bg1"/>
                </a:solidFill>
              </a:endParaRPr>
            </a:p>
            <a:p>
              <a:pPr algn="ctr">
                <a:buNone/>
              </a:pPr>
              <a:r>
                <a:rPr lang="de-DE" sz="900" b="1" dirty="0" smtClean="0">
                  <a:solidFill>
                    <a:schemeClr val="bg1"/>
                  </a:solidFill>
                </a:rPr>
                <a:t>(burst-mode)</a:t>
              </a:r>
              <a:endParaRPr lang="de-D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hteck 29"/>
            <p:cNvSpPr/>
            <p:nvPr/>
          </p:nvSpPr>
          <p:spPr>
            <a:xfrm>
              <a:off x="4048957" y="3472579"/>
              <a:ext cx="539497" cy="23083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de-DE" sz="900" b="1" dirty="0" smtClean="0"/>
                <a:t>400 W</a:t>
              </a:r>
              <a:endParaRPr lang="de-DE" sz="900" b="1" dirty="0"/>
            </a:p>
          </p:txBody>
        </p:sp>
      </p:grpSp>
      <p:cxnSp>
        <p:nvCxnSpPr>
          <p:cNvPr id="36" name="Gerade Verbindung mit Pfeil 33"/>
          <p:cNvCxnSpPr>
            <a:stCxn id="7" idx="3"/>
            <a:endCxn id="8" idx="1"/>
          </p:cNvCxnSpPr>
          <p:nvPr/>
        </p:nvCxnSpPr>
        <p:spPr bwMode="auto">
          <a:xfrm flipV="1">
            <a:off x="960998" y="2265572"/>
            <a:ext cx="273023" cy="1385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Gerade Verbindung mit Pfeil 34"/>
          <p:cNvCxnSpPr/>
          <p:nvPr/>
        </p:nvCxnSpPr>
        <p:spPr bwMode="auto">
          <a:xfrm flipV="1">
            <a:off x="1719745" y="2257204"/>
            <a:ext cx="273023" cy="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8" name="Gerade Verbindung mit Pfeil 35"/>
          <p:cNvCxnSpPr/>
          <p:nvPr/>
        </p:nvCxnSpPr>
        <p:spPr bwMode="auto">
          <a:xfrm flipV="1">
            <a:off x="2426683" y="1739748"/>
            <a:ext cx="468000" cy="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Gerade Verbindung mit Pfeil 36"/>
          <p:cNvCxnSpPr/>
          <p:nvPr/>
        </p:nvCxnSpPr>
        <p:spPr bwMode="auto">
          <a:xfrm flipV="1">
            <a:off x="3744463" y="1737357"/>
            <a:ext cx="216000" cy="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" name="Gerade Verbindung mit Pfeil 37"/>
          <p:cNvCxnSpPr/>
          <p:nvPr/>
        </p:nvCxnSpPr>
        <p:spPr bwMode="auto">
          <a:xfrm>
            <a:off x="4731098" y="1730891"/>
            <a:ext cx="362487" cy="0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1" name="Gerade Verbindung mit Pfeil 38"/>
          <p:cNvCxnSpPr/>
          <p:nvPr/>
        </p:nvCxnSpPr>
        <p:spPr bwMode="auto">
          <a:xfrm flipV="1">
            <a:off x="5741876" y="1725151"/>
            <a:ext cx="623133" cy="1230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3" name="Gerade Verbindung mit Pfeil 40"/>
          <p:cNvCxnSpPr/>
          <p:nvPr/>
        </p:nvCxnSpPr>
        <p:spPr bwMode="auto">
          <a:xfrm flipV="1">
            <a:off x="6602041" y="1718572"/>
            <a:ext cx="180000" cy="1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4" name="Gerade Verbindung mit Pfeil 41"/>
          <p:cNvCxnSpPr/>
          <p:nvPr/>
        </p:nvCxnSpPr>
        <p:spPr bwMode="auto">
          <a:xfrm flipV="1">
            <a:off x="7013053" y="1718573"/>
            <a:ext cx="180000" cy="1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" name="Gerade Verbindung mit Pfeil 42"/>
          <p:cNvCxnSpPr/>
          <p:nvPr/>
        </p:nvCxnSpPr>
        <p:spPr bwMode="auto">
          <a:xfrm>
            <a:off x="2426683" y="3077749"/>
            <a:ext cx="838555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6" name="Gerade Verbindung mit Pfeil 43"/>
          <p:cNvCxnSpPr>
            <a:endCxn id="28" idx="0"/>
          </p:cNvCxnSpPr>
          <p:nvPr/>
        </p:nvCxnSpPr>
        <p:spPr bwMode="auto">
          <a:xfrm>
            <a:off x="3668192" y="3061794"/>
            <a:ext cx="235212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Gerade Verbindung mit Pfeil 44"/>
          <p:cNvCxnSpPr>
            <a:stCxn id="28" idx="2"/>
            <a:endCxn id="13" idx="1"/>
          </p:cNvCxnSpPr>
          <p:nvPr/>
        </p:nvCxnSpPr>
        <p:spPr bwMode="auto">
          <a:xfrm>
            <a:off x="4300436" y="3061794"/>
            <a:ext cx="323616" cy="237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9" name="Gerade Verbindung mit Pfeil 46"/>
          <p:cNvCxnSpPr>
            <a:stCxn id="13" idx="3"/>
          </p:cNvCxnSpPr>
          <p:nvPr/>
        </p:nvCxnSpPr>
        <p:spPr bwMode="auto">
          <a:xfrm>
            <a:off x="4969018" y="3064170"/>
            <a:ext cx="538317" cy="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0" name="Gerade Verbindung mit Pfeil 47"/>
          <p:cNvCxnSpPr/>
          <p:nvPr/>
        </p:nvCxnSpPr>
        <p:spPr bwMode="auto">
          <a:xfrm flipV="1">
            <a:off x="5741876" y="3074999"/>
            <a:ext cx="2520000" cy="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" name="Gerade Verbindung 48"/>
          <p:cNvCxnSpPr>
            <a:stCxn id="9" idx="0"/>
          </p:cNvCxnSpPr>
          <p:nvPr/>
        </p:nvCxnSpPr>
        <p:spPr bwMode="auto">
          <a:xfrm flipV="1">
            <a:off x="2427003" y="1739749"/>
            <a:ext cx="0" cy="25805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Gerade Verbindung 50"/>
          <p:cNvCxnSpPr/>
          <p:nvPr/>
        </p:nvCxnSpPr>
        <p:spPr bwMode="auto">
          <a:xfrm flipH="1">
            <a:off x="7294140" y="2020478"/>
            <a:ext cx="1" cy="18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Gerade Verbindung 51"/>
          <p:cNvCxnSpPr/>
          <p:nvPr/>
        </p:nvCxnSpPr>
        <p:spPr bwMode="auto">
          <a:xfrm flipH="1">
            <a:off x="6891395" y="2028098"/>
            <a:ext cx="1" cy="18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Gerade Verbindung 52"/>
          <p:cNvCxnSpPr/>
          <p:nvPr/>
        </p:nvCxnSpPr>
        <p:spPr bwMode="auto">
          <a:xfrm flipH="1">
            <a:off x="6487535" y="2020478"/>
            <a:ext cx="1" cy="18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Gerade Verbindung 54"/>
          <p:cNvCxnSpPr/>
          <p:nvPr/>
        </p:nvCxnSpPr>
        <p:spPr bwMode="auto">
          <a:xfrm flipH="1">
            <a:off x="7294139" y="2630078"/>
            <a:ext cx="0" cy="432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8" name="Gerade Verbindung 55"/>
          <p:cNvCxnSpPr/>
          <p:nvPr/>
        </p:nvCxnSpPr>
        <p:spPr bwMode="auto">
          <a:xfrm flipH="1">
            <a:off x="6891394" y="2630078"/>
            <a:ext cx="0" cy="432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Gerade Verbindung 56"/>
          <p:cNvCxnSpPr/>
          <p:nvPr/>
        </p:nvCxnSpPr>
        <p:spPr bwMode="auto">
          <a:xfrm flipH="1">
            <a:off x="6487534" y="2630078"/>
            <a:ext cx="0" cy="432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0" name="Gerade Verbindung 57"/>
          <p:cNvCxnSpPr>
            <a:endCxn id="9" idx="2"/>
          </p:cNvCxnSpPr>
          <p:nvPr/>
        </p:nvCxnSpPr>
        <p:spPr bwMode="auto">
          <a:xfrm flipH="1" flipV="1">
            <a:off x="2427003" y="2561038"/>
            <a:ext cx="1" cy="51671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1" name="Gerade Verbindung 58"/>
          <p:cNvCxnSpPr/>
          <p:nvPr/>
        </p:nvCxnSpPr>
        <p:spPr bwMode="auto">
          <a:xfrm flipH="1">
            <a:off x="1471372" y="2447929"/>
            <a:ext cx="0" cy="432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2" name="Gerade Verbindung 59"/>
          <p:cNvCxnSpPr/>
          <p:nvPr/>
        </p:nvCxnSpPr>
        <p:spPr bwMode="auto">
          <a:xfrm flipV="1">
            <a:off x="637832" y="1750449"/>
            <a:ext cx="0" cy="247358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3" name="Gerade Verbindung mit Pfeil 60"/>
          <p:cNvCxnSpPr/>
          <p:nvPr/>
        </p:nvCxnSpPr>
        <p:spPr bwMode="auto">
          <a:xfrm flipV="1">
            <a:off x="7412942" y="1726380"/>
            <a:ext cx="756000" cy="1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Gerade Verbindung mit Pfeil 61"/>
          <p:cNvCxnSpPr/>
          <p:nvPr/>
        </p:nvCxnSpPr>
        <p:spPr bwMode="auto">
          <a:xfrm flipV="1">
            <a:off x="5298079" y="3644931"/>
            <a:ext cx="2988000" cy="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Gerade Verbindung 62"/>
          <p:cNvCxnSpPr/>
          <p:nvPr/>
        </p:nvCxnSpPr>
        <p:spPr bwMode="auto">
          <a:xfrm flipH="1" flipV="1">
            <a:off x="5303722" y="3064171"/>
            <a:ext cx="1" cy="58432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6" name="Rechteck 63"/>
          <p:cNvSpPr/>
          <p:nvPr/>
        </p:nvSpPr>
        <p:spPr>
          <a:xfrm>
            <a:off x="6190594" y="1052651"/>
            <a:ext cx="564701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800" b="1" dirty="0" smtClean="0"/>
              <a:t>4.5MHz</a:t>
            </a:r>
            <a:endParaRPr lang="de-DE" sz="800" b="1" dirty="0"/>
          </a:p>
        </p:txBody>
      </p:sp>
      <p:sp>
        <p:nvSpPr>
          <p:cNvPr id="67" name="Rechteck 64"/>
          <p:cNvSpPr/>
          <p:nvPr/>
        </p:nvSpPr>
        <p:spPr>
          <a:xfrm>
            <a:off x="6638400" y="1051131"/>
            <a:ext cx="505988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800" b="1" dirty="0"/>
              <a:t>1</a:t>
            </a:r>
            <a:r>
              <a:rPr lang="de-DE" sz="800" b="1" dirty="0" smtClean="0"/>
              <a:t>MHz</a:t>
            </a:r>
            <a:endParaRPr lang="de-DE" sz="800" b="1" dirty="0"/>
          </a:p>
        </p:txBody>
      </p:sp>
      <p:sp>
        <p:nvSpPr>
          <p:cNvPr id="68" name="Rechteck 65"/>
          <p:cNvSpPr/>
          <p:nvPr/>
        </p:nvSpPr>
        <p:spPr>
          <a:xfrm>
            <a:off x="7054246" y="928021"/>
            <a:ext cx="564701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800" b="1" dirty="0" smtClean="0"/>
              <a:t>100kHz/</a:t>
            </a:r>
          </a:p>
          <a:p>
            <a:pPr>
              <a:buNone/>
            </a:pPr>
            <a:r>
              <a:rPr lang="de-DE" sz="800" b="1" dirty="0" smtClean="0"/>
              <a:t>200kHz</a:t>
            </a:r>
            <a:endParaRPr lang="de-DE" sz="800" b="1" dirty="0"/>
          </a:p>
        </p:txBody>
      </p:sp>
      <p:sp>
        <p:nvSpPr>
          <p:cNvPr id="69" name="Textfeld 11"/>
          <p:cNvSpPr txBox="1"/>
          <p:nvPr/>
        </p:nvSpPr>
        <p:spPr>
          <a:xfrm>
            <a:off x="2008182" y="2854611"/>
            <a:ext cx="12808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900" dirty="0" smtClean="0"/>
              <a:t>4W @</a:t>
            </a:r>
          </a:p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900" dirty="0" smtClean="0"/>
              <a:t>4.5, 1, 0.2, 0.1 MHz</a:t>
            </a:r>
          </a:p>
        </p:txBody>
      </p:sp>
      <p:sp>
        <p:nvSpPr>
          <p:cNvPr id="70" name="Textfeld 11"/>
          <p:cNvSpPr txBox="1"/>
          <p:nvPr/>
        </p:nvSpPr>
        <p:spPr>
          <a:xfrm>
            <a:off x="2305295" y="1508989"/>
            <a:ext cx="6404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900" dirty="0" smtClean="0"/>
              <a:t>20W @</a:t>
            </a:r>
          </a:p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900" dirty="0" smtClean="0"/>
              <a:t>4.5MHz</a:t>
            </a:r>
          </a:p>
        </p:txBody>
      </p:sp>
      <p:sp>
        <p:nvSpPr>
          <p:cNvPr id="71" name="Textfeld 68"/>
          <p:cNvSpPr txBox="1"/>
          <p:nvPr/>
        </p:nvSpPr>
        <p:spPr>
          <a:xfrm rot="16200000">
            <a:off x="3193463" y="1620387"/>
            <a:ext cx="864339" cy="2308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900" b="1" dirty="0" err="1" smtClean="0"/>
              <a:t>Compressor</a:t>
            </a:r>
            <a:endParaRPr lang="de-DE" sz="900" b="1" dirty="0"/>
          </a:p>
        </p:txBody>
      </p:sp>
      <p:cxnSp>
        <p:nvCxnSpPr>
          <p:cNvPr id="72" name="Gerade Verbindung mit Pfeil 69"/>
          <p:cNvCxnSpPr/>
          <p:nvPr/>
        </p:nvCxnSpPr>
        <p:spPr bwMode="auto">
          <a:xfrm flipV="1">
            <a:off x="3363463" y="1744977"/>
            <a:ext cx="144000" cy="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3" name="Content Placeholder 2"/>
          <p:cNvSpPr txBox="1">
            <a:spLocks/>
          </p:cNvSpPr>
          <p:nvPr/>
        </p:nvSpPr>
        <p:spPr>
          <a:xfrm>
            <a:off x="5178534" y="5907869"/>
            <a:ext cx="3425719" cy="4346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7884" indent="-267884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Guido Palmer (XFEL Optical Laser Group)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6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pump-probe laser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10093" r="4069" b="2928"/>
          <a:stretch/>
        </p:blipFill>
        <p:spPr>
          <a:xfrm>
            <a:off x="1485603" y="1225587"/>
            <a:ext cx="6369758" cy="477885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77642" y="4921644"/>
            <a:ext cx="3005772" cy="1288093"/>
          </a:xfrm>
        </p:spPr>
        <p:txBody>
          <a:bodyPr/>
          <a:lstStyle/>
          <a:p>
            <a:r>
              <a:rPr lang="en-GB" dirty="0" smtClean="0"/>
              <a:t>20 Hz burst mode operation possible</a:t>
            </a:r>
            <a:endParaRPr lang="en-GB" dirty="0"/>
          </a:p>
          <a:p>
            <a:r>
              <a:rPr lang="en-GB" dirty="0" smtClean="0"/>
              <a:t>10 Hz to each instrument</a:t>
            </a:r>
            <a:endParaRPr lang="en-GB" dirty="0"/>
          </a:p>
          <a:p>
            <a:r>
              <a:rPr lang="en-GB" dirty="0" smtClean="0"/>
              <a:t>No changeover time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9173" y="5129113"/>
            <a:ext cx="772160" cy="4572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/>
              <a:t>SCS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5040" y="5129113"/>
            <a:ext cx="772160" cy="4572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/>
              <a:t>SQS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7227" y="5765630"/>
            <a:ext cx="3425719" cy="4346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7884" indent="-267884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Moritz Emons (XFEL Laser Group)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Pump-probe laser operating modes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2"/>
          <a:stretch/>
        </p:blipFill>
        <p:spPr bwMode="auto">
          <a:xfrm>
            <a:off x="447037" y="2946398"/>
            <a:ext cx="3142826" cy="271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19" y="1388548"/>
            <a:ext cx="1706881" cy="3793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b="1" dirty="0" smtClean="0"/>
              <a:t>EXFEL X-ray burst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549" y="1930408"/>
            <a:ext cx="2363894" cy="6299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 smtClean="0"/>
              <a:t>0.6% duty cycle at 10 Hz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 smtClean="0"/>
              <a:t>1 to 2700 pulses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1065" y="1388547"/>
            <a:ext cx="1706881" cy="3793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b="1" dirty="0" smtClean="0"/>
              <a:t>PP laser burst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7398"/>
              </p:ext>
            </p:extLst>
          </p:nvPr>
        </p:nvGraphicFramePr>
        <p:xfrm>
          <a:off x="3821850" y="1928558"/>
          <a:ext cx="5192549" cy="1417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915"/>
                <a:gridCol w="1232494"/>
                <a:gridCol w="666720"/>
                <a:gridCol w="925105"/>
                <a:gridCol w="1004806"/>
                <a:gridCol w="953509"/>
              </a:tblGrid>
              <a:tr h="167236"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800 </a:t>
                      </a:r>
                      <a:r>
                        <a:rPr lang="de-DE" sz="11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nm</a:t>
                      </a:r>
                      <a:endParaRPr lang="de-D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1030 </a:t>
                      </a:r>
                      <a:r>
                        <a:rPr lang="de-DE" sz="11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nm</a:t>
                      </a:r>
                      <a:endParaRPr lang="de-DE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72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Mode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 err="1">
                          <a:effectLst/>
                        </a:rPr>
                        <a:t>F_rep</a:t>
                      </a:r>
                      <a:r>
                        <a:rPr lang="de-DE" sz="1100" b="1" u="none" strike="noStrike" dirty="0">
                          <a:effectLst/>
                        </a:rPr>
                        <a:t> / MHz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effectLst/>
                        </a:rPr>
                        <a:t>Δ</a:t>
                      </a:r>
                      <a:r>
                        <a:rPr lang="de-DE" sz="1100" b="1" u="none" strike="noStrike" dirty="0">
                          <a:effectLst/>
                        </a:rPr>
                        <a:t>t / </a:t>
                      </a:r>
                      <a:r>
                        <a:rPr lang="de-DE" sz="1100" b="1" u="none" strike="noStrike" dirty="0" err="1">
                          <a:effectLst/>
                        </a:rPr>
                        <a:t>ns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 err="1">
                          <a:effectLst/>
                        </a:rPr>
                        <a:t>F_eff</a:t>
                      </a:r>
                      <a:r>
                        <a:rPr lang="de-DE" sz="1100" b="1" u="none" strike="noStrike" dirty="0">
                          <a:effectLst/>
                        </a:rPr>
                        <a:t> / kHz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 err="1">
                          <a:effectLst/>
                        </a:rPr>
                        <a:t>E_pulse</a:t>
                      </a:r>
                      <a:r>
                        <a:rPr lang="de-DE" sz="1100" b="1" u="none" strike="noStrike" dirty="0">
                          <a:effectLst/>
                        </a:rPr>
                        <a:t> / </a:t>
                      </a:r>
                      <a:r>
                        <a:rPr lang="de-DE" sz="1100" b="1" u="none" strike="noStrike" dirty="0" err="1">
                          <a:effectLst/>
                        </a:rPr>
                        <a:t>mJ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 err="1">
                          <a:effectLst/>
                        </a:rPr>
                        <a:t>E_pulse</a:t>
                      </a:r>
                      <a:r>
                        <a:rPr lang="de-DE" sz="1100" b="1" u="none" strike="noStrike" dirty="0">
                          <a:effectLst/>
                        </a:rPr>
                        <a:t> / </a:t>
                      </a:r>
                      <a:r>
                        <a:rPr lang="de-DE" sz="1100" b="1" u="none" strike="noStrike" dirty="0" err="1">
                          <a:effectLst/>
                        </a:rPr>
                        <a:t>mJ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72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smtClean="0">
                          <a:effectLst/>
                        </a:rPr>
                        <a:t>4.5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222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27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smtClean="0">
                          <a:effectLst/>
                        </a:rPr>
                        <a:t>0.05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72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1000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smtClean="0">
                          <a:effectLst/>
                        </a:rPr>
                        <a:t>0.2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72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smtClean="0">
                          <a:effectLst/>
                        </a:rPr>
                        <a:t>0.2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5000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smtClean="0">
                          <a:effectLst/>
                        </a:rPr>
                        <a:t>1.2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72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de-D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0.1</a:t>
                      </a:r>
                      <a:endParaRPr lang="de-D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10000</a:t>
                      </a:r>
                      <a:endParaRPr lang="de-D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0.6</a:t>
                      </a:r>
                      <a:endParaRPr lang="de-D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de-D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de-D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7236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7236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Pulse </a:t>
                      </a:r>
                      <a:r>
                        <a:rPr lang="de-DE" sz="1100" b="1" u="none" strike="noStrike" dirty="0" err="1">
                          <a:effectLst/>
                        </a:rPr>
                        <a:t>duration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15-300 </a:t>
                      </a:r>
                      <a:r>
                        <a:rPr lang="de-DE" sz="1100" u="none" strike="noStrike" dirty="0" err="1">
                          <a:effectLst/>
                        </a:rPr>
                        <a:t>fs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&lt;1ps </a:t>
                      </a:r>
                      <a:r>
                        <a:rPr lang="de-DE" sz="1100" u="none" strike="noStrike" dirty="0" err="1">
                          <a:effectLst/>
                        </a:rPr>
                        <a:t>or</a:t>
                      </a:r>
                      <a:r>
                        <a:rPr lang="de-DE" sz="1100" u="none" strike="noStrike" dirty="0">
                          <a:effectLst/>
                        </a:rPr>
                        <a:t> 400 </a:t>
                      </a:r>
                      <a:r>
                        <a:rPr lang="de-DE" sz="1100" u="none" strike="noStrike" dirty="0" err="1">
                          <a:effectLst/>
                        </a:rPr>
                        <a:t>p</a:t>
                      </a:r>
                      <a:r>
                        <a:rPr lang="de-DE" sz="1100" u="none" strike="noStrike" dirty="0" err="1" smtClean="0">
                          <a:effectLst/>
                        </a:rPr>
                        <a:t>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6498" r="6542"/>
          <a:stretch/>
        </p:blipFill>
        <p:spPr>
          <a:xfrm>
            <a:off x="4696197" y="3721099"/>
            <a:ext cx="3574043" cy="27345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08709" y="3980955"/>
            <a:ext cx="3518543" cy="8822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 smtClean="0"/>
              <a:t>Lower </a:t>
            </a:r>
            <a:r>
              <a:rPr lang="en-US" sz="1400" dirty="0" err="1" smtClean="0"/>
              <a:t>F</a:t>
            </a:r>
            <a:r>
              <a:rPr lang="en-US" sz="1400" baseline="-25000" dirty="0" err="1" smtClean="0"/>
              <a:t>rep</a:t>
            </a:r>
            <a:r>
              <a:rPr lang="en-US" sz="1400" dirty="0" smtClean="0"/>
              <a:t> possible at any pulse energy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 smtClean="0"/>
              <a:t>Actual data rate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 smtClean="0"/>
              <a:t>Sample heating</a:t>
            </a:r>
          </a:p>
        </p:txBody>
      </p:sp>
    </p:spTree>
    <p:extLst>
      <p:ext uri="{BB962C8B-B14F-4D97-AF65-F5344CB8AC3E}">
        <p14:creationId xmlns:p14="http://schemas.microsoft.com/office/powerpoint/2010/main" val="33697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Heating Example: </a:t>
            </a:r>
            <a:r>
              <a:rPr lang="en-US" dirty="0" err="1" smtClean="0"/>
              <a:t>FeRh</a:t>
            </a:r>
            <a:endParaRPr lang="en-US" dirty="0"/>
          </a:p>
        </p:txBody>
      </p:sp>
      <p:pic>
        <p:nvPicPr>
          <p:cNvPr id="4" name="Picture 3" descr="Screen Shot 2015-09-30 at 18.47.55.png"/>
          <p:cNvPicPr>
            <a:picLocks noChangeAspect="1"/>
          </p:cNvPicPr>
          <p:nvPr/>
        </p:nvPicPr>
        <p:blipFill>
          <a:blip r:embed="rId2"/>
          <a:srcRect l="11613" t="1017" r="12588"/>
          <a:stretch>
            <a:fillRect/>
          </a:stretch>
        </p:blipFill>
        <p:spPr>
          <a:xfrm>
            <a:off x="1231826" y="1225446"/>
            <a:ext cx="2305571" cy="3198877"/>
          </a:xfrm>
          <a:prstGeom prst="rect">
            <a:avLst/>
          </a:prstGeom>
        </p:spPr>
      </p:pic>
      <p:pic>
        <p:nvPicPr>
          <p:cNvPr id="6" name="Picture 5" descr="Screen Shot 2015-09-30 at 18.47.21.png"/>
          <p:cNvPicPr>
            <a:picLocks noChangeAspect="1"/>
          </p:cNvPicPr>
          <p:nvPr/>
        </p:nvPicPr>
        <p:blipFill>
          <a:blip r:embed="rId3"/>
          <a:srcRect l="3417" t="5528" r="7168" b="29413"/>
          <a:stretch>
            <a:fillRect/>
          </a:stretch>
        </p:blipFill>
        <p:spPr>
          <a:xfrm>
            <a:off x="3130574" y="4424323"/>
            <a:ext cx="5682653" cy="212045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26611" y="3226897"/>
            <a:ext cx="1036364" cy="1155710"/>
            <a:chOff x="518673" y="2689897"/>
            <a:chExt cx="1309524" cy="1574810"/>
          </a:xfrm>
        </p:grpSpPr>
        <p:sp>
          <p:nvSpPr>
            <p:cNvPr id="8" name="Freeform 37"/>
            <p:cNvSpPr>
              <a:spLocks/>
            </p:cNvSpPr>
            <p:nvPr/>
          </p:nvSpPr>
          <p:spPr bwMode="auto">
            <a:xfrm rot="18987155">
              <a:off x="518673" y="3426507"/>
              <a:ext cx="534585" cy="838200"/>
            </a:xfrm>
            <a:custGeom>
              <a:avLst/>
              <a:gdLst>
                <a:gd name="T0" fmla="*/ 0 w 3120"/>
                <a:gd name="T1" fmla="*/ 3072 h 3072"/>
                <a:gd name="T2" fmla="*/ 768 w 3120"/>
                <a:gd name="T3" fmla="*/ 2784 h 3072"/>
                <a:gd name="T4" fmla="*/ 1200 w 3120"/>
                <a:gd name="T5" fmla="*/ 1728 h 3072"/>
                <a:gd name="T6" fmla="*/ 1536 w 3120"/>
                <a:gd name="T7" fmla="*/ 240 h 3072"/>
                <a:gd name="T8" fmla="*/ 1776 w 3120"/>
                <a:gd name="T9" fmla="*/ 288 h 3072"/>
                <a:gd name="T10" fmla="*/ 2064 w 3120"/>
                <a:gd name="T11" fmla="*/ 1536 h 3072"/>
                <a:gd name="T12" fmla="*/ 2256 w 3120"/>
                <a:gd name="T13" fmla="*/ 2640 h 3072"/>
                <a:gd name="T14" fmla="*/ 2784 w 3120"/>
                <a:gd name="T15" fmla="*/ 2976 h 3072"/>
                <a:gd name="T16" fmla="*/ 3120 w 3120"/>
                <a:gd name="T17" fmla="*/ 3024 h 3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0" h="3072">
                  <a:moveTo>
                    <a:pt x="0" y="3072"/>
                  </a:moveTo>
                  <a:cubicBezTo>
                    <a:pt x="284" y="3040"/>
                    <a:pt x="568" y="3008"/>
                    <a:pt x="768" y="2784"/>
                  </a:cubicBezTo>
                  <a:cubicBezTo>
                    <a:pt x="968" y="2560"/>
                    <a:pt x="1072" y="2152"/>
                    <a:pt x="1200" y="1728"/>
                  </a:cubicBezTo>
                  <a:cubicBezTo>
                    <a:pt x="1328" y="1304"/>
                    <a:pt x="1440" y="480"/>
                    <a:pt x="1536" y="240"/>
                  </a:cubicBezTo>
                  <a:cubicBezTo>
                    <a:pt x="1632" y="0"/>
                    <a:pt x="1688" y="72"/>
                    <a:pt x="1776" y="288"/>
                  </a:cubicBezTo>
                  <a:cubicBezTo>
                    <a:pt x="1864" y="504"/>
                    <a:pt x="1984" y="1144"/>
                    <a:pt x="2064" y="1536"/>
                  </a:cubicBezTo>
                  <a:cubicBezTo>
                    <a:pt x="2144" y="1928"/>
                    <a:pt x="2136" y="2400"/>
                    <a:pt x="2256" y="2640"/>
                  </a:cubicBezTo>
                  <a:cubicBezTo>
                    <a:pt x="2376" y="2880"/>
                    <a:pt x="2640" y="2912"/>
                    <a:pt x="2784" y="2976"/>
                  </a:cubicBezTo>
                  <a:cubicBezTo>
                    <a:pt x="2928" y="3040"/>
                    <a:pt x="3024" y="3032"/>
                    <a:pt x="3120" y="3024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en-US" sz="1600"/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 rot="18987155">
              <a:off x="906142" y="3058199"/>
              <a:ext cx="534585" cy="838200"/>
            </a:xfrm>
            <a:custGeom>
              <a:avLst/>
              <a:gdLst>
                <a:gd name="T0" fmla="*/ 0 w 3120"/>
                <a:gd name="T1" fmla="*/ 3072 h 3072"/>
                <a:gd name="T2" fmla="*/ 768 w 3120"/>
                <a:gd name="T3" fmla="*/ 2784 h 3072"/>
                <a:gd name="T4" fmla="*/ 1200 w 3120"/>
                <a:gd name="T5" fmla="*/ 1728 h 3072"/>
                <a:gd name="T6" fmla="*/ 1536 w 3120"/>
                <a:gd name="T7" fmla="*/ 240 h 3072"/>
                <a:gd name="T8" fmla="*/ 1776 w 3120"/>
                <a:gd name="T9" fmla="*/ 288 h 3072"/>
                <a:gd name="T10" fmla="*/ 2064 w 3120"/>
                <a:gd name="T11" fmla="*/ 1536 h 3072"/>
                <a:gd name="T12" fmla="*/ 2256 w 3120"/>
                <a:gd name="T13" fmla="*/ 2640 h 3072"/>
                <a:gd name="T14" fmla="*/ 2784 w 3120"/>
                <a:gd name="T15" fmla="*/ 2976 h 3072"/>
                <a:gd name="T16" fmla="*/ 3120 w 3120"/>
                <a:gd name="T17" fmla="*/ 3024 h 3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0" h="3072">
                  <a:moveTo>
                    <a:pt x="0" y="3072"/>
                  </a:moveTo>
                  <a:cubicBezTo>
                    <a:pt x="284" y="3040"/>
                    <a:pt x="568" y="3008"/>
                    <a:pt x="768" y="2784"/>
                  </a:cubicBezTo>
                  <a:cubicBezTo>
                    <a:pt x="968" y="2560"/>
                    <a:pt x="1072" y="2152"/>
                    <a:pt x="1200" y="1728"/>
                  </a:cubicBezTo>
                  <a:cubicBezTo>
                    <a:pt x="1328" y="1304"/>
                    <a:pt x="1440" y="480"/>
                    <a:pt x="1536" y="240"/>
                  </a:cubicBezTo>
                  <a:cubicBezTo>
                    <a:pt x="1632" y="0"/>
                    <a:pt x="1688" y="72"/>
                    <a:pt x="1776" y="288"/>
                  </a:cubicBezTo>
                  <a:cubicBezTo>
                    <a:pt x="1864" y="504"/>
                    <a:pt x="1984" y="1144"/>
                    <a:pt x="2064" y="1536"/>
                  </a:cubicBezTo>
                  <a:cubicBezTo>
                    <a:pt x="2144" y="1928"/>
                    <a:pt x="2136" y="2400"/>
                    <a:pt x="2256" y="2640"/>
                  </a:cubicBezTo>
                  <a:cubicBezTo>
                    <a:pt x="2376" y="2880"/>
                    <a:pt x="2640" y="2912"/>
                    <a:pt x="2784" y="2976"/>
                  </a:cubicBezTo>
                  <a:cubicBezTo>
                    <a:pt x="2928" y="3040"/>
                    <a:pt x="3024" y="3032"/>
                    <a:pt x="3120" y="3024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en-US" sz="1600"/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 rot="18987155">
              <a:off x="1293612" y="2689897"/>
              <a:ext cx="534585" cy="838200"/>
            </a:xfrm>
            <a:custGeom>
              <a:avLst/>
              <a:gdLst>
                <a:gd name="T0" fmla="*/ 0 w 3120"/>
                <a:gd name="T1" fmla="*/ 3072 h 3072"/>
                <a:gd name="T2" fmla="*/ 768 w 3120"/>
                <a:gd name="T3" fmla="*/ 2784 h 3072"/>
                <a:gd name="T4" fmla="*/ 1200 w 3120"/>
                <a:gd name="T5" fmla="*/ 1728 h 3072"/>
                <a:gd name="T6" fmla="*/ 1536 w 3120"/>
                <a:gd name="T7" fmla="*/ 240 h 3072"/>
                <a:gd name="T8" fmla="*/ 1776 w 3120"/>
                <a:gd name="T9" fmla="*/ 288 h 3072"/>
                <a:gd name="T10" fmla="*/ 2064 w 3120"/>
                <a:gd name="T11" fmla="*/ 1536 h 3072"/>
                <a:gd name="T12" fmla="*/ 2256 w 3120"/>
                <a:gd name="T13" fmla="*/ 2640 h 3072"/>
                <a:gd name="T14" fmla="*/ 2784 w 3120"/>
                <a:gd name="T15" fmla="*/ 2976 h 3072"/>
                <a:gd name="T16" fmla="*/ 3120 w 3120"/>
                <a:gd name="T17" fmla="*/ 3024 h 3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0" h="3072">
                  <a:moveTo>
                    <a:pt x="0" y="3072"/>
                  </a:moveTo>
                  <a:cubicBezTo>
                    <a:pt x="284" y="3040"/>
                    <a:pt x="568" y="3008"/>
                    <a:pt x="768" y="2784"/>
                  </a:cubicBezTo>
                  <a:cubicBezTo>
                    <a:pt x="968" y="2560"/>
                    <a:pt x="1072" y="2152"/>
                    <a:pt x="1200" y="1728"/>
                  </a:cubicBezTo>
                  <a:cubicBezTo>
                    <a:pt x="1328" y="1304"/>
                    <a:pt x="1440" y="480"/>
                    <a:pt x="1536" y="240"/>
                  </a:cubicBezTo>
                  <a:cubicBezTo>
                    <a:pt x="1632" y="0"/>
                    <a:pt x="1688" y="72"/>
                    <a:pt x="1776" y="288"/>
                  </a:cubicBezTo>
                  <a:cubicBezTo>
                    <a:pt x="1864" y="504"/>
                    <a:pt x="1984" y="1144"/>
                    <a:pt x="2064" y="1536"/>
                  </a:cubicBezTo>
                  <a:cubicBezTo>
                    <a:pt x="2144" y="1928"/>
                    <a:pt x="2136" y="2400"/>
                    <a:pt x="2256" y="2640"/>
                  </a:cubicBezTo>
                  <a:cubicBezTo>
                    <a:pt x="2376" y="2880"/>
                    <a:pt x="2640" y="2912"/>
                    <a:pt x="2784" y="2976"/>
                  </a:cubicBezTo>
                  <a:cubicBezTo>
                    <a:pt x="2928" y="3040"/>
                    <a:pt x="3024" y="3032"/>
                    <a:pt x="3120" y="3024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en-US" sz="16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66892" y="1402079"/>
            <a:ext cx="4365902" cy="2905830"/>
            <a:chOff x="4178445" y="1076423"/>
            <a:chExt cx="4492480" cy="3050763"/>
          </a:xfrm>
        </p:grpSpPr>
        <p:pic>
          <p:nvPicPr>
            <p:cNvPr id="12" name="Picture 11" descr="Screen Shot 2015-09-30 at 18.47.13.png"/>
            <p:cNvPicPr>
              <a:picLocks noChangeAspect="1"/>
            </p:cNvPicPr>
            <p:nvPr/>
          </p:nvPicPr>
          <p:blipFill>
            <a:blip r:embed="rId4"/>
            <a:srcRect l="16839" t="3313" r="17378" b="25235"/>
            <a:stretch>
              <a:fillRect/>
            </a:stretch>
          </p:blipFill>
          <p:spPr>
            <a:xfrm>
              <a:off x="4178445" y="1076423"/>
              <a:ext cx="4032494" cy="3050763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 bwMode="auto">
            <a:xfrm rot="5400000">
              <a:off x="7347303" y="3322984"/>
              <a:ext cx="807954" cy="1588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7458894" y="2612024"/>
              <a:ext cx="853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None/>
              </a:pPr>
              <a:r>
                <a:rPr lang="en-US" sz="1400" b="1" dirty="0" smtClean="0"/>
                <a:t>0.2 MHz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7136" y="2081601"/>
              <a:ext cx="753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None/>
              </a:pPr>
              <a:r>
                <a:rPr lang="en-US" sz="1400" b="1" dirty="0" smtClean="0"/>
                <a:t> 1 MHz</a:t>
              </a:r>
            </a:p>
          </p:txBody>
        </p:sp>
        <p:cxnSp>
          <p:nvCxnSpPr>
            <p:cNvPr id="16" name="Straight Connector 15"/>
            <p:cNvCxnSpPr>
              <a:stCxn id="15" idx="2"/>
            </p:cNvCxnSpPr>
            <p:nvPr/>
          </p:nvCxnSpPr>
          <p:spPr bwMode="auto">
            <a:xfrm rot="16200000" flipH="1">
              <a:off x="6724575" y="3058566"/>
              <a:ext cx="1338379" cy="1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8026827" y="3419502"/>
              <a:ext cx="644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None/>
              </a:pPr>
              <a:r>
                <a:rPr lang="en-US" sz="2000" b="1" dirty="0" smtClean="0">
                  <a:latin typeface="Symbol" charset="2"/>
                  <a:cs typeface="Symbol" charset="2"/>
                </a:rPr>
                <a:t>D</a:t>
              </a:r>
              <a:r>
                <a:rPr lang="en-US" sz="2000" b="1" dirty="0" smtClean="0"/>
                <a:t>T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8608" y="3017984"/>
            <a:ext cx="953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None/>
            </a:pPr>
            <a:r>
              <a:rPr lang="en-US" sz="1400" b="1" dirty="0" smtClean="0"/>
              <a:t>5mJ/cm</a:t>
            </a:r>
            <a:r>
              <a:rPr lang="en-US" sz="1400" b="1" baseline="30000" dirty="0" smtClean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697" y="5475139"/>
            <a:ext cx="2215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Alexander </a:t>
            </a:r>
            <a:r>
              <a:rPr lang="en-US" sz="1600" dirty="0" err="1" smtClean="0"/>
              <a:t>Yaroslatsev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694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725979" y="1166560"/>
            <a:ext cx="5206754" cy="2523830"/>
            <a:chOff x="3473274" y="1347788"/>
            <a:chExt cx="5206754" cy="2523830"/>
          </a:xfrm>
        </p:grpSpPr>
        <p:pic>
          <p:nvPicPr>
            <p:cNvPr id="12" name="Picture 11" descr="Screen Shot 2015-09-30 at 18.43.3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3274" y="1347788"/>
              <a:ext cx="5206754" cy="252383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 bwMode="auto">
            <a:xfrm flipV="1">
              <a:off x="4086713" y="3265887"/>
              <a:ext cx="532385" cy="1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6613416" y="2944878"/>
              <a:ext cx="1578157" cy="4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Up Arrow 14"/>
            <p:cNvSpPr/>
            <p:nvPr/>
          </p:nvSpPr>
          <p:spPr bwMode="auto">
            <a:xfrm>
              <a:off x="4100668" y="3056534"/>
              <a:ext cx="225376" cy="321010"/>
            </a:xfrm>
            <a:prstGeom prst="upArrow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-1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6" name="Up Arrow 15"/>
            <p:cNvSpPr/>
            <p:nvPr/>
          </p:nvSpPr>
          <p:spPr bwMode="auto">
            <a:xfrm>
              <a:off x="6933528" y="2428475"/>
              <a:ext cx="225376" cy="766502"/>
            </a:xfrm>
            <a:prstGeom prst="upArrow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-1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Heating Example: </a:t>
            </a:r>
            <a:r>
              <a:rPr lang="en-US" dirty="0" err="1"/>
              <a:t>FeRh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4454" y="2123461"/>
            <a:ext cx="3352799" cy="2743305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Driving an AFM-FM phase transition in </a:t>
            </a:r>
            <a:r>
              <a:rPr lang="en-US" sz="1800" b="1" dirty="0" err="1" smtClean="0"/>
              <a:t>FeRh</a:t>
            </a:r>
            <a:endParaRPr lang="en-US" sz="1800" b="1" dirty="0" smtClean="0"/>
          </a:p>
          <a:p>
            <a:r>
              <a:rPr lang="en-US" dirty="0" smtClean="0"/>
              <a:t>Pump beam size at 1 MHz and 0.2 kHz</a:t>
            </a:r>
          </a:p>
          <a:p>
            <a:r>
              <a:rPr lang="en-US" dirty="0" smtClean="0"/>
              <a:t>Heat sink and initial temperature selection important to stay below a target temperature</a:t>
            </a:r>
          </a:p>
          <a:p>
            <a:pPr>
              <a:buNone/>
            </a:pPr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024725" y="3693773"/>
            <a:ext cx="5119275" cy="2424545"/>
            <a:chOff x="3899313" y="4039834"/>
            <a:chExt cx="5119275" cy="2424545"/>
          </a:xfrm>
        </p:grpSpPr>
        <p:pic>
          <p:nvPicPr>
            <p:cNvPr id="6" name="Picture 5" descr="Screen Shot 2015-09-30 at 18.42.1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9313" y="4039834"/>
              <a:ext cx="5119275" cy="2424545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 rot="5400000">
              <a:off x="4165172" y="5442319"/>
              <a:ext cx="1285607" cy="1588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7784434" y="5212033"/>
              <a:ext cx="1746180" cy="1588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5176632" y="5519608"/>
              <a:ext cx="1258553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None/>
              </a:pPr>
              <a:r>
                <a:rPr lang="en-US" sz="1400" b="1" dirty="0" smtClean="0">
                  <a:solidFill>
                    <a:srgbClr val="FF0000"/>
                  </a:solidFill>
                </a:rPr>
                <a:t>Room Temp.</a:t>
              </a:r>
            </a:p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None/>
              </a:pPr>
              <a:r>
                <a:rPr lang="en-US" sz="1400" b="1" dirty="0" smtClean="0">
                  <a:solidFill>
                    <a:srgbClr val="0000FF"/>
                  </a:solidFill>
                </a:rPr>
                <a:t>LN2 Temp</a:t>
              </a:r>
              <a:r>
                <a:rPr lang="en-US" sz="1400" b="1" dirty="0" smtClean="0">
                  <a:solidFill>
                    <a:srgbClr val="261748"/>
                  </a:solidFill>
                </a:rPr>
                <a:t>.</a:t>
              </a:r>
              <a:endParaRPr lang="en-US" sz="1400" b="1" dirty="0">
                <a:solidFill>
                  <a:srgbClr val="261748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92019" y="4339737"/>
              <a:ext cx="1258553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None/>
              </a:pPr>
              <a:r>
                <a:rPr lang="en-US" sz="1400" b="1" dirty="0" smtClean="0">
                  <a:solidFill>
                    <a:srgbClr val="FF0000"/>
                  </a:solidFill>
                </a:rPr>
                <a:t>Room Temp.</a:t>
              </a:r>
            </a:p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None/>
              </a:pPr>
              <a:r>
                <a:rPr lang="en-US" sz="1400" b="1" dirty="0" smtClean="0">
                  <a:solidFill>
                    <a:srgbClr val="0000FF"/>
                  </a:solidFill>
                </a:rPr>
                <a:t>LN2 Temp</a:t>
              </a:r>
              <a:r>
                <a:rPr lang="en-US" sz="1400" b="1" dirty="0" smtClean="0">
                  <a:solidFill>
                    <a:srgbClr val="261748"/>
                  </a:solidFill>
                </a:rPr>
                <a:t>.</a:t>
              </a:r>
              <a:endParaRPr lang="en-US" sz="1400" b="1" dirty="0">
                <a:solidFill>
                  <a:srgbClr val="26174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99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Heating Example: </a:t>
            </a:r>
            <a:r>
              <a:rPr lang="en-US" dirty="0" err="1" smtClean="0"/>
              <a:t>FeRh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493" y="5261720"/>
            <a:ext cx="7921625" cy="848993"/>
          </a:xfrm>
        </p:spPr>
        <p:txBody>
          <a:bodyPr/>
          <a:lstStyle/>
          <a:p>
            <a:r>
              <a:rPr lang="en-US" dirty="0"/>
              <a:t>The pump beam size is restricted by:</a:t>
            </a:r>
          </a:p>
          <a:p>
            <a:pPr lvl="1"/>
            <a:r>
              <a:rPr lang="en-US" dirty="0"/>
              <a:t>At high repetition rates – beam size becomes too small </a:t>
            </a:r>
            <a:r>
              <a:rPr lang="en-US" dirty="0" smtClean="0"/>
              <a:t>(&lt;1</a:t>
            </a:r>
            <a:r>
              <a:rPr lang="en-US" dirty="0"/>
              <a:t>0µm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low repetition rates – by heating the sample holder and prevention of heat </a:t>
            </a:r>
            <a:r>
              <a:rPr lang="en-US" dirty="0" smtClean="0"/>
              <a:t>removal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88" y="1526406"/>
            <a:ext cx="476230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182784"/>
              </p:ext>
            </p:extLst>
          </p:nvPr>
        </p:nvGraphicFramePr>
        <p:xfrm>
          <a:off x="4716016" y="2678534"/>
          <a:ext cx="4248473" cy="19882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7"/>
                <a:gridCol w="1584176"/>
              </a:tblGrid>
              <a:tr h="355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repetition</a:t>
                      </a:r>
                      <a:r>
                        <a:rPr lang="en-US" b="0" baseline="0" dirty="0" smtClean="0"/>
                        <a:t> rate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0.15 MHz</a:t>
                      </a:r>
                      <a:endParaRPr lang="en-US" b="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pump beam size (FWHM)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200-350 µm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probe beam size (FWHM)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70-120 µm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sample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200 µm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pump </a:t>
                      </a:r>
                      <a:r>
                        <a:rPr lang="en-US" dirty="0" err="1" smtClean="0"/>
                        <a:t>fluence</a:t>
                      </a:r>
                      <a:r>
                        <a:rPr lang="en-US" dirty="0" smtClean="0"/>
                        <a:t> (800 nm)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mJ</a:t>
                      </a:r>
                      <a:r>
                        <a:rPr lang="en-US" baseline="0" dirty="0" smtClean="0"/>
                        <a:t>/cm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probe </a:t>
                      </a:r>
                      <a:r>
                        <a:rPr lang="en-US" dirty="0" err="1" smtClean="0"/>
                        <a:t>fluence</a:t>
                      </a:r>
                      <a:r>
                        <a:rPr lang="en-US" dirty="0" smtClean="0"/>
                        <a:t> (707 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</a:t>
                      </a:r>
                      <a:r>
                        <a:rPr lang="en-US" dirty="0" err="1" smtClean="0"/>
                        <a:t>mJ</a:t>
                      </a:r>
                      <a:r>
                        <a:rPr lang="en-US" dirty="0" smtClean="0"/>
                        <a:t>/cm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60030" y="1523493"/>
            <a:ext cx="402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Sample dimension 200 µ</a:t>
            </a:r>
            <a:r>
              <a:rPr lang="en-US" sz="1400" dirty="0" err="1" smtClean="0"/>
              <a:t>m</a:t>
            </a:r>
            <a:r>
              <a:rPr lang="en-US" sz="1400" dirty="0" smtClean="0"/>
              <a:t> diameter</a:t>
            </a:r>
          </a:p>
          <a:p>
            <a:r>
              <a:rPr lang="en-US" sz="1400" dirty="0"/>
              <a:t>L</a:t>
            </a:r>
            <a:r>
              <a:rPr lang="en-US" sz="1400" dirty="0" smtClean="0"/>
              <a:t>ayers: Fe 40 nm, </a:t>
            </a:r>
            <a:r>
              <a:rPr lang="en-US" sz="1400" dirty="0" err="1" smtClean="0"/>
              <a:t>SiN</a:t>
            </a:r>
            <a:r>
              <a:rPr lang="en-US" sz="1400" dirty="0" smtClean="0"/>
              <a:t> 100 nm, Al 600 nm</a:t>
            </a:r>
          </a:p>
        </p:txBody>
      </p:sp>
    </p:spTree>
    <p:extLst>
      <p:ext uri="{BB962C8B-B14F-4D97-AF65-F5344CB8AC3E}">
        <p14:creationId xmlns:p14="http://schemas.microsoft.com/office/powerpoint/2010/main" val="39621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4x3-2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XFEL_PowerPoint_4x3.potx" id="{BC191F8A-93AC-4D54-B0A3-61F02C6C23C2}" vid="{3786C33C-45D4-4C30-B0CA-267E7E45770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European_XFEL_Template_Presentation_4x3-2</Template>
  <TotalTime>0</TotalTime>
  <Words>1496</Words>
  <Application>Microsoft Office PowerPoint</Application>
  <PresentationFormat>On-screen Show (4:3)</PresentationFormat>
  <Paragraphs>368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European_XFEL_Template_Presentation_4x3-2</vt:lpstr>
      <vt:lpstr>SCS Optical Laser Delivery</vt:lpstr>
      <vt:lpstr>Overview</vt:lpstr>
      <vt:lpstr>SASE 3 Experimental Area</vt:lpstr>
      <vt:lpstr>PowerPoint Presentation</vt:lpstr>
      <vt:lpstr>The pump-probe laser</vt:lpstr>
      <vt:lpstr>Pump-probe laser operating modes</vt:lpstr>
      <vt:lpstr>Sample Heating Example: FeRh</vt:lpstr>
      <vt:lpstr>Sample Heating Example: FeRh</vt:lpstr>
      <vt:lpstr>Sample Heating Example: FeRh</vt:lpstr>
      <vt:lpstr>SCS Instrument Laser Hutch</vt:lpstr>
      <vt:lpstr>Pump-probe laser tuning properties</vt:lpstr>
      <vt:lpstr>    Conversion results with 800 nm at 100 kHz</vt:lpstr>
      <vt:lpstr>Conversion results with 800 nm at 100 kHz</vt:lpstr>
      <vt:lpstr>Conversion results with 800 nm at 100 kHz</vt:lpstr>
      <vt:lpstr>Frequency Conversion: Terahertz</vt:lpstr>
      <vt:lpstr>Frequency Conversion: Terahertz</vt:lpstr>
      <vt:lpstr>SCS Laser In-coupling</vt:lpstr>
      <vt:lpstr>SCS Laser In-coupling (LIN)</vt:lpstr>
      <vt:lpstr>SCS Laser In-coupling</vt:lpstr>
      <vt:lpstr>SCS Laser In-coupling</vt:lpstr>
      <vt:lpstr>SCS Laser In-coupling</vt:lpstr>
      <vt:lpstr>THz In-coupling</vt:lpstr>
      <vt:lpstr>Temporal Diagnostics</vt:lpstr>
      <vt:lpstr>Spatial encoding</vt:lpstr>
      <vt:lpstr>Spectral encoding</vt:lpstr>
      <vt:lpstr>Temporal Diagnostics: Photon Arrival Monitor</vt:lpstr>
      <vt:lpstr>X-ray pick off mirror</vt:lpstr>
      <vt:lpstr>THz streaking of photoelectrons</vt:lpstr>
      <vt:lpstr>Day 1 pump-probe laser</vt:lpstr>
      <vt:lpstr>Acknowledgements</vt:lpstr>
      <vt:lpstr>PowerPoint Presentation</vt:lpstr>
      <vt:lpstr>SCS Instrument Tours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Carley, Robert</dc:creator>
  <cp:lastModifiedBy>Mercadier, Laurent</cp:lastModifiedBy>
  <cp:revision>85</cp:revision>
  <dcterms:created xsi:type="dcterms:W3CDTF">2017-01-13T09:10:10Z</dcterms:created>
  <dcterms:modified xsi:type="dcterms:W3CDTF">2018-02-21T11:06:30Z</dcterms:modified>
</cp:coreProperties>
</file>