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8" r:id="rId2"/>
    <p:sldId id="277" r:id="rId3"/>
    <p:sldId id="295" r:id="rId4"/>
    <p:sldId id="285" r:id="rId5"/>
    <p:sldId id="290" r:id="rId6"/>
    <p:sldId id="296" r:id="rId7"/>
    <p:sldId id="291" r:id="rId8"/>
    <p:sldId id="297" r:id="rId9"/>
    <p:sldId id="298" r:id="rId10"/>
    <p:sldId id="293" r:id="rId11"/>
    <p:sldId id="280" r:id="rId12"/>
    <p:sldId id="289" r:id="rId13"/>
    <p:sldId id="288" r:id="rId14"/>
    <p:sldId id="281" r:id="rId15"/>
    <p:sldId id="287" r:id="rId16"/>
    <p:sldId id="286" r:id="rId17"/>
    <p:sldId id="292" r:id="rId18"/>
    <p:sldId id="294" r:id="rId19"/>
    <p:sldId id="284" r:id="rId20"/>
    <p:sldId id="283" r:id="rId21"/>
    <p:sldId id="278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howGuides="1">
      <p:cViewPr>
        <p:scale>
          <a:sx n="99" d="100"/>
          <a:sy n="99" d="100"/>
        </p:scale>
        <p:origin x="-16" y="-32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3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21/11/17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21/11/17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Repeat what we need for this, put in </a:t>
            </a:r>
            <a:r>
              <a:rPr lang="en-US" dirty="0" err="1" smtClean="0"/>
              <a:t>Zeuthen</a:t>
            </a:r>
            <a:r>
              <a:rPr lang="en-US" dirty="0" smtClean="0"/>
              <a:t> more also as part on WPC</a:t>
            </a:r>
            <a:r>
              <a:rPr lang="en-US" baseline="0" dirty="0" smtClean="0"/>
              <a:t> ….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1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 smtClean="0"/>
              <a:t>&lt;type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&gt; in</a:t>
            </a:r>
          </a:p>
          <a:p>
            <a:r>
              <a:rPr lang="de-DE" sz="1600" b="0" dirty="0" smtClean="0"/>
              <a:t>Helmholtz </a:t>
            </a:r>
            <a:r>
              <a:rPr lang="de-DE" sz="1600" b="0" dirty="0" err="1" smtClean="0"/>
              <a:t>program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(XXX)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B98CB5A4-07FA-4ADB-94BA-D0065C909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407986" y="3573016"/>
            <a:ext cx="11376025" cy="1296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69" y="977900"/>
            <a:ext cx="11360151" cy="514298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24600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 smtClean="0"/>
              <a:t>&lt;type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&gt; in</a:t>
            </a:r>
          </a:p>
          <a:p>
            <a:r>
              <a:rPr lang="de-DE" sz="1600" b="0" dirty="0" smtClean="0"/>
              <a:t>Helmholtz </a:t>
            </a:r>
            <a:r>
              <a:rPr lang="de-DE" sz="1600" b="0" dirty="0" err="1" smtClean="0"/>
              <a:t>program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(XXX)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  <p:sldLayoutId id="2147483680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0" Type="http://schemas.openxmlformats.org/officeDocument/2006/relationships/image" Target="../media/image49.png"/><Relationship Id="rId11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" y="0"/>
            <a:ext cx="12191997" cy="3429001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Research Unit: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Theoretical Particle Physics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7368" y="5013176"/>
            <a:ext cx="11369548" cy="700373"/>
          </a:xfrm>
        </p:spPr>
        <p:txBody>
          <a:bodyPr/>
          <a:lstStyle/>
          <a:p>
            <a:r>
              <a:rPr lang="en-US" dirty="0" smtClean="0"/>
              <a:t>Georg </a:t>
            </a:r>
            <a:r>
              <a:rPr lang="en-US" dirty="0" err="1" smtClean="0"/>
              <a:t>Weiglein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Centre </a:t>
            </a:r>
            <a:r>
              <a:rPr lang="en-US" dirty="0" smtClean="0"/>
              <a:t>Evaluation DESY, 5 – 9 February 2018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b="0" dirty="0" smtClean="0"/>
              <a:t>Helmholtz </a:t>
            </a:r>
            <a:r>
              <a:rPr lang="de-DE" sz="1600" b="0" dirty="0" err="1"/>
              <a:t>P</a:t>
            </a:r>
            <a:r>
              <a:rPr lang="de-DE" sz="1600" b="0" dirty="0" err="1" smtClean="0"/>
              <a:t>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(&lt;program short term&gt;)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/>
              <a:t>R</a:t>
            </a:r>
            <a:r>
              <a:rPr lang="de-DE" sz="1600" b="0" dirty="0" smtClean="0"/>
              <a:t>esearch </a:t>
            </a:r>
            <a:r>
              <a:rPr lang="de-DE" sz="1600" b="0" dirty="0" err="1"/>
              <a:t>T</a:t>
            </a:r>
            <a:r>
              <a:rPr lang="de-DE" sz="1600" b="0" dirty="0" err="1" smtClean="0"/>
              <a:t>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407987" y="2335014"/>
            <a:ext cx="11376025" cy="889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Subtitle of Presentation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topics and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844824"/>
            <a:ext cx="5308600" cy="351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368" y="932527"/>
            <a:ext cx="6144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Mission: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Identify fundamental particles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Discover fundamental laws of nature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Understand development of the Universe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93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and their achievement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scientific achievements in the context of the </a:t>
            </a:r>
            <a:r>
              <a:rPr lang="en-US" dirty="0" err="1" smtClean="0"/>
              <a:t>PoF</a:t>
            </a:r>
            <a:r>
              <a:rPr lang="en-US" dirty="0" smtClean="0"/>
              <a:t> III strategy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9376" y="1484784"/>
            <a:ext cx="11377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Broad</a:t>
            </a:r>
            <a:r>
              <a:rPr lang="de-DE" dirty="0" smtClean="0"/>
              <a:t> </a:t>
            </a:r>
            <a:r>
              <a:rPr lang="de-DE" b="1" dirty="0" err="1"/>
              <a:t>spectrum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topics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world-leading</a:t>
            </a:r>
            <a:r>
              <a:rPr lang="de-DE" dirty="0"/>
              <a:t> </a:t>
            </a:r>
            <a:r>
              <a:rPr lang="de-DE" dirty="0" err="1"/>
              <a:t>expertise</a:t>
            </a:r>
            <a:endParaRPr lang="de-DE" dirty="0"/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dirty="0" err="1"/>
              <a:t>Synergies</a:t>
            </a:r>
            <a:r>
              <a:rPr lang="de-DE" b="1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b="1" dirty="0"/>
              <a:t>World-</a:t>
            </a:r>
            <a:r>
              <a:rPr lang="de-DE" b="1" dirty="0" err="1"/>
              <a:t>wide</a:t>
            </a:r>
            <a:r>
              <a:rPr lang="de-DE" b="1" dirty="0"/>
              <a:t> </a:t>
            </a:r>
            <a:r>
              <a:rPr lang="de-DE" b="1" dirty="0" err="1"/>
              <a:t>reputation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3448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output: international comparison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407368" y="836712"/>
            <a:ext cx="115932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Example: Papers 2010-2014 in </a:t>
            </a:r>
            <a:r>
              <a:rPr lang="en-US" dirty="0" err="1"/>
              <a:t>hep-ph</a:t>
            </a:r>
            <a:r>
              <a:rPr lang="en-US" dirty="0"/>
              <a:t> by affiliation </a:t>
            </a:r>
            <a:r>
              <a:rPr lang="en-US" dirty="0" smtClean="0"/>
              <a:t> </a:t>
            </a:r>
            <a:r>
              <a:rPr lang="en-US" dirty="0"/>
              <a:t>(INSPIRE, Oct 28, 2014)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DESY</a:t>
            </a:r>
            <a:r>
              <a:rPr lang="en-US" dirty="0"/>
              <a:t>: HH and </a:t>
            </a:r>
            <a:r>
              <a:rPr lang="en-US" dirty="0" err="1"/>
              <a:t>Zeuthen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628800"/>
            <a:ext cx="9865096" cy="47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8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activities: wider impact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6712"/>
            <a:ext cx="9140461" cy="55446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8048" y="6228020"/>
            <a:ext cx="423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Workshops, schools, coordinating tasks</a:t>
            </a:r>
          </a:p>
        </p:txBody>
      </p:sp>
    </p:spTree>
    <p:extLst>
      <p:ext uri="{BB962C8B-B14F-4D97-AF65-F5344CB8AC3E}">
        <p14:creationId xmlns:p14="http://schemas.microsoft.com/office/powerpoint/2010/main" val="353740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and cooperation, use of infrastructures, talent management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335360" y="1120089"/>
            <a:ext cx="1152128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Networking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cooperation</a:t>
            </a:r>
            <a:r>
              <a:rPr lang="de-DE" dirty="0" smtClean="0"/>
              <a:t>:</a:t>
            </a:r>
          </a:p>
          <a:p>
            <a:pPr>
              <a:buFont typeface="Arial"/>
              <a:buChar char="•"/>
            </a:pPr>
            <a:r>
              <a:rPr lang="de-DE" dirty="0" smtClean="0"/>
              <a:t> </a:t>
            </a:r>
            <a:r>
              <a:rPr lang="de-DE" dirty="0"/>
              <a:t>Research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international </a:t>
            </a:r>
            <a:r>
              <a:rPr lang="de-DE" dirty="0" err="1"/>
              <a:t>reputation</a:t>
            </a:r>
            <a:r>
              <a:rPr lang="de-DE" dirty="0"/>
              <a:t>, hub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scientific</a:t>
            </a:r>
            <a:r>
              <a:rPr lang="de-DE" b="1" dirty="0"/>
              <a:t> excellence</a:t>
            </a:r>
          </a:p>
          <a:p>
            <a:pPr>
              <a:buFont typeface="Arial"/>
              <a:buChar char="•"/>
            </a:pPr>
            <a:r>
              <a:rPr lang="de-DE" dirty="0"/>
              <a:t> On-site </a:t>
            </a:r>
            <a:r>
              <a:rPr lang="de-DE" dirty="0" err="1"/>
              <a:t>expertise</a:t>
            </a:r>
            <a:r>
              <a:rPr lang="de-DE" dirty="0"/>
              <a:t> on </a:t>
            </a:r>
            <a:r>
              <a:rPr lang="de-DE" dirty="0" err="1"/>
              <a:t>wide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, multi-</a:t>
            </a:r>
            <a:r>
              <a:rPr lang="de-DE" dirty="0" err="1"/>
              <a:t>disciplinary</a:t>
            </a:r>
            <a:r>
              <a:rPr lang="de-DE" dirty="0"/>
              <a:t> </a:t>
            </a:r>
            <a:r>
              <a:rPr lang="de-DE" dirty="0" err="1" smtClean="0"/>
              <a:t>environment</a:t>
            </a:r>
            <a:r>
              <a:rPr lang="de-DE" dirty="0" smtClean="0"/>
              <a:t>: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in high-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connections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 </a:t>
            </a:r>
            <a:r>
              <a:rPr lang="de-DE" dirty="0" err="1" smtClean="0"/>
              <a:t>experiments</a:t>
            </a:r>
            <a:r>
              <a:rPr lang="de-DE" dirty="0" smtClean="0"/>
              <a:t>; </a:t>
            </a:r>
            <a:r>
              <a:rPr lang="de-DE" dirty="0" err="1" smtClean="0"/>
              <a:t>interplay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mutual </a:t>
            </a:r>
            <a:r>
              <a:rPr lang="de-DE" dirty="0" err="1"/>
              <a:t>enrichment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mathematics</a:t>
            </a:r>
            <a:r>
              <a:rPr lang="de-DE" dirty="0"/>
              <a:t>, </a:t>
            </a:r>
            <a:r>
              <a:rPr lang="de-DE" dirty="0" err="1"/>
              <a:t>computing</a:t>
            </a:r>
            <a:endParaRPr lang="de-DE" dirty="0"/>
          </a:p>
          <a:p>
            <a:pPr>
              <a:buFont typeface="Arial"/>
              <a:buChar char="•"/>
            </a:pPr>
            <a:r>
              <a:rPr lang="de-DE" dirty="0" smtClean="0"/>
              <a:t> National </a:t>
            </a:r>
            <a:r>
              <a:rPr lang="de-DE" dirty="0" err="1"/>
              <a:t>laboratory</a:t>
            </a:r>
            <a:r>
              <a:rPr lang="de-DE" dirty="0"/>
              <a:t>, well-</a:t>
            </a:r>
            <a:r>
              <a:rPr lang="de-DE" dirty="0" err="1"/>
              <a:t>established</a:t>
            </a:r>
            <a:r>
              <a:rPr lang="de-DE" dirty="0"/>
              <a:t>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universities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prominent </a:t>
            </a:r>
            <a:r>
              <a:rPr lang="de-DE" dirty="0" err="1"/>
              <a:t>role</a:t>
            </a:r>
            <a:r>
              <a:rPr lang="de-DE" dirty="0"/>
              <a:t> in </a:t>
            </a:r>
            <a:r>
              <a:rPr lang="de-DE" dirty="0" err="1" smtClean="0"/>
              <a:t>education</a:t>
            </a:r>
            <a:endParaRPr lang="de-DE" dirty="0" smtClean="0"/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b="1" dirty="0"/>
              <a:t>experimental </a:t>
            </a:r>
            <a:r>
              <a:rPr lang="de-DE" b="1" dirty="0" err="1"/>
              <a:t>activities</a:t>
            </a:r>
            <a:r>
              <a:rPr lang="de-DE" b="1" dirty="0"/>
              <a:t> </a:t>
            </a:r>
            <a:r>
              <a:rPr lang="de-DE" dirty="0"/>
              <a:t>(LHC, Belle, ALPS, ILC</a:t>
            </a:r>
            <a:r>
              <a:rPr lang="de-DE" dirty="0" smtClean="0"/>
              <a:t>), strong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(</a:t>
            </a:r>
            <a:r>
              <a:rPr lang="de-DE" dirty="0" err="1" smtClean="0"/>
              <a:t>globally</a:t>
            </a:r>
            <a:r>
              <a:rPr lang="de-DE" dirty="0" smtClean="0"/>
              <a:t>)</a:t>
            </a:r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dirty="0" smtClean="0"/>
              <a:t>Third-party </a:t>
            </a:r>
            <a:r>
              <a:rPr lang="de-DE" dirty="0" err="1" smtClean="0"/>
              <a:t>funding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networking</a:t>
            </a:r>
            <a:endParaRPr lang="de-DE" dirty="0" smtClean="0"/>
          </a:p>
          <a:p>
            <a:pPr>
              <a:buFont typeface="Arial"/>
              <a:buChar char="•"/>
            </a:pPr>
            <a:r>
              <a:rPr lang="de-DE" dirty="0" smtClean="0"/>
              <a:t> Links </a:t>
            </a:r>
            <a:r>
              <a:rPr lang="de-DE" dirty="0" err="1"/>
              <a:t>to</a:t>
            </a:r>
            <a:r>
              <a:rPr lang="de-DE" dirty="0"/>
              <a:t> (</a:t>
            </a:r>
            <a:r>
              <a:rPr lang="de-DE" dirty="0" err="1"/>
              <a:t>inter</a:t>
            </a:r>
            <a:r>
              <a:rPr lang="de-DE" dirty="0"/>
              <a:t>)national </a:t>
            </a:r>
            <a:r>
              <a:rPr lang="de-DE" dirty="0" err="1" smtClean="0"/>
              <a:t>partners</a:t>
            </a:r>
            <a:r>
              <a:rPr lang="de-DE" dirty="0" smtClean="0"/>
              <a:t>: </a:t>
            </a:r>
            <a:r>
              <a:rPr lang="de-DE" dirty="0" err="1"/>
              <a:t>Very</a:t>
            </a:r>
            <a:r>
              <a:rPr lang="de-DE" dirty="0"/>
              <a:t> international </a:t>
            </a:r>
            <a:r>
              <a:rPr lang="de-DE" dirty="0" err="1"/>
              <a:t>field</a:t>
            </a:r>
            <a:r>
              <a:rPr lang="de-DE" dirty="0"/>
              <a:t>, </a:t>
            </a:r>
            <a:r>
              <a:rPr lang="de-DE" dirty="0" err="1"/>
              <a:t>many</a:t>
            </a:r>
            <a:r>
              <a:rPr lang="de-DE" dirty="0"/>
              <a:t> international </a:t>
            </a:r>
            <a:r>
              <a:rPr lang="de-DE" dirty="0" err="1"/>
              <a:t>cooperations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 smtClean="0"/>
              <a:t>exist</a:t>
            </a:r>
            <a:r>
              <a:rPr lang="de-DE" dirty="0" smtClean="0"/>
              <a:t>, e.g. CERN, </a:t>
            </a:r>
            <a:r>
              <a:rPr lang="de-DE" dirty="0"/>
              <a:t>Durham (UK), IPMU (Japan), MIT(USA), </a:t>
            </a:r>
            <a:r>
              <a:rPr lang="de-DE" dirty="0" err="1"/>
              <a:t>Nikhef</a:t>
            </a:r>
            <a:r>
              <a:rPr lang="de-DE" dirty="0"/>
              <a:t> (</a:t>
            </a:r>
            <a:r>
              <a:rPr lang="de-DE" dirty="0" err="1"/>
              <a:t>Netherlands</a:t>
            </a:r>
            <a:r>
              <a:rPr lang="de-DE" dirty="0"/>
              <a:t>), ..</a:t>
            </a:r>
            <a:r>
              <a:rPr lang="de-DE" dirty="0" smtClean="0"/>
              <a:t>.</a:t>
            </a:r>
          </a:p>
          <a:p>
            <a:pPr>
              <a:buFont typeface="Arial"/>
              <a:buChar char="•"/>
            </a:pPr>
            <a:r>
              <a:rPr lang="de-DE" dirty="0" smtClean="0"/>
              <a:t> High </a:t>
            </a:r>
            <a:r>
              <a:rPr lang="de-DE" dirty="0"/>
              <a:t>potential in all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coordinating</a:t>
            </a:r>
            <a:r>
              <a:rPr lang="de-DE" dirty="0"/>
              <a:t> </a:t>
            </a:r>
            <a:r>
              <a:rPr lang="de-DE" b="1" dirty="0"/>
              <a:t>international </a:t>
            </a:r>
            <a:r>
              <a:rPr lang="de-DE" b="1" dirty="0" err="1"/>
              <a:t>collaborations</a:t>
            </a:r>
            <a:endParaRPr lang="de-DE" dirty="0"/>
          </a:p>
          <a:p>
            <a:pPr defTabSz="914400">
              <a:defRPr/>
            </a:pPr>
            <a:endParaRPr lang="de-DE" dirty="0" smtClean="0"/>
          </a:p>
          <a:p>
            <a:pPr defTabSz="914400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excellent</a:t>
            </a:r>
            <a:r>
              <a:rPr lang="de-DE" dirty="0" smtClean="0"/>
              <a:t> </a:t>
            </a:r>
            <a:r>
              <a:rPr lang="de-DE" b="1" dirty="0" err="1"/>
              <a:t>local</a:t>
            </a:r>
            <a:r>
              <a:rPr lang="de-DE" b="1" dirty="0"/>
              <a:t> </a:t>
            </a:r>
            <a:r>
              <a:rPr lang="de-DE" b="1" dirty="0" err="1"/>
              <a:t>infrastructure</a:t>
            </a:r>
            <a:r>
              <a:rPr lang="de-DE" dirty="0"/>
              <a:t>:</a:t>
            </a:r>
          </a:p>
          <a:p>
            <a:pPr defTabSz="914400">
              <a:buFont typeface="Arial"/>
              <a:buChar char="•"/>
              <a:defRPr/>
            </a:pPr>
            <a:r>
              <a:rPr lang="de-DE" dirty="0"/>
              <a:t> DESY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, HPC, </a:t>
            </a:r>
            <a:r>
              <a:rPr lang="de-DE" dirty="0" smtClean="0"/>
              <a:t>J </a:t>
            </a:r>
            <a:r>
              <a:rPr lang="de-DE" dirty="0"/>
              <a:t>von Neumann </a:t>
            </a:r>
            <a:r>
              <a:rPr lang="de-DE" dirty="0" err="1"/>
              <a:t>institute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computing</a:t>
            </a:r>
            <a:r>
              <a:rPr lang="de-DE" dirty="0"/>
              <a:t>: hub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lattice</a:t>
            </a:r>
            <a:r>
              <a:rPr lang="de-DE" dirty="0"/>
              <a:t> </a:t>
            </a:r>
            <a:r>
              <a:rPr lang="de-DE" dirty="0" err="1" smtClean="0"/>
              <a:t>computing</a:t>
            </a:r>
            <a:endParaRPr lang="de-DE" dirty="0"/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dirty="0" err="1"/>
              <a:t>Logistics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workshops</a:t>
            </a:r>
            <a:r>
              <a:rPr lang="de-DE" dirty="0"/>
              <a:t>, </a:t>
            </a:r>
            <a:r>
              <a:rPr lang="de-DE" dirty="0" err="1"/>
              <a:t>schools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exchanges</a:t>
            </a:r>
            <a:endParaRPr lang="de-DE" dirty="0"/>
          </a:p>
          <a:p>
            <a:endParaRPr lang="de-DE" dirty="0"/>
          </a:p>
          <a:p>
            <a:r>
              <a:rPr lang="de-DE" dirty="0" smtClean="0"/>
              <a:t>Talent </a:t>
            </a:r>
            <a:r>
              <a:rPr lang="de-DE" dirty="0" err="1" smtClean="0"/>
              <a:t>management</a:t>
            </a:r>
            <a:r>
              <a:rPr lang="de-DE" dirty="0" smtClean="0"/>
              <a:t>:</a:t>
            </a:r>
          </a:p>
          <a:p>
            <a:pPr>
              <a:buFont typeface="Arial"/>
              <a:buChar char="•"/>
            </a:pPr>
            <a:r>
              <a:rPr lang="de-DE" dirty="0" smtClean="0"/>
              <a:t> </a:t>
            </a:r>
            <a:r>
              <a:rPr lang="de-DE" dirty="0"/>
              <a:t>Rich </a:t>
            </a:r>
            <a:r>
              <a:rPr lang="de-DE" b="1" dirty="0"/>
              <a:t>Fellowship, </a:t>
            </a:r>
            <a:r>
              <a:rPr lang="de-DE" b="1" dirty="0" err="1"/>
              <a:t>PhD</a:t>
            </a:r>
            <a:r>
              <a:rPr lang="de-DE" b="1" dirty="0"/>
              <a:t> </a:t>
            </a:r>
            <a:r>
              <a:rPr lang="de-DE" b="1" dirty="0" err="1"/>
              <a:t>programmes</a:t>
            </a:r>
            <a:endParaRPr lang="de-DE" b="1" dirty="0"/>
          </a:p>
          <a:p>
            <a:pPr>
              <a:buFont typeface="Arial"/>
              <a:buChar char="•"/>
            </a:pPr>
            <a:r>
              <a:rPr lang="de-DE" dirty="0"/>
              <a:t> Interaction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</a:p>
          <a:p>
            <a:pPr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99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Wider impact and networking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Presentation Title | </a:t>
            </a:r>
            <a:r>
              <a:rPr lang="en-GB" noProof="0" dirty="0" err="1" smtClean="0"/>
              <a:t>Firstname</a:t>
            </a:r>
            <a:r>
              <a:rPr lang="en-GB" noProof="0" dirty="0" smtClean="0"/>
              <a:t> </a:t>
            </a:r>
            <a:r>
              <a:rPr lang="en-GB" noProof="0" dirty="0" err="1" smtClean="0"/>
              <a:t>Lastname</a:t>
            </a:r>
            <a:r>
              <a:rPr lang="en-GB" noProof="0" dirty="0" smtClean="0"/>
              <a:t>  | &lt;program short term&gt; | &lt;research unit short term&gt;</a:t>
            </a:r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407368" y="959817"/>
            <a:ext cx="11665296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Wolfgang-Pauli-Centre: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LHC </a:t>
            </a:r>
            <a:r>
              <a:rPr lang="en-US" dirty="0"/>
              <a:t>Physics Discussions: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Terascale</a:t>
            </a:r>
            <a:r>
              <a:rPr lang="en-US" dirty="0" smtClean="0"/>
              <a:t> </a:t>
            </a:r>
            <a:r>
              <a:rPr lang="en-US" dirty="0"/>
              <a:t>alliance: Monte Carlo generators, </a:t>
            </a:r>
            <a:r>
              <a:rPr lang="en-US" dirty="0" err="1"/>
              <a:t>pdfs</a:t>
            </a:r>
            <a:r>
              <a:rPr lang="en-US" dirty="0"/>
              <a:t>, SUSY / BSM fit working group, ...</a:t>
            </a:r>
          </a:p>
          <a:p>
            <a:r>
              <a:rPr lang="en-US" dirty="0"/>
              <a:t>Many collaborations with institutes world-wide</a:t>
            </a:r>
          </a:p>
          <a:p>
            <a:r>
              <a:rPr lang="en-US" dirty="0"/>
              <a:t>Key contributions to working groups for LHC and </a:t>
            </a:r>
            <a:r>
              <a:rPr lang="en-US" dirty="0" err="1"/>
              <a:t>e+e</a:t>
            </a:r>
            <a:r>
              <a:rPr lang="en-US" dirty="0"/>
              <a:t>- physics, European Strategy update, ``Snowmass process’’, 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00" y="908720"/>
            <a:ext cx="5778500" cy="2472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700808"/>
            <a:ext cx="4968552" cy="128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3768204"/>
            <a:ext cx="8346132" cy="8129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15110" y="4437112"/>
            <a:ext cx="1705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+ ILC, Belle, 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92016" y="4715852"/>
            <a:ext cx="6432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Theory forms link in communication across the experiments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670" y="5013176"/>
            <a:ext cx="3108052" cy="9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Networking: world-wide collaborations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836712"/>
            <a:ext cx="11050346" cy="5373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4869160"/>
            <a:ext cx="352839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50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Theory Workshop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Annual Meeting of the German Theory Community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196752"/>
            <a:ext cx="3078336" cy="4176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68" y="5397023"/>
            <a:ext cx="11593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Main topic rotates between the areas Cosmology &amp; </a:t>
            </a:r>
            <a:r>
              <a:rPr lang="en-US" dirty="0" err="1"/>
              <a:t>Astroparticle</a:t>
            </a:r>
            <a:r>
              <a:rPr lang="en-US" dirty="0"/>
              <a:t> Physics / Strings &amp; Mathematical Physics / Particle Phenomenology each year; parallel sessions cover all areas at each workshop; forum for young researchers from German particle physics institutions;  &gt; 200 participants each year</a:t>
            </a:r>
          </a:p>
          <a:p>
            <a:r>
              <a:rPr lang="en-US" dirty="0"/>
              <a:t>Chair 2018: M. </a:t>
            </a:r>
            <a:r>
              <a:rPr lang="en-US" dirty="0" err="1"/>
              <a:t>Krämer</a:t>
            </a:r>
            <a:r>
              <a:rPr lang="en-US" dirty="0"/>
              <a:t> (Aachen)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1196752"/>
            <a:ext cx="3222352" cy="4176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1196752"/>
            <a:ext cx="324036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B0F0"/>
                </a:solidFill>
              </a:rPr>
              <a:t>Outreach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69" y="1886418"/>
            <a:ext cx="11360151" cy="5142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000" dirty="0" smtClean="0"/>
              <a:t>Public </a:t>
            </a:r>
            <a:r>
              <a:rPr lang="de-DE" sz="2000" dirty="0" err="1" smtClean="0"/>
              <a:t>lectures</a:t>
            </a:r>
            <a:r>
              <a:rPr lang="de-DE" sz="2000" dirty="0" smtClean="0"/>
              <a:t> in </a:t>
            </a:r>
            <a:r>
              <a:rPr lang="de-DE" sz="2000" dirty="0" err="1" smtClean="0"/>
              <a:t>bars</a:t>
            </a:r>
            <a:r>
              <a:rPr lang="de-DE" sz="2000" dirty="0" smtClean="0"/>
              <a:t>                                 Art </a:t>
            </a:r>
            <a:r>
              <a:rPr lang="de-DE" sz="2000" dirty="0" err="1" smtClean="0"/>
              <a:t>meets</a:t>
            </a:r>
            <a:r>
              <a:rPr lang="de-DE" sz="2000" dirty="0" smtClean="0"/>
              <a:t> Science, 13.10. – 9.11.2017</a:t>
            </a:r>
          </a:p>
          <a:p>
            <a:pPr marL="0" indent="0">
              <a:buNone/>
            </a:pPr>
            <a:r>
              <a:rPr lang="de-DE" sz="2000" dirty="0" smtClean="0"/>
              <a:t>Last: April 2017                                             </a:t>
            </a:r>
            <a:r>
              <a:rPr lang="de-DE" sz="1800" dirty="0" smtClean="0">
                <a:solidFill>
                  <a:srgbClr val="FF0000"/>
                </a:solidFill>
              </a:rPr>
              <a:t>Vernissage </a:t>
            </a:r>
            <a:r>
              <a:rPr lang="de-DE" sz="1800" dirty="0" err="1" smtClean="0">
                <a:solidFill>
                  <a:srgbClr val="FF0000"/>
                </a:solidFill>
              </a:rPr>
              <a:t>with</a:t>
            </a:r>
            <a:r>
              <a:rPr lang="de-DE" sz="1800" dirty="0" smtClean="0">
                <a:solidFill>
                  <a:srgbClr val="FF0000"/>
                </a:solidFill>
              </a:rPr>
              <a:t> 300 </a:t>
            </a:r>
            <a:r>
              <a:rPr lang="de-DE" sz="1800" dirty="0" err="1" smtClean="0">
                <a:solidFill>
                  <a:srgbClr val="FF0000"/>
                </a:solidFill>
              </a:rPr>
              <a:t>participants</a:t>
            </a:r>
            <a:r>
              <a:rPr lang="de-DE" sz="1800" dirty="0" smtClean="0">
                <a:solidFill>
                  <a:srgbClr val="FF0000"/>
                </a:solidFill>
              </a:rPr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~ </a:t>
            </a:r>
            <a:r>
              <a:rPr lang="de-DE" sz="1800" dirty="0" smtClean="0">
                <a:solidFill>
                  <a:srgbClr val="FF0000"/>
                </a:solidFill>
              </a:rPr>
              <a:t>2/3</a:t>
            </a:r>
          </a:p>
          <a:p>
            <a:pPr marL="0" indent="0">
              <a:buNone/>
            </a:pPr>
            <a:r>
              <a:rPr lang="de-DE" sz="1800" dirty="0" err="1" smtClean="0">
                <a:solidFill>
                  <a:srgbClr val="FF0000"/>
                </a:solidFill>
              </a:rPr>
              <a:t>Theory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group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members</a:t>
            </a:r>
            <a:r>
              <a:rPr lang="de-DE" sz="1800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the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guests</a:t>
            </a:r>
            <a:r>
              <a:rPr lang="de-DE" sz="1800" dirty="0" smtClean="0">
                <a:solidFill>
                  <a:srgbClr val="FF0000"/>
                </a:solidFill>
              </a:rPr>
              <a:t> on </a:t>
            </a:r>
            <a:r>
              <a:rPr lang="de-DE" sz="1800" dirty="0" err="1" smtClean="0">
                <a:solidFill>
                  <a:srgbClr val="FF0000"/>
                </a:solidFill>
              </a:rPr>
              <a:t>campus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for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the</a:t>
            </a:r>
            <a:r>
              <a:rPr lang="de-DE" sz="1800" dirty="0" smtClean="0">
                <a:solidFill>
                  <a:srgbClr val="FF0000"/>
                </a:solidFill>
              </a:rPr>
              <a:t> 1st time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FF0000"/>
                </a:solidFill>
              </a:rPr>
              <a:t>i</a:t>
            </a:r>
            <a:r>
              <a:rPr lang="de-DE" sz="1800" dirty="0" smtClean="0">
                <a:solidFill>
                  <a:srgbClr val="FF0000"/>
                </a:solidFill>
              </a:rPr>
              <a:t>n all 3 </a:t>
            </a:r>
            <a:r>
              <a:rPr lang="de-DE" sz="1800" dirty="0" err="1" smtClean="0">
                <a:solidFill>
                  <a:srgbClr val="FF0000"/>
                </a:solidFill>
              </a:rPr>
              <a:t>editions</a:t>
            </a:r>
            <a:endParaRPr lang="de-DE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                                       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                                                                  </a:t>
            </a:r>
          </a:p>
          <a:p>
            <a:pPr marL="0" indent="0"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dirty="0" smtClean="0"/>
              <a:t>Einstein </a:t>
            </a:r>
            <a:r>
              <a:rPr lang="de-DE" sz="2000" dirty="0" err="1" smtClean="0"/>
              <a:t>exhibition</a:t>
            </a:r>
            <a:r>
              <a:rPr lang="de-DE" sz="2000" dirty="0" smtClean="0"/>
              <a:t> in Hamburg (HAW)          </a:t>
            </a:r>
            <a:r>
              <a:rPr lang="de-DE" sz="2000" dirty="0" err="1" smtClean="0"/>
              <a:t>Night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Science / DESY Day, 4 Nov.   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Public </a:t>
            </a:r>
            <a:r>
              <a:rPr lang="de-DE" sz="2000" dirty="0" err="1" smtClean="0">
                <a:solidFill>
                  <a:srgbClr val="FF0000"/>
                </a:solidFill>
              </a:rPr>
              <a:t>outreach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theory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talk</a:t>
            </a:r>
            <a:r>
              <a:rPr lang="de-DE" sz="2000" dirty="0" smtClean="0">
                <a:solidFill>
                  <a:srgbClr val="FF0000"/>
                </a:solidFill>
              </a:rPr>
              <a:t>                              </a:t>
            </a:r>
            <a:r>
              <a:rPr lang="de-DE" sz="1800" dirty="0" err="1" smtClean="0">
                <a:solidFill>
                  <a:srgbClr val="FF0000"/>
                </a:solidFill>
              </a:rPr>
              <a:t>with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lectures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from</a:t>
            </a:r>
            <a:r>
              <a:rPr lang="de-DE" sz="1800" dirty="0" smtClean="0">
                <a:solidFill>
                  <a:srgbClr val="FF0000"/>
                </a:solidFill>
              </a:rPr>
              <a:t> DESY </a:t>
            </a:r>
            <a:r>
              <a:rPr lang="de-DE" sz="1800" dirty="0" err="1" smtClean="0">
                <a:solidFill>
                  <a:srgbClr val="FF0000"/>
                </a:solidFill>
              </a:rPr>
              <a:t>theorists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z="1800" dirty="0" err="1">
                <a:solidFill>
                  <a:srgbClr val="00B0F0"/>
                </a:solidFill>
              </a:rPr>
              <a:t>Theory</a:t>
            </a:r>
            <a:r>
              <a:rPr lang="de-DE" sz="1800" dirty="0">
                <a:solidFill>
                  <a:srgbClr val="00B0F0"/>
                </a:solidFill>
              </a:rPr>
              <a:t> Group, 84st PRC</a:t>
            </a:r>
          </a:p>
          <a:p>
            <a:endParaRPr lang="de-DE" dirty="0"/>
          </a:p>
        </p:txBody>
      </p:sp>
      <p:pic>
        <p:nvPicPr>
          <p:cNvPr id="7" name="Image"/>
          <p:cNvPicPr/>
          <p:nvPr/>
        </p:nvPicPr>
        <p:blipFill>
          <a:blip r:embed="rId2"/>
          <a:stretch/>
        </p:blipFill>
        <p:spPr>
          <a:xfrm>
            <a:off x="1103446" y="1412776"/>
            <a:ext cx="1777941" cy="1223120"/>
          </a:xfrm>
          <a:prstGeom prst="rect">
            <a:avLst/>
          </a:prstGeom>
          <a:ln w="12600">
            <a:noFill/>
          </a:ln>
        </p:spPr>
      </p:pic>
      <p:pic>
        <p:nvPicPr>
          <p:cNvPr id="8" name="WvF_Facebook_Header_large.jpg"/>
          <p:cNvPicPr/>
          <p:nvPr/>
        </p:nvPicPr>
        <p:blipFill>
          <a:blip r:embed="rId3"/>
          <a:stretch/>
        </p:blipFill>
        <p:spPr>
          <a:xfrm>
            <a:off x="719403" y="4221089"/>
            <a:ext cx="2723540" cy="861043"/>
          </a:xfrm>
          <a:prstGeom prst="rect">
            <a:avLst/>
          </a:prstGeom>
          <a:ln w="12600">
            <a:noFill/>
          </a:ln>
        </p:spPr>
      </p:pic>
      <p:pic>
        <p:nvPicPr>
          <p:cNvPr id="2050" name="Picture 2" descr="C:\Users\theosec\AppData\Local\Temp\TdoT201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077072"/>
            <a:ext cx="2654531" cy="11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602" y="1632672"/>
            <a:ext cx="291918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602" y="2182893"/>
            <a:ext cx="2841293" cy="3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15" y="1632673"/>
            <a:ext cx="2124772" cy="9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943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052736"/>
            <a:ext cx="12039600" cy="5400600"/>
          </a:xfrm>
          <a:effectLst>
            <a:softEdge rad="12700"/>
          </a:effectLst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Competence </a:t>
            </a:r>
            <a:r>
              <a:rPr lang="en-US" dirty="0" err="1" smtClean="0"/>
              <a:t>centre</a:t>
            </a:r>
            <a:r>
              <a:rPr lang="en-US" dirty="0" smtClean="0"/>
              <a:t> addressing all aspects in the theory of matter and gravity through research</a:t>
            </a:r>
            <a:r>
              <a:rPr lang="en-US" dirty="0"/>
              <a:t> </a:t>
            </a:r>
            <a:r>
              <a:rPr lang="en-US" dirty="0" smtClean="0"/>
              <a:t>and training, from observation to mathematics. </a:t>
            </a:r>
          </a:p>
          <a:p>
            <a:pPr marL="0" indent="0">
              <a:buNone/>
            </a:pPr>
            <a:r>
              <a:rPr lang="en-US" dirty="0" smtClean="0"/>
              <a:t>                    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</a:t>
            </a:r>
          </a:p>
          <a:p>
            <a:pPr marL="0" indent="0">
              <a:buNone/>
            </a:pPr>
            <a:r>
              <a:rPr lang="en-US" i="1" dirty="0" smtClean="0"/>
              <a:t>       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 </a:t>
            </a:r>
            <a:endParaRPr lang="en-US" i="1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                                 </a:t>
            </a:r>
            <a:r>
              <a:rPr lang="en-US" i="1" dirty="0" smtClean="0"/>
              <a:t>offers </a:t>
            </a:r>
            <a:r>
              <a:rPr lang="en-US" i="1" dirty="0" smtClean="0"/>
              <a:t>unique cross-disciplinary training opportunities for young researchers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WPC will be the national laboratory for theoretical physics/sciences.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Hamburg-Berlin-</a:t>
            </a:r>
            <a:r>
              <a:rPr lang="en-US" dirty="0" err="1" smtClean="0"/>
              <a:t>Zeuthen</a:t>
            </a:r>
            <a:r>
              <a:rPr lang="en-US" dirty="0" smtClean="0"/>
              <a:t>: </a:t>
            </a:r>
            <a:r>
              <a:rPr lang="en-US" dirty="0" err="1" smtClean="0"/>
              <a:t>centre</a:t>
            </a:r>
            <a:r>
              <a:rPr lang="en-US" dirty="0" smtClean="0"/>
              <a:t> for science of matter and space-time, interaction between theory, computing and experimental activities in particle and astrophysics</a:t>
            </a: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293832" y="2304148"/>
            <a:ext cx="201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200" dirty="0" smtClean="0">
                <a:solidFill>
                  <a:schemeClr val="tx1"/>
                </a:solidFill>
              </a:rPr>
              <a:t>Matter</a:t>
            </a:r>
          </a:p>
          <a:p>
            <a:pPr algn="ctr"/>
            <a:endParaRPr lang="en-US" sz="1600" b="1" kern="1200" dirty="0" smtClean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r>
              <a:rPr lang="en-US" sz="1600" b="1" kern="1200" dirty="0" smtClean="0">
                <a:solidFill>
                  <a:schemeClr val="tx1"/>
                </a:solidFill>
              </a:rPr>
              <a:t>Dark Sector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Cosmology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7274" y="4251287"/>
            <a:ext cx="46886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1200" dirty="0" smtClean="0">
                <a:solidFill>
                  <a:schemeClr val="tx1"/>
                </a:solidFill>
              </a:rPr>
              <a:t> Observation       Theoretical         Mathematics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  Physics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08400" y="1993901"/>
            <a:ext cx="6722533" cy="22732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397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40" y="3327401"/>
            <a:ext cx="1550360" cy="648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62401" y="2159000"/>
            <a:ext cx="1494977" cy="920140"/>
          </a:xfrm>
          <a:prstGeom prst="ellipse">
            <a:avLst/>
          </a:prstGeom>
          <a:effectLst>
            <a:softEdge rad="381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43"/>
          <a:stretch/>
        </p:blipFill>
        <p:spPr>
          <a:xfrm>
            <a:off x="6350000" y="3060701"/>
            <a:ext cx="1134533" cy="837023"/>
          </a:xfrm>
          <a:prstGeom prst="ellipse">
            <a:avLst/>
          </a:prstGeom>
          <a:effectLst>
            <a:softEdge rad="381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0"/>
          <a:stretch/>
        </p:blipFill>
        <p:spPr>
          <a:xfrm flipH="1">
            <a:off x="5291186" y="2921001"/>
            <a:ext cx="1085233" cy="758377"/>
          </a:xfrm>
          <a:prstGeom prst="ellipse">
            <a:avLst/>
          </a:prstGeom>
          <a:effectLst>
            <a:softEdge rad="254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67" y="2257558"/>
            <a:ext cx="1540932" cy="841242"/>
          </a:xfrm>
          <a:prstGeom prst="ellipse">
            <a:avLst/>
          </a:prstGeom>
          <a:effectLst>
            <a:softEdge rad="381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>
          <a:xfrm>
            <a:off x="5926667" y="2247901"/>
            <a:ext cx="1253067" cy="900012"/>
          </a:xfrm>
          <a:prstGeom prst="ellipse">
            <a:avLst/>
          </a:prstGeom>
          <a:effectLst>
            <a:softEdge rad="381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159" r="-922" b="4274"/>
          <a:stretch/>
        </p:blipFill>
        <p:spPr>
          <a:xfrm rot="5400000" flipV="1">
            <a:off x="7807439" y="2885944"/>
            <a:ext cx="910189" cy="1420529"/>
          </a:xfrm>
          <a:prstGeom prst="ellipse">
            <a:avLst/>
          </a:prstGeom>
          <a:effectLst>
            <a:softEdge rad="381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20" y="3086101"/>
            <a:ext cx="1719947" cy="952500"/>
          </a:xfrm>
          <a:prstGeom prst="ellipse">
            <a:avLst/>
          </a:prstGeom>
          <a:effectLst>
            <a:softEdge rad="381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15" y="2247901"/>
            <a:ext cx="1141252" cy="834727"/>
          </a:xfrm>
          <a:prstGeom prst="ellipse">
            <a:avLst/>
          </a:prstGeom>
          <a:effectLst>
            <a:softEdge rad="38100"/>
          </a:effec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24" name="Footer Placeholder 2"/>
          <p:cNvSpPr txBox="1">
            <a:spLocks/>
          </p:cNvSpPr>
          <p:nvPr/>
        </p:nvSpPr>
        <p:spPr>
          <a:xfrm>
            <a:off x="748800" y="6410511"/>
            <a:ext cx="9991716" cy="1868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Presentation Title | </a:t>
            </a:r>
            <a:r>
              <a:rPr lang="en-GB" dirty="0" err="1" smtClean="0"/>
              <a:t>Firstname</a:t>
            </a:r>
            <a:r>
              <a:rPr lang="en-GB" dirty="0" smtClean="0"/>
              <a:t> </a:t>
            </a:r>
            <a:r>
              <a:rPr lang="en-GB" dirty="0" err="1" smtClean="0"/>
              <a:t>Lastname</a:t>
            </a:r>
            <a:r>
              <a:rPr lang="en-GB" dirty="0" smtClean="0"/>
              <a:t>  | &lt;program short term&gt; | &lt;research unit short term&gt;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4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Theoretical Particle Physics at DESY</a:t>
            </a:r>
            <a:endParaRPr lang="en-US" dirty="0"/>
          </a:p>
        </p:txBody>
      </p:sp>
      <p:sp>
        <p:nvSpPr>
          <p:cNvPr id="11" name="Textplatzhalter 7"/>
          <p:cNvSpPr txBox="1">
            <a:spLocks/>
          </p:cNvSpPr>
          <p:nvPr/>
        </p:nvSpPr>
        <p:spPr>
          <a:xfrm>
            <a:off x="407988" y="1406426"/>
            <a:ext cx="10944596" cy="490289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Strategy</a:t>
            </a:r>
          </a:p>
          <a:p>
            <a:r>
              <a:rPr lang="en-US" dirty="0"/>
              <a:t>Address </a:t>
            </a:r>
            <a:r>
              <a:rPr lang="de-DE" dirty="0" err="1"/>
              <a:t>origin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mass</a:t>
            </a:r>
            <a:r>
              <a:rPr lang="de-DE" dirty="0"/>
              <a:t>,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vacuum</a:t>
            </a:r>
            <a:r>
              <a:rPr lang="de-DE" dirty="0"/>
              <a:t>, </a:t>
            </a:r>
            <a:r>
              <a:rPr lang="de-DE" dirty="0" err="1"/>
              <a:t>nature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dark</a:t>
            </a:r>
            <a:r>
              <a:rPr lang="de-DE" b="1" dirty="0"/>
              <a:t> matter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1" dirty="0" err="1"/>
              <a:t>dark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dirty="0"/>
              <a:t>, </a:t>
            </a:r>
            <a:r>
              <a:rPr lang="de-DE" dirty="0" err="1"/>
              <a:t>asymmetry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matter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1" dirty="0"/>
              <a:t>anti-matter </a:t>
            </a: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Universe</a:t>
            </a:r>
            <a:r>
              <a:rPr lang="de-DE" dirty="0"/>
              <a:t>, ... </a:t>
            </a:r>
            <a:r>
              <a:rPr lang="de-DE" dirty="0" err="1"/>
              <a:t>making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synergies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different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            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algorithms</a:t>
            </a:r>
            <a:endParaRPr lang="de-DE" dirty="0"/>
          </a:p>
          <a:p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b="1" dirty="0" err="1"/>
              <a:t>input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predictions</a:t>
            </a:r>
            <a:r>
              <a:rPr lang="de-DE" dirty="0"/>
              <a:t>, </a:t>
            </a:r>
            <a:r>
              <a:rPr lang="de-DE" dirty="0" err="1"/>
              <a:t>tools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1" dirty="0" err="1"/>
              <a:t>guidance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/>
              <a:t>experimental </a:t>
            </a:r>
            <a:r>
              <a:rPr lang="de-DE" b="1" dirty="0" err="1"/>
              <a:t>programme</a:t>
            </a:r>
            <a:r>
              <a:rPr lang="de-DE" dirty="0"/>
              <a:t> on- </a:t>
            </a:r>
            <a:r>
              <a:rPr lang="de-DE" dirty="0" err="1"/>
              <a:t>and</a:t>
            </a:r>
            <a:r>
              <a:rPr lang="de-DE" dirty="0"/>
              <a:t> off-site, in </a:t>
            </a:r>
            <a:r>
              <a:rPr lang="de-DE" dirty="0" err="1"/>
              <a:t>particular</a:t>
            </a:r>
            <a:r>
              <a:rPr lang="de-DE" dirty="0"/>
              <a:t> LHC </a:t>
            </a:r>
            <a:r>
              <a:rPr lang="de-DE" dirty="0" err="1"/>
              <a:t>physics</a:t>
            </a:r>
            <a:r>
              <a:rPr lang="de-DE" dirty="0"/>
              <a:t>, Belle, </a:t>
            </a:r>
            <a:r>
              <a:rPr lang="de-DE" dirty="0" err="1"/>
              <a:t>axion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b="1" dirty="0" err="1"/>
              <a:t>interpret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experimental </a:t>
            </a:r>
            <a:r>
              <a:rPr lang="de-DE" dirty="0" err="1"/>
              <a:t>results</a:t>
            </a:r>
            <a:r>
              <a:rPr lang="de-DE" dirty="0"/>
              <a:t> in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1" dirty="0" err="1"/>
              <a:t>assess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capabilities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b="1" dirty="0" err="1"/>
              <a:t>future</a:t>
            </a:r>
            <a:r>
              <a:rPr lang="de-DE" b="1" dirty="0"/>
              <a:t> </a:t>
            </a:r>
            <a:r>
              <a:rPr lang="de-DE" b="1" dirty="0" err="1" smtClean="0"/>
              <a:t>facilities</a:t>
            </a:r>
            <a:endParaRPr lang="de-DE" b="1" dirty="0" smtClean="0"/>
          </a:p>
          <a:p>
            <a:r>
              <a:rPr lang="de-DE" b="1" dirty="0"/>
              <a:t>Foster links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: experimental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astroparticle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mathematics</a:t>
            </a:r>
            <a:r>
              <a:rPr lang="de-DE" dirty="0"/>
              <a:t>, </a:t>
            </a:r>
            <a:r>
              <a:rPr lang="de-DE" dirty="0" err="1"/>
              <a:t>condensed</a:t>
            </a:r>
            <a:r>
              <a:rPr lang="de-DE" dirty="0"/>
              <a:t> matter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...</a:t>
            </a:r>
          </a:p>
          <a:p>
            <a:r>
              <a:rPr lang="de-DE" dirty="0" err="1"/>
              <a:t>Extend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international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theory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fundamental </a:t>
            </a:r>
            <a:r>
              <a:rPr lang="de-DE" b="1" dirty="0" err="1"/>
              <a:t>interactions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nature</a:t>
            </a:r>
            <a:r>
              <a:rPr lang="de-DE" b="1" dirty="0"/>
              <a:t>, matter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space</a:t>
            </a:r>
            <a:r>
              <a:rPr lang="de-DE" b="1" dirty="0"/>
              <a:t>-time</a:t>
            </a:r>
          </a:p>
          <a:p>
            <a:r>
              <a:rPr lang="de-DE" dirty="0" err="1"/>
              <a:t>Extend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international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theory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fundamental </a:t>
            </a:r>
            <a:r>
              <a:rPr lang="de-DE" b="1" dirty="0" err="1"/>
              <a:t>interactions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nature</a:t>
            </a:r>
            <a:r>
              <a:rPr lang="de-DE" b="1" dirty="0"/>
              <a:t>, matter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space</a:t>
            </a:r>
            <a:r>
              <a:rPr lang="de-DE" b="1" dirty="0"/>
              <a:t>-time</a:t>
            </a:r>
          </a:p>
          <a:p>
            <a:r>
              <a:rPr lang="de-DE" dirty="0" err="1"/>
              <a:t>Explore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opportunities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/>
              <a:t>Hamburg-Berlin </a:t>
            </a:r>
            <a:r>
              <a:rPr lang="de-DE" b="1" dirty="0" err="1"/>
              <a:t>metropolitan</a:t>
            </a:r>
            <a:r>
              <a:rPr lang="de-DE" b="1" dirty="0"/>
              <a:t> </a:t>
            </a:r>
            <a:r>
              <a:rPr lang="de-DE" b="1" dirty="0" err="1"/>
              <a:t>area</a:t>
            </a:r>
            <a:endParaRPr lang="de-DE" b="1" dirty="0"/>
          </a:p>
          <a:p>
            <a:r>
              <a:rPr lang="de-DE" b="1" dirty="0" err="1"/>
              <a:t>Theory</a:t>
            </a:r>
            <a:r>
              <a:rPr lang="de-DE" b="1" dirty="0"/>
              <a:t> </a:t>
            </a:r>
            <a:r>
              <a:rPr lang="de-DE" b="1" dirty="0" err="1"/>
              <a:t>building</a:t>
            </a:r>
            <a:r>
              <a:rPr lang="de-DE" dirty="0"/>
              <a:t>,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b="1" dirty="0" smtClean="0"/>
          </a:p>
          <a:p>
            <a:endParaRPr lang="de-DE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smtClean="0"/>
              <a:t>Presentation Title | Firstname Lastname  | &lt;program short term&gt; | &lt;research unit short term&gt;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3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9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Subheading, optional</a:t>
            </a:r>
          </a:p>
        </p:txBody>
      </p:sp>
      <p:sp>
        <p:nvSpPr>
          <p:cNvPr id="11" name="Textplatzhalter 7"/>
          <p:cNvSpPr txBox="1">
            <a:spLocks/>
          </p:cNvSpPr>
          <p:nvPr/>
        </p:nvSpPr>
        <p:spPr>
          <a:xfrm>
            <a:off x="407988" y="1406427"/>
            <a:ext cx="10944596" cy="245437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Guidelines for presentations’ format</a:t>
            </a:r>
          </a:p>
          <a:p>
            <a:r>
              <a:rPr lang="en-US" dirty="0" smtClean="0"/>
              <a:t>Arial, not smaller than 16 </a:t>
            </a:r>
            <a:r>
              <a:rPr lang="en-US" dirty="0" err="1" smtClean="0"/>
              <a:t>pt</a:t>
            </a:r>
            <a:r>
              <a:rPr lang="en-US" dirty="0" smtClean="0"/>
              <a:t> (must be readable)</a:t>
            </a:r>
          </a:p>
          <a:p>
            <a:r>
              <a:rPr lang="en-US" dirty="0" smtClean="0"/>
              <a:t>Do not overload slides</a:t>
            </a:r>
          </a:p>
          <a:p>
            <a:r>
              <a:rPr lang="en-US" dirty="0" smtClean="0"/>
              <a:t>Other logos than Helmholtz or DESY not on title or conclusion slide and not as standard design element – only at selected places within the talk</a:t>
            </a:r>
          </a:p>
          <a:p>
            <a:r>
              <a:rPr lang="en-US" dirty="0" smtClean="0"/>
              <a:t>Please adapt the footer to your presentation including title, your name, program short term (i.e. MLL) and research unit short term (Bio-Soft): Edit </a:t>
            </a:r>
            <a:r>
              <a:rPr lang="en-US" dirty="0"/>
              <a:t>by "Insert &gt; Header and Footer</a:t>
            </a:r>
            <a:r>
              <a:rPr lang="en-US" dirty="0" smtClean="0"/>
              <a:t>"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smtClean="0"/>
              <a:t>Presentation Title | Firstname Lastname  | &lt;program short term&gt; | &lt;research unit short term&gt;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8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| Firstname Lastname  | &lt;program short term&gt; | &lt;research unit short term&gt;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Subheading, optional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Heading Copy</a:t>
            </a:r>
          </a:p>
          <a:p>
            <a:r>
              <a:rPr lang="en-US" dirty="0"/>
              <a:t>Copy </a:t>
            </a:r>
            <a:r>
              <a:rPr lang="en-US" dirty="0" err="1"/>
              <a:t>derferecus</a:t>
            </a:r>
            <a:r>
              <a:rPr lang="en-US" dirty="0"/>
              <a:t> mint </a:t>
            </a:r>
            <a:r>
              <a:rPr lang="en-US" dirty="0" err="1"/>
              <a:t>esequiam</a:t>
            </a:r>
            <a:r>
              <a:rPr lang="en-US" dirty="0"/>
              <a:t> </a:t>
            </a:r>
            <a:r>
              <a:rPr lang="en-US" dirty="0" err="1"/>
              <a:t>corepelenet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dolesti</a:t>
            </a:r>
            <a:r>
              <a:rPr lang="en-US" dirty="0"/>
              <a:t> </a:t>
            </a:r>
            <a:r>
              <a:rPr lang="en-US" dirty="0" err="1"/>
              <a:t>aerorio</a:t>
            </a:r>
            <a:r>
              <a:rPr lang="en-US" dirty="0"/>
              <a:t> </a:t>
            </a:r>
            <a:r>
              <a:rPr lang="en-US" dirty="0" err="1"/>
              <a:t>minctotat</a:t>
            </a:r>
            <a:r>
              <a:rPr lang="en-US" dirty="0"/>
              <a:t>.</a:t>
            </a:r>
          </a:p>
          <a:p>
            <a:r>
              <a:rPr lang="en-US" dirty="0" err="1"/>
              <a:t>Essunt</a:t>
            </a:r>
            <a:r>
              <a:rPr lang="en-US" dirty="0"/>
              <a:t> qui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ipsamusandae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am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officiatus</a:t>
            </a:r>
            <a:r>
              <a:rPr lang="en-US" dirty="0"/>
              <a:t> maxim quo </a:t>
            </a:r>
            <a:r>
              <a:rPr lang="en-US" dirty="0" err="1"/>
              <a:t>molesti</a:t>
            </a:r>
            <a:r>
              <a:rPr lang="en-US" dirty="0"/>
              <a:t> </a:t>
            </a:r>
            <a:r>
              <a:rPr lang="en-US" dirty="0" err="1"/>
              <a:t>oriatii</a:t>
            </a:r>
            <a:r>
              <a:rPr lang="en-US" dirty="0"/>
              <a:t> </a:t>
            </a:r>
            <a:r>
              <a:rPr lang="en-US" dirty="0" err="1"/>
              <a:t>ssedit</a:t>
            </a:r>
            <a:r>
              <a:rPr lang="en-US" dirty="0"/>
              <a:t>, </a:t>
            </a:r>
            <a:r>
              <a:rPr lang="en-US" dirty="0" err="1"/>
              <a:t>untiunt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volentotat</a:t>
            </a:r>
            <a:r>
              <a:rPr lang="en-US" dirty="0"/>
              <a:t>. </a:t>
            </a:r>
            <a:r>
              <a:rPr lang="en-US" dirty="0" err="1"/>
              <a:t>Xeris</a:t>
            </a:r>
            <a:r>
              <a:rPr lang="en-US" dirty="0"/>
              <a:t> </a:t>
            </a:r>
            <a:r>
              <a:rPr lang="en-US" dirty="0" err="1"/>
              <a:t>voloressi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 molo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enihilit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Heading Copy</a:t>
            </a:r>
          </a:p>
          <a:p>
            <a:r>
              <a:rPr lang="en-US" dirty="0"/>
              <a:t>Copy </a:t>
            </a:r>
            <a:r>
              <a:rPr lang="en-US" dirty="0" err="1"/>
              <a:t>derferecus</a:t>
            </a:r>
            <a:r>
              <a:rPr lang="en-US" dirty="0"/>
              <a:t> mint </a:t>
            </a:r>
            <a:r>
              <a:rPr lang="en-US" dirty="0" err="1"/>
              <a:t>esequiam</a:t>
            </a:r>
            <a:r>
              <a:rPr lang="en-US" dirty="0"/>
              <a:t> </a:t>
            </a:r>
            <a:r>
              <a:rPr lang="en-US" dirty="0" err="1"/>
              <a:t>corepelenet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dolesti</a:t>
            </a:r>
            <a:r>
              <a:rPr lang="en-US" dirty="0"/>
              <a:t> </a:t>
            </a:r>
            <a:r>
              <a:rPr lang="en-US" dirty="0" err="1"/>
              <a:t>aerorio</a:t>
            </a:r>
            <a:r>
              <a:rPr lang="en-US" dirty="0"/>
              <a:t> </a:t>
            </a:r>
            <a:r>
              <a:rPr lang="en-US" dirty="0" err="1"/>
              <a:t>minctotat</a:t>
            </a:r>
            <a:r>
              <a:rPr lang="en-US" dirty="0"/>
              <a:t>.</a:t>
            </a:r>
          </a:p>
          <a:p>
            <a:r>
              <a:rPr lang="en-US" dirty="0" err="1"/>
              <a:t>Essunt</a:t>
            </a:r>
            <a:r>
              <a:rPr lang="en-US" dirty="0"/>
              <a:t> qui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ipsamusandae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am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officiatus</a:t>
            </a:r>
            <a:r>
              <a:rPr lang="en-US" dirty="0"/>
              <a:t> maxim quo </a:t>
            </a:r>
            <a:r>
              <a:rPr lang="en-US" dirty="0" err="1"/>
              <a:t>molesti</a:t>
            </a:r>
            <a:r>
              <a:rPr lang="en-US" dirty="0"/>
              <a:t> </a:t>
            </a:r>
            <a:r>
              <a:rPr lang="en-US" dirty="0" err="1"/>
              <a:t>oriatii</a:t>
            </a:r>
            <a:r>
              <a:rPr lang="en-US" dirty="0"/>
              <a:t> </a:t>
            </a:r>
            <a:r>
              <a:rPr lang="en-US" dirty="0" err="1"/>
              <a:t>ssedit</a:t>
            </a:r>
            <a:r>
              <a:rPr lang="en-US" dirty="0"/>
              <a:t>, </a:t>
            </a:r>
            <a:r>
              <a:rPr lang="en-US" dirty="0" err="1"/>
              <a:t>untiunt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volentotat</a:t>
            </a:r>
            <a:r>
              <a:rPr lang="en-US" dirty="0"/>
              <a:t>. </a:t>
            </a:r>
            <a:r>
              <a:rPr lang="en-US" dirty="0" err="1"/>
              <a:t>Xeris</a:t>
            </a:r>
            <a:r>
              <a:rPr lang="en-US" dirty="0"/>
              <a:t> </a:t>
            </a:r>
            <a:r>
              <a:rPr lang="en-US" dirty="0" err="1"/>
              <a:t>voloressi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 molo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enihilit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pic>
        <p:nvPicPr>
          <p:cNvPr id="16" name="Bildplatzhalter 1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4437"/>
          <a:stretch>
            <a:fillRect/>
          </a:stretch>
        </p:blipFill>
        <p:spPr/>
      </p:pic>
      <p:pic>
        <p:nvPicPr>
          <p:cNvPr id="18" name="Bildplatzhalter 1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r="4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7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B0F0"/>
                </a:solidFill>
              </a:rPr>
              <a:t>Theory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groups</a:t>
            </a:r>
            <a:r>
              <a:rPr lang="de-DE" dirty="0" smtClean="0">
                <a:solidFill>
                  <a:srgbClr val="00B0F0"/>
                </a:solidFill>
              </a:rPr>
              <a:t>: </a:t>
            </a:r>
            <a:r>
              <a:rPr lang="de-DE" dirty="0" err="1" smtClean="0">
                <a:solidFill>
                  <a:srgbClr val="00B0F0"/>
                </a:solidFill>
              </a:rPr>
              <a:t>profile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1800" b="1" dirty="0" err="1" smtClean="0">
                <a:solidFill>
                  <a:srgbClr val="FF0000"/>
                </a:solidFill>
              </a:rPr>
              <a:t>Collider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phenomenology</a:t>
            </a:r>
            <a:r>
              <a:rPr lang="de-DE" sz="1800" dirty="0"/>
              <a:t>	</a:t>
            </a:r>
            <a:r>
              <a:rPr lang="de-DE" sz="1800" dirty="0" smtClean="0"/>
              <a:t>			</a:t>
            </a:r>
            <a:r>
              <a:rPr lang="de-DE" sz="1800" b="1" dirty="0" err="1" smtClean="0">
                <a:solidFill>
                  <a:srgbClr val="FF0000"/>
                </a:solidFill>
              </a:rPr>
              <a:t>Particle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cosmology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1800" dirty="0" err="1" smtClean="0"/>
              <a:t>e.w</a:t>
            </a:r>
            <a:r>
              <a:rPr lang="de-DE" sz="1800" dirty="0" smtClean="0"/>
              <a:t>. </a:t>
            </a:r>
            <a:r>
              <a:rPr lang="de-DE" sz="1800" dirty="0" err="1" smtClean="0"/>
              <a:t>symmetry</a:t>
            </a:r>
            <a:r>
              <a:rPr lang="de-DE" sz="1800" dirty="0" smtClean="0"/>
              <a:t> </a:t>
            </a:r>
            <a:r>
              <a:rPr lang="de-DE" sz="1800" dirty="0" err="1" smtClean="0"/>
              <a:t>breaking</a:t>
            </a:r>
            <a:r>
              <a:rPr lang="de-DE" sz="1800" dirty="0" smtClean="0"/>
              <a:t>				</a:t>
            </a:r>
            <a:r>
              <a:rPr lang="de-DE" sz="1800" dirty="0" err="1" smtClean="0"/>
              <a:t>dark</a:t>
            </a:r>
            <a:r>
              <a:rPr lang="de-DE" sz="1800" dirty="0" smtClean="0"/>
              <a:t> matter</a:t>
            </a:r>
          </a:p>
          <a:p>
            <a:pPr marL="0" indent="0">
              <a:buNone/>
            </a:pPr>
            <a:r>
              <a:rPr lang="de-DE" sz="1800" dirty="0" smtClean="0"/>
              <a:t>BSM </a:t>
            </a:r>
            <a:r>
              <a:rPr lang="de-DE" sz="1800" dirty="0" err="1" smtClean="0"/>
              <a:t>predictions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/>
              <a:t>	</a:t>
            </a:r>
            <a:r>
              <a:rPr lang="de-DE" sz="1800" dirty="0" smtClean="0"/>
              <a:t>				</a:t>
            </a:r>
            <a:r>
              <a:rPr lang="de-DE" sz="1800" dirty="0" err="1" smtClean="0"/>
              <a:t>baryogenesis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/>
              <a:t>m</a:t>
            </a:r>
            <a:r>
              <a:rPr lang="de-DE" sz="1800" dirty="0" err="1" smtClean="0"/>
              <a:t>odel</a:t>
            </a:r>
            <a:r>
              <a:rPr lang="de-DE" sz="1800" dirty="0" smtClean="0"/>
              <a:t> </a:t>
            </a:r>
            <a:r>
              <a:rPr lang="de-DE" sz="1800" dirty="0" err="1" smtClean="0"/>
              <a:t>building</a:t>
            </a:r>
            <a:r>
              <a:rPr lang="de-DE" sz="1800" dirty="0" smtClean="0"/>
              <a:t>					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transitions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/>
              <a:t>p</a:t>
            </a:r>
            <a:r>
              <a:rPr lang="de-DE" sz="1800" dirty="0" err="1" smtClean="0"/>
              <a:t>recision</a:t>
            </a:r>
            <a:r>
              <a:rPr lang="de-DE" sz="1800" dirty="0" smtClean="0"/>
              <a:t> </a:t>
            </a:r>
            <a:r>
              <a:rPr lang="de-DE" sz="1800" dirty="0" err="1" smtClean="0"/>
              <a:t>calculations</a:t>
            </a:r>
            <a:r>
              <a:rPr lang="de-DE" sz="1800" dirty="0" smtClean="0"/>
              <a:t>:				</a:t>
            </a:r>
            <a:r>
              <a:rPr lang="de-DE" sz="1800" dirty="0" err="1" smtClean="0"/>
              <a:t>hidden</a:t>
            </a:r>
            <a:r>
              <a:rPr lang="de-DE" sz="1800" dirty="0" smtClean="0"/>
              <a:t> </a:t>
            </a:r>
            <a:r>
              <a:rPr lang="de-DE" sz="1800" dirty="0" err="1" smtClean="0"/>
              <a:t>sectors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smtClean="0"/>
              <a:t>QCD </a:t>
            </a:r>
            <a:r>
              <a:rPr lang="de-DE" sz="1800" dirty="0" err="1" smtClean="0"/>
              <a:t>and</a:t>
            </a:r>
            <a:r>
              <a:rPr lang="de-DE" sz="1800" dirty="0" smtClean="0"/>
              <a:t> EW</a:t>
            </a:r>
            <a:r>
              <a:rPr lang="de-DE" sz="1800" dirty="0"/>
              <a:t>	</a:t>
            </a:r>
            <a:r>
              <a:rPr lang="de-DE" sz="1800" dirty="0" smtClean="0"/>
              <a:t>				</a:t>
            </a:r>
            <a:r>
              <a:rPr lang="de-DE" sz="1800" dirty="0" err="1" smtClean="0"/>
              <a:t>inflation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/>
              <a:t>m</a:t>
            </a:r>
            <a:r>
              <a:rPr lang="de-DE" sz="1800" dirty="0" smtClean="0"/>
              <a:t>assive </a:t>
            </a:r>
            <a:r>
              <a:rPr lang="de-DE" sz="1800" dirty="0" err="1" smtClean="0"/>
              <a:t>computating</a:t>
            </a:r>
            <a:r>
              <a:rPr lang="de-DE" sz="1800" dirty="0" smtClean="0"/>
              <a:t>:</a:t>
            </a:r>
            <a:r>
              <a:rPr lang="de-DE" sz="1800" dirty="0"/>
              <a:t>	</a:t>
            </a:r>
            <a:r>
              <a:rPr lang="de-DE" sz="1800" dirty="0" smtClean="0"/>
              <a:t>			</a:t>
            </a:r>
            <a:r>
              <a:rPr lang="de-DE" sz="1800" dirty="0" err="1" smtClean="0"/>
              <a:t>gravitational</a:t>
            </a:r>
            <a:r>
              <a:rPr lang="de-DE" sz="1800" dirty="0" smtClean="0"/>
              <a:t> </a:t>
            </a:r>
            <a:r>
              <a:rPr lang="de-DE" sz="1800" dirty="0" err="1" smtClean="0"/>
              <a:t>waves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/>
              <a:t>a</a:t>
            </a:r>
            <a:r>
              <a:rPr lang="de-DE" sz="1800" dirty="0" err="1" smtClean="0"/>
              <a:t>lgebraic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numeric</a:t>
            </a:r>
            <a:endParaRPr lang="de-DE" sz="1800" dirty="0" smtClean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b="1" dirty="0" smtClean="0">
                <a:solidFill>
                  <a:srgbClr val="FF0000"/>
                </a:solidFill>
              </a:rPr>
              <a:t>                                                                               </a:t>
            </a:r>
          </a:p>
          <a:p>
            <a:pPr marL="0" indent="0">
              <a:buNone/>
            </a:pPr>
            <a:r>
              <a:rPr lang="de-DE" sz="1800" b="1" dirty="0" smtClean="0">
                <a:solidFill>
                  <a:srgbClr val="FF0000"/>
                </a:solidFill>
              </a:rPr>
              <a:t>String </a:t>
            </a:r>
            <a:r>
              <a:rPr lang="de-DE" sz="1800" b="1" dirty="0" err="1" smtClean="0">
                <a:solidFill>
                  <a:srgbClr val="FF0000"/>
                </a:solidFill>
              </a:rPr>
              <a:t>theory</a:t>
            </a:r>
            <a:r>
              <a:rPr lang="de-DE" sz="1800" dirty="0" smtClean="0"/>
              <a:t>					</a:t>
            </a:r>
            <a:r>
              <a:rPr lang="de-DE" sz="1800" b="1" dirty="0" err="1" smtClean="0">
                <a:solidFill>
                  <a:srgbClr val="FF0000"/>
                </a:solidFill>
              </a:rPr>
              <a:t>Lattice</a:t>
            </a:r>
            <a:r>
              <a:rPr lang="de-DE" sz="1800" b="1" dirty="0" smtClean="0">
                <a:solidFill>
                  <a:srgbClr val="FF0000"/>
                </a:solidFill>
              </a:rPr>
              <a:t> QCD</a:t>
            </a:r>
          </a:p>
          <a:p>
            <a:pPr marL="0" indent="0">
              <a:buNone/>
            </a:pPr>
            <a:r>
              <a:rPr lang="de-DE" sz="1800" dirty="0" err="1"/>
              <a:t>d</a:t>
            </a:r>
            <a:r>
              <a:rPr lang="de-DE" sz="1800" dirty="0" err="1" smtClean="0"/>
              <a:t>ualities</a:t>
            </a:r>
            <a:r>
              <a:rPr lang="de-DE" sz="1800" dirty="0" smtClean="0"/>
              <a:t>			</a:t>
            </a:r>
            <a:r>
              <a:rPr lang="de-DE" sz="1800" dirty="0"/>
              <a:t>	</a:t>
            </a:r>
            <a:r>
              <a:rPr lang="de-DE" sz="1800" dirty="0" smtClean="0"/>
              <a:t>		QCD </a:t>
            </a:r>
            <a:r>
              <a:rPr lang="de-DE" sz="1800" dirty="0" err="1" smtClean="0"/>
              <a:t>parameters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/>
              <a:t>s</a:t>
            </a:r>
            <a:r>
              <a:rPr lang="de-DE" sz="1800" dirty="0" err="1" smtClean="0"/>
              <a:t>trings</a:t>
            </a:r>
            <a:r>
              <a:rPr lang="de-DE" sz="1800" dirty="0" smtClean="0"/>
              <a:t> on </a:t>
            </a:r>
            <a:r>
              <a:rPr lang="de-DE" sz="1800" dirty="0" err="1" smtClean="0"/>
              <a:t>curved</a:t>
            </a:r>
            <a:r>
              <a:rPr lang="de-DE" sz="1800" dirty="0" smtClean="0"/>
              <a:t> </a:t>
            </a:r>
            <a:r>
              <a:rPr lang="de-DE" sz="1800" dirty="0" err="1" smtClean="0"/>
              <a:t>spacetimes</a:t>
            </a:r>
            <a:r>
              <a:rPr lang="de-DE" sz="1800" dirty="0" smtClean="0"/>
              <a:t>	John von Neumann		</a:t>
            </a:r>
            <a:r>
              <a:rPr lang="de-DE" sz="1800" dirty="0" err="1" smtClean="0"/>
              <a:t>flavour</a:t>
            </a:r>
            <a:r>
              <a:rPr lang="de-DE" sz="1800" dirty="0" smtClean="0"/>
              <a:t> </a:t>
            </a:r>
            <a:r>
              <a:rPr lang="de-DE" sz="1800" dirty="0" err="1" smtClean="0"/>
              <a:t>physics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/>
              <a:t>i</a:t>
            </a:r>
            <a:r>
              <a:rPr lang="de-DE" sz="1800" dirty="0" err="1" smtClean="0"/>
              <a:t>ntegrable</a:t>
            </a:r>
            <a:r>
              <a:rPr lang="de-DE" sz="1800" dirty="0" smtClean="0"/>
              <a:t> </a:t>
            </a:r>
            <a:r>
              <a:rPr lang="de-DE" sz="1800" dirty="0" err="1" smtClean="0"/>
              <a:t>systems</a:t>
            </a:r>
            <a:r>
              <a:rPr lang="de-DE" sz="1800" dirty="0" smtClean="0"/>
              <a:t>		Institute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computin</a:t>
            </a:r>
            <a:r>
              <a:rPr lang="de-DE" sz="1800" dirty="0" err="1"/>
              <a:t>g</a:t>
            </a:r>
            <a:r>
              <a:rPr lang="de-DE" sz="1800" dirty="0" smtClean="0"/>
              <a:t>	</a:t>
            </a:r>
            <a:r>
              <a:rPr lang="de-DE" sz="1800" dirty="0" err="1" smtClean="0"/>
              <a:t>hadron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 err="1"/>
              <a:t>c</a:t>
            </a:r>
            <a:r>
              <a:rPr lang="de-DE" sz="1800" dirty="0" err="1" smtClean="0"/>
              <a:t>onformal</a:t>
            </a:r>
            <a:r>
              <a:rPr lang="de-DE" sz="1800" dirty="0" smtClean="0"/>
              <a:t> </a:t>
            </a:r>
            <a:r>
              <a:rPr lang="de-DE" sz="1800" dirty="0" err="1" smtClean="0"/>
              <a:t>field</a:t>
            </a:r>
            <a:r>
              <a:rPr lang="de-DE" sz="1800" dirty="0" smtClean="0"/>
              <a:t> </a:t>
            </a:r>
            <a:r>
              <a:rPr lang="de-DE" sz="1800" dirty="0" err="1" smtClean="0"/>
              <a:t>theory</a:t>
            </a:r>
            <a:r>
              <a:rPr lang="de-DE" sz="1800" dirty="0" smtClean="0"/>
              <a:t>	DESY – Jülich - GSI 		</a:t>
            </a:r>
            <a:r>
              <a:rPr lang="de-DE" sz="1800" dirty="0" err="1" smtClean="0"/>
              <a:t>algorithms</a:t>
            </a:r>
            <a:endParaRPr lang="de-DE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z="1800" dirty="0" err="1">
                <a:solidFill>
                  <a:srgbClr val="00B0F0"/>
                </a:solidFill>
              </a:rPr>
              <a:t>Theory</a:t>
            </a:r>
            <a:r>
              <a:rPr lang="de-DE" sz="1800" dirty="0">
                <a:solidFill>
                  <a:srgbClr val="00B0F0"/>
                </a:solidFill>
              </a:rPr>
              <a:t> Group, 84st PRC</a:t>
            </a:r>
          </a:p>
          <a:p>
            <a:endParaRPr lang="de-DE" dirty="0"/>
          </a:p>
        </p:txBody>
      </p:sp>
      <p:sp>
        <p:nvSpPr>
          <p:cNvPr id="6" name="Left-Right Arrow 5"/>
          <p:cNvSpPr/>
          <p:nvPr/>
        </p:nvSpPr>
        <p:spPr>
          <a:xfrm>
            <a:off x="4463820" y="1556792"/>
            <a:ext cx="2615305" cy="412624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Left-Right Arrow 7"/>
          <p:cNvSpPr/>
          <p:nvPr/>
        </p:nvSpPr>
        <p:spPr>
          <a:xfrm rot="5400000">
            <a:off x="1388675" y="3983864"/>
            <a:ext cx="843803" cy="454155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Left-Right Arrow 8"/>
          <p:cNvSpPr/>
          <p:nvPr/>
        </p:nvSpPr>
        <p:spPr>
          <a:xfrm rot="19388904">
            <a:off x="2776330" y="3216998"/>
            <a:ext cx="4866197" cy="412624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Left-Right Arrow 9"/>
          <p:cNvSpPr/>
          <p:nvPr/>
        </p:nvSpPr>
        <p:spPr>
          <a:xfrm rot="2122481">
            <a:off x="3670781" y="3284470"/>
            <a:ext cx="4485756" cy="412624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Image"/>
          <p:cNvPicPr/>
          <p:nvPr/>
        </p:nvPicPr>
        <p:blipFill>
          <a:blip r:embed="rId2"/>
          <a:stretch/>
        </p:blipFill>
        <p:spPr>
          <a:xfrm>
            <a:off x="4175787" y="4445767"/>
            <a:ext cx="3003008" cy="783152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409837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group at DESY (Hamburg and </a:t>
            </a:r>
            <a:r>
              <a:rPr lang="en-US" dirty="0" err="1" smtClean="0"/>
              <a:t>Zeuthen</a:t>
            </a:r>
            <a:r>
              <a:rPr lang="en-US" dirty="0" smtClean="0"/>
              <a:t>)       OLD SLIDE!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7368" y="1582341"/>
            <a:ext cx="6096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Staff: 17 permanent / tenure-track, increase in collider phenomenology by 3 (renewal of activities in this field was prime goal of </a:t>
            </a:r>
            <a:r>
              <a:rPr lang="en-US" dirty="0" err="1"/>
              <a:t>PoF</a:t>
            </a:r>
            <a:r>
              <a:rPr lang="en-US" dirty="0"/>
              <a:t> 2 period)</a:t>
            </a:r>
          </a:p>
          <a:p>
            <a:r>
              <a:rPr lang="en-US" dirty="0" smtClean="0"/>
              <a:t>Fellows</a:t>
            </a:r>
            <a:r>
              <a:rPr lang="en-US" dirty="0"/>
              <a:t>: 17 DESY-funded, 19 third-party-funded</a:t>
            </a:r>
          </a:p>
          <a:p>
            <a:r>
              <a:rPr lang="en-US" dirty="0"/>
              <a:t>PhD Students: 28 theses completed during                           </a:t>
            </a:r>
            <a:r>
              <a:rPr lang="en-US" dirty="0" err="1"/>
              <a:t>PoF</a:t>
            </a:r>
            <a:r>
              <a:rPr lang="en-US" dirty="0"/>
              <a:t> 2, currently 25 ongoing                                                   (15 DESY-funded, 10 third-party-funded)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Success </a:t>
            </a:r>
            <a:r>
              <a:rPr lang="en-US" dirty="0"/>
              <a:t>in Helmholtz recruitment initiative:                                                           two ongoing appointment procedures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Fellowship </a:t>
            </a:r>
            <a:r>
              <a:rPr lang="en-US" dirty="0" err="1"/>
              <a:t>programme</a:t>
            </a:r>
            <a:r>
              <a:rPr lang="en-US" dirty="0"/>
              <a:t>: 479 applications in current round (HH), very high success rate in hiring first-choice candidates in world-wide competition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1772816"/>
            <a:ext cx="3987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group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2060848"/>
            <a:ext cx="62230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1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B0F0"/>
                </a:solidFill>
              </a:rPr>
              <a:t>Theory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groups</a:t>
            </a:r>
            <a:r>
              <a:rPr lang="de-DE" dirty="0" smtClean="0">
                <a:solidFill>
                  <a:srgbClr val="00B0F0"/>
                </a:solidFill>
              </a:rPr>
              <a:t>: </a:t>
            </a:r>
            <a:r>
              <a:rPr lang="de-DE" dirty="0" err="1" smtClean="0">
                <a:solidFill>
                  <a:srgbClr val="00B0F0"/>
                </a:solidFill>
              </a:rPr>
              <a:t>structure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and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staff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800" b="1" dirty="0" err="1">
                <a:solidFill>
                  <a:srgbClr val="FF0000"/>
                </a:solidFill>
              </a:rPr>
              <a:t>Collider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phenomenology</a:t>
            </a:r>
            <a:r>
              <a:rPr lang="de-DE" sz="1800" b="1" dirty="0">
                <a:solidFill>
                  <a:srgbClr val="FF0000"/>
                </a:solidFill>
              </a:rPr>
              <a:t>	</a:t>
            </a:r>
            <a:r>
              <a:rPr lang="de-DE" sz="1800" b="1" dirty="0" smtClean="0">
                <a:solidFill>
                  <a:srgbClr val="FF0000"/>
                </a:solidFill>
              </a:rPr>
              <a:t>		</a:t>
            </a:r>
            <a:r>
              <a:rPr lang="de-DE" sz="1800" b="1" dirty="0" err="1" smtClean="0">
                <a:solidFill>
                  <a:srgbClr val="FF0000"/>
                </a:solidFill>
              </a:rPr>
              <a:t>Particle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Cosmology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1600" b="1" u="sng" dirty="0" smtClean="0"/>
              <a:t>Hamburg:</a:t>
            </a:r>
            <a:r>
              <a:rPr lang="de-DE" sz="1600" b="1" dirty="0" smtClean="0"/>
              <a:t> </a:t>
            </a:r>
          </a:p>
          <a:p>
            <a:pPr marL="0" indent="0">
              <a:buNone/>
            </a:pPr>
            <a:r>
              <a:rPr lang="de-DE" sz="1600" b="1" dirty="0" smtClean="0"/>
              <a:t>M. Diehl, C. </a:t>
            </a:r>
            <a:r>
              <a:rPr lang="de-DE" sz="1600" b="1" dirty="0" err="1" smtClean="0"/>
              <a:t>Grojean</a:t>
            </a:r>
            <a:r>
              <a:rPr lang="de-DE" sz="1600" b="1" dirty="0" smtClean="0"/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(</a:t>
            </a:r>
            <a:r>
              <a:rPr lang="de-DE" sz="1600" b="1" dirty="0" err="1" smtClean="0">
                <a:solidFill>
                  <a:srgbClr val="00B050"/>
                </a:solidFill>
              </a:rPr>
              <a:t>joint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with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HU Berlin)</a:t>
            </a:r>
            <a:r>
              <a:rPr lang="de-DE" sz="1600" b="1" dirty="0" smtClean="0"/>
              <a:t>,		T. Konstandin, A. Ringwald </a:t>
            </a:r>
            <a:r>
              <a:rPr lang="de-DE" sz="1600" b="1" dirty="0" smtClean="0">
                <a:solidFill>
                  <a:srgbClr val="00B050"/>
                </a:solidFill>
              </a:rPr>
              <a:t>(also ALPS)</a:t>
            </a:r>
          </a:p>
          <a:p>
            <a:pPr marL="0" indent="0">
              <a:buNone/>
            </a:pPr>
            <a:r>
              <a:rPr lang="de-DE" sz="1600" b="1" dirty="0" smtClean="0"/>
              <a:t>Z. Nagy, J. Reuter, K. Schmidt-</a:t>
            </a:r>
            <a:r>
              <a:rPr lang="de-DE" sz="1600" b="1" dirty="0" err="1" smtClean="0"/>
              <a:t>Hoberg</a:t>
            </a:r>
            <a:r>
              <a:rPr lang="de-DE" sz="1600" b="1" dirty="0"/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(</a:t>
            </a:r>
            <a:r>
              <a:rPr lang="de-DE" sz="1600" b="1" dirty="0" err="1" smtClean="0">
                <a:solidFill>
                  <a:srgbClr val="00B050"/>
                </a:solidFill>
              </a:rPr>
              <a:t>hired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as</a:t>
            </a:r>
            <a:r>
              <a:rPr lang="de-DE" sz="1600" b="1" dirty="0" smtClean="0"/>
              <a:t>	                     G. </a:t>
            </a:r>
            <a:r>
              <a:rPr lang="de-DE" sz="1600" b="1" dirty="0" err="1" smtClean="0"/>
              <a:t>Servant</a:t>
            </a:r>
            <a:r>
              <a:rPr lang="de-DE" sz="1600" b="1" dirty="0" smtClean="0"/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(</a:t>
            </a:r>
            <a:r>
              <a:rPr lang="de-DE" sz="1600" b="1" dirty="0" err="1" smtClean="0">
                <a:solidFill>
                  <a:srgbClr val="00B050"/>
                </a:solidFill>
              </a:rPr>
              <a:t>joint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with</a:t>
            </a:r>
            <a:r>
              <a:rPr lang="de-DE" sz="1600" b="1" dirty="0" smtClean="0">
                <a:solidFill>
                  <a:srgbClr val="00B050"/>
                </a:solidFill>
              </a:rPr>
              <a:t> Univ. Hamburg)</a:t>
            </a:r>
            <a:r>
              <a:rPr lang="de-DE" sz="1600" b="1" dirty="0" smtClean="0"/>
              <a:t>,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B050"/>
                </a:solidFill>
              </a:rPr>
              <a:t>p</a:t>
            </a:r>
            <a:r>
              <a:rPr lang="de-DE" sz="1600" b="1" dirty="0" smtClean="0">
                <a:solidFill>
                  <a:srgbClr val="00B050"/>
                </a:solidFill>
              </a:rPr>
              <a:t>ermanent </a:t>
            </a:r>
            <a:r>
              <a:rPr lang="de-DE" sz="1600" b="1" dirty="0" err="1" smtClean="0">
                <a:solidFill>
                  <a:srgbClr val="00B050"/>
                </a:solidFill>
              </a:rPr>
              <a:t>staff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  <a:r>
              <a:rPr lang="de-DE" sz="1600" b="1" dirty="0" smtClean="0"/>
              <a:t>			                     A. Westphal</a:t>
            </a:r>
            <a:r>
              <a:rPr lang="de-DE" sz="1600" b="1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1600" b="1" dirty="0" smtClean="0"/>
              <a:t>F. </a:t>
            </a:r>
            <a:r>
              <a:rPr lang="de-DE" sz="1600" b="1" dirty="0" err="1" smtClean="0"/>
              <a:t>Tackmann</a:t>
            </a:r>
            <a:r>
              <a:rPr lang="de-DE" sz="1600" b="1" dirty="0" smtClean="0"/>
              <a:t>, G. </a:t>
            </a:r>
            <a:r>
              <a:rPr lang="de-DE" sz="1600" b="1" dirty="0" err="1" smtClean="0"/>
              <a:t>Weiglein</a:t>
            </a:r>
            <a:r>
              <a:rPr lang="de-DE" sz="1600" b="1" dirty="0" smtClean="0"/>
              <a:t>                                                             </a:t>
            </a:r>
            <a:r>
              <a:rPr lang="de-DE" sz="1600" b="1" i="1" dirty="0" smtClean="0">
                <a:solidFill>
                  <a:srgbClr val="0070C0"/>
                </a:solidFill>
              </a:rPr>
              <a:t>V. </a:t>
            </a:r>
            <a:r>
              <a:rPr lang="de-DE" sz="1600" b="1" i="1" dirty="0" err="1" smtClean="0">
                <a:solidFill>
                  <a:srgbClr val="0070C0"/>
                </a:solidFill>
              </a:rPr>
              <a:t>Domcke</a:t>
            </a:r>
            <a:r>
              <a:rPr lang="de-DE" sz="1600" b="1" i="1" dirty="0" smtClean="0">
                <a:solidFill>
                  <a:srgbClr val="0070C0"/>
                </a:solidFill>
              </a:rPr>
              <a:t> </a:t>
            </a:r>
            <a:r>
              <a:rPr lang="de-DE" sz="1600" b="1" i="1" dirty="0" err="1" smtClean="0">
                <a:solidFill>
                  <a:srgbClr val="0070C0"/>
                </a:solidFill>
              </a:rPr>
              <a:t>and</a:t>
            </a:r>
            <a:r>
              <a:rPr lang="de-DE" sz="1600" b="1" i="1" dirty="0" smtClean="0">
                <a:solidFill>
                  <a:srgbClr val="0070C0"/>
                </a:solidFill>
              </a:rPr>
              <a:t> F. Sala (5yr </a:t>
            </a:r>
            <a:r>
              <a:rPr lang="de-DE" sz="1600" b="1" i="1" dirty="0" err="1" smtClean="0">
                <a:solidFill>
                  <a:srgbClr val="0070C0"/>
                </a:solidFill>
              </a:rPr>
              <a:t>fellows</a:t>
            </a:r>
            <a:r>
              <a:rPr lang="de-DE" sz="1600" b="1" i="1" dirty="0" smtClean="0">
                <a:solidFill>
                  <a:srgbClr val="0070C0"/>
                </a:solidFill>
              </a:rPr>
              <a:t>)  </a:t>
            </a:r>
          </a:p>
          <a:p>
            <a:pPr marL="0" indent="0">
              <a:buNone/>
            </a:pPr>
            <a:endParaRPr lang="de-DE" sz="1600" b="1" u="sng" dirty="0" smtClean="0"/>
          </a:p>
          <a:p>
            <a:pPr marL="0" indent="0">
              <a:buNone/>
            </a:pPr>
            <a:r>
              <a:rPr lang="de-DE" sz="1600" b="1" u="sng" dirty="0" smtClean="0"/>
              <a:t>Zeuthen:</a:t>
            </a:r>
            <a:r>
              <a:rPr lang="de-DE" sz="1600" b="1" dirty="0" smtClean="0"/>
              <a:t> 			</a:t>
            </a:r>
          </a:p>
          <a:p>
            <a:pPr marL="0" indent="0">
              <a:buNone/>
            </a:pPr>
            <a:r>
              <a:rPr lang="de-DE" sz="1600" b="1" dirty="0" smtClean="0"/>
              <a:t>J. Blümlein, P. Marquard</a:t>
            </a:r>
          </a:p>
          <a:p>
            <a:pPr marL="0" indent="0">
              <a:buNone/>
            </a:pPr>
            <a:r>
              <a:rPr lang="de-DE" sz="1600" i="1" dirty="0" smtClean="0">
                <a:solidFill>
                  <a:srgbClr val="FF0000"/>
                </a:solidFill>
              </a:rPr>
              <a:t>1 </a:t>
            </a:r>
            <a:r>
              <a:rPr lang="de-DE" sz="1600" i="1" dirty="0" err="1" smtClean="0">
                <a:solidFill>
                  <a:srgbClr val="FF0000"/>
                </a:solidFill>
              </a:rPr>
              <a:t>position</a:t>
            </a:r>
            <a:r>
              <a:rPr lang="de-DE" sz="1600" i="1" dirty="0" smtClean="0">
                <a:solidFill>
                  <a:srgbClr val="FF0000"/>
                </a:solidFill>
              </a:rPr>
              <a:t> </a:t>
            </a:r>
            <a:r>
              <a:rPr lang="de-DE" sz="1600" i="1" dirty="0" err="1" smtClean="0">
                <a:solidFill>
                  <a:srgbClr val="FF0000"/>
                </a:solidFill>
              </a:rPr>
              <a:t>vacant</a:t>
            </a:r>
            <a:r>
              <a:rPr lang="de-DE" sz="1600" i="1" dirty="0" smtClean="0">
                <a:solidFill>
                  <a:srgbClr val="FF0000"/>
                </a:solidFill>
              </a:rPr>
              <a:t> </a:t>
            </a:r>
            <a:r>
              <a:rPr lang="de-DE" sz="1600" i="1" dirty="0" err="1" smtClean="0">
                <a:solidFill>
                  <a:srgbClr val="FF0000"/>
                </a:solidFill>
              </a:rPr>
              <a:t>since</a:t>
            </a:r>
            <a:r>
              <a:rPr lang="de-DE" sz="1600" i="1" dirty="0" smtClean="0">
                <a:solidFill>
                  <a:srgbClr val="FF0000"/>
                </a:solidFill>
              </a:rPr>
              <a:t> Nov. 2016</a:t>
            </a:r>
            <a:endParaRPr lang="de-DE" sz="16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1800" b="1" dirty="0" err="1" smtClean="0">
                <a:solidFill>
                  <a:srgbClr val="FF0000"/>
                </a:solidFill>
              </a:rPr>
              <a:t>Lattice</a:t>
            </a:r>
            <a:r>
              <a:rPr lang="de-DE" sz="1800" b="1" dirty="0" smtClean="0">
                <a:solidFill>
                  <a:srgbClr val="FF0000"/>
                </a:solidFill>
              </a:rPr>
              <a:t> QCD (NIC)				String </a:t>
            </a:r>
            <a:r>
              <a:rPr lang="de-DE" sz="1800" b="1" dirty="0" err="1" smtClean="0">
                <a:solidFill>
                  <a:srgbClr val="FF0000"/>
                </a:solidFill>
              </a:rPr>
              <a:t>theory</a:t>
            </a:r>
            <a:endParaRPr lang="de-DE" sz="1800" dirty="0"/>
          </a:p>
          <a:p>
            <a:pPr marL="0" indent="0">
              <a:buNone/>
            </a:pPr>
            <a:r>
              <a:rPr lang="de-DE" sz="1600" b="1" dirty="0" smtClean="0"/>
              <a:t>K. Jansen, S. Schäfer, H. </a:t>
            </a:r>
            <a:r>
              <a:rPr lang="de-DE" sz="1600" b="1" dirty="0" err="1" smtClean="0"/>
              <a:t>Simma</a:t>
            </a:r>
            <a:r>
              <a:rPr lang="de-DE" sz="1600" b="1" dirty="0" smtClean="0"/>
              <a:t>, R. Sommer		E. </a:t>
            </a:r>
            <a:r>
              <a:rPr lang="de-DE" sz="1600" b="1" dirty="0" err="1" smtClean="0"/>
              <a:t>Pomoni</a:t>
            </a:r>
            <a:r>
              <a:rPr lang="de-DE" sz="1600" b="1" dirty="0" smtClean="0"/>
              <a:t> (5yr </a:t>
            </a:r>
            <a:r>
              <a:rPr lang="de-DE" sz="1600" b="1" dirty="0" err="1" smtClean="0"/>
              <a:t>fellow</a:t>
            </a:r>
            <a:r>
              <a:rPr lang="de-DE" sz="1600" b="1" dirty="0" smtClean="0"/>
              <a:t>), V. </a:t>
            </a:r>
            <a:r>
              <a:rPr lang="de-DE" sz="1600" b="1" dirty="0" err="1" smtClean="0"/>
              <a:t>Schomerus</a:t>
            </a:r>
            <a:endParaRPr lang="de-DE" sz="1600" b="1" dirty="0" smtClean="0"/>
          </a:p>
          <a:p>
            <a:pPr marL="0" indent="0">
              <a:buNone/>
            </a:pPr>
            <a:r>
              <a:rPr lang="de-DE" sz="1600" b="1" dirty="0"/>
              <a:t>		</a:t>
            </a:r>
            <a:r>
              <a:rPr lang="de-DE" sz="1600" b="1" dirty="0" smtClean="0"/>
              <a:t>			J. Teschner </a:t>
            </a:r>
            <a:r>
              <a:rPr lang="de-DE" sz="1600" b="1" dirty="0" smtClean="0">
                <a:solidFill>
                  <a:srgbClr val="00B050"/>
                </a:solidFill>
              </a:rPr>
              <a:t>(</a:t>
            </a:r>
            <a:r>
              <a:rPr lang="de-DE" sz="1600" b="1" dirty="0" err="1" smtClean="0">
                <a:solidFill>
                  <a:srgbClr val="00B050"/>
                </a:solidFill>
              </a:rPr>
              <a:t>joint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with</a:t>
            </a:r>
            <a:r>
              <a:rPr lang="de-DE" sz="1600" b="1" dirty="0" smtClean="0">
                <a:solidFill>
                  <a:srgbClr val="00B050"/>
                </a:solidFill>
              </a:rPr>
              <a:t> Univ. Hamburg,</a:t>
            </a:r>
          </a:p>
          <a:p>
            <a:pPr marL="0" indent="0">
              <a:buNone/>
            </a:pPr>
            <a:r>
              <a:rPr lang="de-DE" sz="1600" b="1" i="1" dirty="0" smtClean="0">
                <a:solidFill>
                  <a:srgbClr val="0070C0"/>
                </a:solidFill>
              </a:rPr>
              <a:t>Joint W2 </a:t>
            </a:r>
            <a:r>
              <a:rPr lang="de-DE" sz="1600" b="1" i="1" dirty="0" err="1" smtClean="0">
                <a:solidFill>
                  <a:srgbClr val="0070C0"/>
                </a:solidFill>
              </a:rPr>
              <a:t>position</a:t>
            </a:r>
            <a:r>
              <a:rPr lang="de-DE" sz="1600" b="1" i="1" dirty="0" smtClean="0">
                <a:solidFill>
                  <a:srgbClr val="0070C0"/>
                </a:solidFill>
              </a:rPr>
              <a:t> at HU Berlin in </a:t>
            </a:r>
            <a:r>
              <a:rPr lang="de-DE" sz="1600" b="1" i="1" dirty="0" err="1" smtClean="0">
                <a:solidFill>
                  <a:srgbClr val="0070C0"/>
                </a:solidFill>
              </a:rPr>
              <a:t>progress</a:t>
            </a:r>
            <a:r>
              <a:rPr lang="de-DE" sz="1600" b="1" dirty="0" smtClean="0"/>
              <a:t>				      </a:t>
            </a:r>
            <a:r>
              <a:rPr lang="de-DE" sz="1600" b="1" dirty="0" smtClean="0">
                <a:solidFill>
                  <a:srgbClr val="00B050"/>
                </a:solidFill>
              </a:rPr>
              <a:t>Math. </a:t>
            </a:r>
            <a:r>
              <a:rPr lang="de-DE" sz="1600" b="1" dirty="0" err="1" smtClean="0">
                <a:solidFill>
                  <a:srgbClr val="00B050"/>
                </a:solidFill>
              </a:rPr>
              <a:t>Dept</a:t>
            </a:r>
            <a:r>
              <a:rPr lang="de-DE" sz="1600" b="1" dirty="0" smtClean="0">
                <a:solidFill>
                  <a:srgbClr val="00B050"/>
                </a:solidFill>
              </a:rPr>
              <a:t>.)</a:t>
            </a:r>
            <a:r>
              <a:rPr lang="de-DE" sz="1600" b="1" dirty="0" smtClean="0"/>
              <a:t>,</a:t>
            </a:r>
            <a:endParaRPr lang="de-DE" sz="1600" b="1" dirty="0"/>
          </a:p>
          <a:p>
            <a:pPr marL="0" indent="0">
              <a:buNone/>
            </a:pPr>
            <a:r>
              <a:rPr lang="de-DE" sz="1600" dirty="0" smtClean="0"/>
              <a:t>                                                                                                          </a:t>
            </a:r>
            <a:r>
              <a:rPr lang="de-DE" sz="1600" b="1" i="1" dirty="0" smtClean="0">
                <a:solidFill>
                  <a:srgbClr val="0070C0"/>
                </a:solidFill>
              </a:rPr>
              <a:t>G. </a:t>
            </a:r>
            <a:r>
              <a:rPr lang="de-DE" sz="1600" b="1" i="1" dirty="0" err="1" smtClean="0">
                <a:solidFill>
                  <a:srgbClr val="0070C0"/>
                </a:solidFill>
              </a:rPr>
              <a:t>Papathanasiou</a:t>
            </a:r>
            <a:r>
              <a:rPr lang="de-DE" sz="1600" b="1" i="1" dirty="0" smtClean="0">
                <a:solidFill>
                  <a:srgbClr val="0070C0"/>
                </a:solidFill>
              </a:rPr>
              <a:t> </a:t>
            </a:r>
            <a:r>
              <a:rPr lang="de-DE" sz="1600" b="1" i="1" dirty="0">
                <a:solidFill>
                  <a:srgbClr val="0070C0"/>
                </a:solidFill>
              </a:rPr>
              <a:t>(5yr </a:t>
            </a:r>
            <a:r>
              <a:rPr lang="de-DE" sz="1600" b="1" i="1" dirty="0" err="1">
                <a:solidFill>
                  <a:srgbClr val="0070C0"/>
                </a:solidFill>
              </a:rPr>
              <a:t>fellow</a:t>
            </a:r>
            <a:r>
              <a:rPr lang="de-DE" sz="1600" b="1" i="1" dirty="0" smtClean="0">
                <a:solidFill>
                  <a:srgbClr val="0070C0"/>
                </a:solidFill>
              </a:rPr>
              <a:t>)</a:t>
            </a:r>
            <a:endParaRPr lang="de-DE" sz="1600" i="1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z="1800" dirty="0" err="1">
                <a:solidFill>
                  <a:srgbClr val="00B0F0"/>
                </a:solidFill>
              </a:rPr>
              <a:t>Theory</a:t>
            </a:r>
            <a:r>
              <a:rPr lang="de-DE" sz="1800" dirty="0">
                <a:solidFill>
                  <a:srgbClr val="00B0F0"/>
                </a:solidFill>
              </a:rPr>
              <a:t> Group, 84st PRC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879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and third-party funding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 &lt;program short term&gt; | &lt;research unit short term&gt;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2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B0F0"/>
                </a:solidFill>
              </a:rPr>
              <a:t>Funding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and</a:t>
            </a:r>
            <a:r>
              <a:rPr lang="de-DE" dirty="0" smtClean="0">
                <a:solidFill>
                  <a:srgbClr val="00B0F0"/>
                </a:solidFill>
              </a:rPr>
              <a:t> Networking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  <a:p>
            <a:pPr marL="0" indent="0">
              <a:buNone/>
            </a:pPr>
            <a:r>
              <a:rPr lang="de-DE" sz="2000" b="1" dirty="0" err="1" smtClean="0">
                <a:solidFill>
                  <a:srgbClr val="FF0000"/>
                </a:solidFill>
              </a:rPr>
              <a:t>Collider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phenomenology</a:t>
            </a:r>
            <a:r>
              <a:rPr lang="de-DE" sz="2000" b="1" dirty="0" smtClean="0">
                <a:solidFill>
                  <a:srgbClr val="FF0000"/>
                </a:solidFill>
              </a:rPr>
              <a:t>                                                                </a:t>
            </a:r>
            <a:r>
              <a:rPr lang="de-DE" sz="1400" dirty="0" smtClean="0"/>
              <a:t>Dresden – Berlin – Zeuthen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700" i="1" dirty="0" smtClean="0"/>
              <a:t>                                                                                            </a:t>
            </a:r>
            <a:endParaRPr lang="en-US" sz="1700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700" i="1" dirty="0" smtClean="0">
                <a:sym typeface="Wingdings" panose="05000000000000000000" pitchFamily="2" charset="2"/>
              </a:rPr>
              <a:t>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700" i="1" dirty="0" smtClean="0">
                <a:sym typeface="Wingdings" panose="05000000000000000000" pitchFamily="2" charset="2"/>
              </a:rPr>
              <a:t>                                                                                             </a:t>
            </a:r>
            <a:endParaRPr lang="de-DE" sz="1700" i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700" i="1" dirty="0" smtClean="0"/>
              <a:t>                                                                                                                        </a:t>
            </a:r>
            <a:r>
              <a:rPr lang="de-DE" sz="1700" i="1" dirty="0" smtClean="0"/>
              <a:t>                                                                                                       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String </a:t>
            </a:r>
            <a:r>
              <a:rPr lang="de-DE" sz="2000" b="1" dirty="0" err="1" smtClean="0">
                <a:solidFill>
                  <a:srgbClr val="FF0000"/>
                </a:solidFill>
              </a:rPr>
              <a:t>Theory</a:t>
            </a:r>
            <a:r>
              <a:rPr lang="de-DE" sz="2000" b="1" dirty="0" smtClean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de-DE" sz="2000" b="1" dirty="0" err="1" smtClean="0">
                <a:solidFill>
                  <a:srgbClr val="FF0000"/>
                </a:solidFill>
              </a:rPr>
              <a:t>Particle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Cosmology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                                                                         </a:t>
            </a:r>
            <a:r>
              <a:rPr lang="de-DE" sz="1700" dirty="0" smtClean="0"/>
              <a:t>Nordic </a:t>
            </a:r>
            <a:r>
              <a:rPr lang="de-DE" sz="1700" dirty="0" err="1" smtClean="0"/>
              <a:t>network</a:t>
            </a:r>
            <a:r>
              <a:rPr lang="de-DE" sz="1700" dirty="0" smtClean="0"/>
              <a:t> on </a:t>
            </a:r>
            <a:r>
              <a:rPr lang="de-DE" sz="1700" dirty="0" err="1" smtClean="0"/>
              <a:t>dark</a:t>
            </a:r>
            <a:r>
              <a:rPr lang="de-DE" sz="1700" dirty="0" smtClean="0"/>
              <a:t> matter</a:t>
            </a:r>
            <a:endParaRPr lang="de-DE" sz="17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z="1800" dirty="0" err="1">
                <a:solidFill>
                  <a:srgbClr val="00B0F0"/>
                </a:solidFill>
              </a:rPr>
              <a:t>Theory</a:t>
            </a:r>
            <a:r>
              <a:rPr lang="de-DE" sz="1800" dirty="0">
                <a:solidFill>
                  <a:srgbClr val="00B0F0"/>
                </a:solidFill>
              </a:rPr>
              <a:t> Group, 84st PRC</a:t>
            </a:r>
          </a:p>
          <a:p>
            <a:endParaRPr lang="de-DE" dirty="0"/>
          </a:p>
        </p:txBody>
      </p:sp>
      <p:pic>
        <p:nvPicPr>
          <p:cNvPr id="5" name="droppedImage.png"/>
          <p:cNvPicPr/>
          <p:nvPr/>
        </p:nvPicPr>
        <p:blipFill>
          <a:blip r:embed="rId2"/>
          <a:stretch/>
        </p:blipFill>
        <p:spPr>
          <a:xfrm>
            <a:off x="719403" y="1124745"/>
            <a:ext cx="1328992" cy="587853"/>
          </a:xfrm>
          <a:prstGeom prst="rect">
            <a:avLst/>
          </a:prstGeom>
          <a:ln w="12600">
            <a:noFill/>
          </a:ln>
        </p:spPr>
      </p:pic>
      <p:pic>
        <p:nvPicPr>
          <p:cNvPr id="6" name="droppedImage.png"/>
          <p:cNvPicPr/>
          <p:nvPr/>
        </p:nvPicPr>
        <p:blipFill>
          <a:blip r:embed="rId3"/>
          <a:stretch/>
        </p:blipFill>
        <p:spPr>
          <a:xfrm>
            <a:off x="4367808" y="1590646"/>
            <a:ext cx="3248928" cy="724363"/>
          </a:xfrm>
          <a:prstGeom prst="rect">
            <a:avLst/>
          </a:prstGeom>
          <a:ln w="12600">
            <a:noFill/>
          </a:ln>
        </p:spPr>
      </p:pic>
      <p:pic>
        <p:nvPicPr>
          <p:cNvPr id="7" name="droppedImage.png"/>
          <p:cNvPicPr/>
          <p:nvPr/>
        </p:nvPicPr>
        <p:blipFill>
          <a:blip r:embed="rId4"/>
          <a:stretch/>
        </p:blipFill>
        <p:spPr>
          <a:xfrm>
            <a:off x="8206572" y="1585499"/>
            <a:ext cx="3097867" cy="806682"/>
          </a:xfrm>
          <a:prstGeom prst="rect">
            <a:avLst/>
          </a:prstGeom>
          <a:ln w="12600">
            <a:noFill/>
          </a:ln>
        </p:spPr>
      </p:pic>
      <p:pic>
        <p:nvPicPr>
          <p:cNvPr id="10" name="Image"/>
          <p:cNvPicPr/>
          <p:nvPr/>
        </p:nvPicPr>
        <p:blipFill>
          <a:blip r:embed="rId5"/>
          <a:stretch/>
        </p:blipFill>
        <p:spPr>
          <a:xfrm>
            <a:off x="5999990" y="4806650"/>
            <a:ext cx="2158516" cy="710583"/>
          </a:xfrm>
          <a:prstGeom prst="rect">
            <a:avLst/>
          </a:prstGeom>
          <a:ln w="12600">
            <a:noFill/>
          </a:ln>
        </p:spPr>
      </p:pic>
      <p:sp>
        <p:nvSpPr>
          <p:cNvPr id="19" name="Left Arrow 18"/>
          <p:cNvSpPr/>
          <p:nvPr/>
        </p:nvSpPr>
        <p:spPr>
          <a:xfrm rot="2451768">
            <a:off x="2491403" y="3004095"/>
            <a:ext cx="894963" cy="35048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Left Arrow 19"/>
          <p:cNvSpPr/>
          <p:nvPr/>
        </p:nvSpPr>
        <p:spPr>
          <a:xfrm rot="18672117">
            <a:off x="2365024" y="4242934"/>
            <a:ext cx="787282" cy="46731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Left Arrow 20"/>
          <p:cNvSpPr/>
          <p:nvPr/>
        </p:nvSpPr>
        <p:spPr>
          <a:xfrm rot="13207358">
            <a:off x="7583073" y="4403847"/>
            <a:ext cx="857763" cy="35048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droppedImage.png"/>
          <p:cNvPicPr/>
          <p:nvPr/>
        </p:nvPicPr>
        <p:blipFill>
          <a:blip r:embed="rId6"/>
          <a:stretch/>
        </p:blipFill>
        <p:spPr>
          <a:xfrm>
            <a:off x="1423472" y="3550485"/>
            <a:ext cx="2400267" cy="421286"/>
          </a:xfrm>
          <a:prstGeom prst="rect">
            <a:avLst/>
          </a:prstGeom>
          <a:ln w="12600">
            <a:noFill/>
          </a:ln>
        </p:spPr>
      </p:pic>
      <p:pic>
        <p:nvPicPr>
          <p:cNvPr id="17" name="droppedImage.png"/>
          <p:cNvPicPr/>
          <p:nvPr/>
        </p:nvPicPr>
        <p:blipFill>
          <a:blip r:embed="rId7"/>
          <a:stretch/>
        </p:blipFill>
        <p:spPr>
          <a:xfrm>
            <a:off x="4079776" y="3513998"/>
            <a:ext cx="2304256" cy="525187"/>
          </a:xfrm>
          <a:prstGeom prst="rect">
            <a:avLst/>
          </a:prstGeom>
          <a:ln w="12600">
            <a:noFill/>
          </a:ln>
        </p:spPr>
      </p:pic>
      <p:pic>
        <p:nvPicPr>
          <p:cNvPr id="22" name="droppedImage.png"/>
          <p:cNvPicPr/>
          <p:nvPr/>
        </p:nvPicPr>
        <p:blipFill>
          <a:blip r:embed="rId8"/>
          <a:stretch/>
        </p:blipFill>
        <p:spPr>
          <a:xfrm>
            <a:off x="6768075" y="3483073"/>
            <a:ext cx="765355" cy="556113"/>
          </a:xfrm>
          <a:prstGeom prst="rect">
            <a:avLst/>
          </a:prstGeom>
          <a:ln w="12600">
            <a:noFill/>
          </a:ln>
        </p:spPr>
      </p:pic>
      <p:pic>
        <p:nvPicPr>
          <p:cNvPr id="23" name="droppedImage.png"/>
          <p:cNvPicPr/>
          <p:nvPr/>
        </p:nvPicPr>
        <p:blipFill>
          <a:blip r:embed="rId9"/>
          <a:stretch/>
        </p:blipFill>
        <p:spPr>
          <a:xfrm>
            <a:off x="7898898" y="3475938"/>
            <a:ext cx="1751365" cy="555812"/>
          </a:xfrm>
          <a:prstGeom prst="rect">
            <a:avLst/>
          </a:prstGeom>
          <a:ln w="12600">
            <a:noFill/>
          </a:ln>
        </p:spPr>
      </p:pic>
      <p:pic>
        <p:nvPicPr>
          <p:cNvPr id="24" name="droppedImage.png"/>
          <p:cNvPicPr/>
          <p:nvPr/>
        </p:nvPicPr>
        <p:blipFill>
          <a:blip r:embed="rId10"/>
          <a:stretch/>
        </p:blipFill>
        <p:spPr>
          <a:xfrm>
            <a:off x="2724618" y="4869400"/>
            <a:ext cx="1411113" cy="608723"/>
          </a:xfrm>
          <a:prstGeom prst="rect">
            <a:avLst/>
          </a:prstGeom>
          <a:ln w="12600">
            <a:noFill/>
          </a:ln>
        </p:spPr>
      </p:pic>
      <p:pic>
        <p:nvPicPr>
          <p:cNvPr id="25" name="droppedImage.png"/>
          <p:cNvPicPr/>
          <p:nvPr/>
        </p:nvPicPr>
        <p:blipFill>
          <a:blip r:embed="rId11"/>
          <a:stretch/>
        </p:blipFill>
        <p:spPr>
          <a:xfrm>
            <a:off x="695732" y="5503587"/>
            <a:ext cx="3168352" cy="339023"/>
          </a:xfrm>
          <a:prstGeom prst="rect">
            <a:avLst/>
          </a:prstGeom>
          <a:ln w="12600">
            <a:noFill/>
          </a:ln>
        </p:spPr>
      </p:pic>
      <p:pic>
        <p:nvPicPr>
          <p:cNvPr id="26" name="Picture 2" descr="COST | European Cooperation in Science and Technolog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3" y="1870436"/>
            <a:ext cx="1713880" cy="4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61" y="1418671"/>
            <a:ext cx="1607844" cy="3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49" y="2564905"/>
            <a:ext cx="2241600" cy="34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51" y="5410336"/>
            <a:ext cx="97578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7435" y="6021289"/>
            <a:ext cx="2634699" cy="5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B0F0"/>
                </a:solidFill>
              </a:rPr>
              <a:t>Funding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and</a:t>
            </a:r>
            <a:r>
              <a:rPr lang="de-DE" dirty="0" smtClean="0">
                <a:solidFill>
                  <a:srgbClr val="00B0F0"/>
                </a:solidFill>
              </a:rPr>
              <a:t> Networking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  <a:p>
            <a:pPr marL="0" indent="0">
              <a:buNone/>
            </a:pPr>
            <a:r>
              <a:rPr lang="de-DE" sz="2000" b="1" dirty="0" err="1" smtClean="0">
                <a:solidFill>
                  <a:srgbClr val="FF0000"/>
                </a:solidFill>
              </a:rPr>
              <a:t>Collider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phenomenology</a:t>
            </a:r>
            <a:r>
              <a:rPr lang="de-DE" sz="2000" b="1" dirty="0" smtClean="0">
                <a:solidFill>
                  <a:srgbClr val="FF0000"/>
                </a:solidFill>
              </a:rPr>
              <a:t>                                                                </a:t>
            </a:r>
            <a:r>
              <a:rPr lang="de-DE" sz="1400" dirty="0" smtClean="0"/>
              <a:t>Dresden – Berlin – Zeuthen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700" i="1" dirty="0" smtClean="0"/>
              <a:t>                                                                                            </a:t>
            </a:r>
            <a:endParaRPr lang="en-US" sz="1700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700" i="1" dirty="0" smtClean="0">
                <a:sym typeface="Wingdings" panose="05000000000000000000" pitchFamily="2" charset="2"/>
              </a:rPr>
              <a:t>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700" i="1" dirty="0" smtClean="0">
                <a:sym typeface="Wingdings" panose="05000000000000000000" pitchFamily="2" charset="2"/>
              </a:rPr>
              <a:t>                                                                                             </a:t>
            </a:r>
            <a:endParaRPr lang="de-DE" sz="1700" i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700" i="1" dirty="0" smtClean="0"/>
              <a:t>                                                                                                                        </a:t>
            </a:r>
            <a:r>
              <a:rPr lang="de-DE" sz="1700" i="1" dirty="0" smtClean="0"/>
              <a:t>                                                                                                       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String </a:t>
            </a:r>
            <a:r>
              <a:rPr lang="de-DE" sz="2000" b="1" dirty="0" err="1" smtClean="0">
                <a:solidFill>
                  <a:srgbClr val="FF0000"/>
                </a:solidFill>
              </a:rPr>
              <a:t>Theory</a:t>
            </a:r>
            <a:r>
              <a:rPr lang="de-DE" sz="2000" b="1" dirty="0" smtClean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de-DE" sz="2000" b="1" dirty="0" err="1" smtClean="0">
                <a:solidFill>
                  <a:srgbClr val="FF0000"/>
                </a:solidFill>
              </a:rPr>
              <a:t>Particle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Cosmology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                                                                         </a:t>
            </a:r>
            <a:r>
              <a:rPr lang="de-DE" sz="1700" dirty="0" smtClean="0"/>
              <a:t>Nordic </a:t>
            </a:r>
            <a:r>
              <a:rPr lang="de-DE" sz="1700" dirty="0" err="1" smtClean="0"/>
              <a:t>network</a:t>
            </a:r>
            <a:r>
              <a:rPr lang="de-DE" sz="1700" dirty="0" smtClean="0"/>
              <a:t> on </a:t>
            </a:r>
            <a:r>
              <a:rPr lang="de-DE" sz="1700" dirty="0" err="1" smtClean="0"/>
              <a:t>dark</a:t>
            </a:r>
            <a:r>
              <a:rPr lang="de-DE" sz="1700" dirty="0" smtClean="0"/>
              <a:t> matter</a:t>
            </a:r>
            <a:endParaRPr lang="de-DE" sz="17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z="1800" dirty="0" err="1">
                <a:solidFill>
                  <a:srgbClr val="00B0F0"/>
                </a:solidFill>
              </a:rPr>
              <a:t>Theory</a:t>
            </a:r>
            <a:r>
              <a:rPr lang="de-DE" sz="1800" dirty="0">
                <a:solidFill>
                  <a:srgbClr val="00B0F0"/>
                </a:solidFill>
              </a:rPr>
              <a:t> Group, 84st PRC</a:t>
            </a:r>
          </a:p>
          <a:p>
            <a:endParaRPr lang="de-DE" dirty="0"/>
          </a:p>
        </p:txBody>
      </p:sp>
      <p:pic>
        <p:nvPicPr>
          <p:cNvPr id="5" name="droppedImage.png"/>
          <p:cNvPicPr/>
          <p:nvPr/>
        </p:nvPicPr>
        <p:blipFill>
          <a:blip r:embed="rId2"/>
          <a:stretch/>
        </p:blipFill>
        <p:spPr>
          <a:xfrm>
            <a:off x="719403" y="1124745"/>
            <a:ext cx="1328992" cy="587853"/>
          </a:xfrm>
          <a:prstGeom prst="rect">
            <a:avLst/>
          </a:prstGeom>
          <a:ln w="12600">
            <a:noFill/>
          </a:ln>
        </p:spPr>
      </p:pic>
      <p:pic>
        <p:nvPicPr>
          <p:cNvPr id="6" name="droppedImage.png"/>
          <p:cNvPicPr/>
          <p:nvPr/>
        </p:nvPicPr>
        <p:blipFill>
          <a:blip r:embed="rId3"/>
          <a:stretch/>
        </p:blipFill>
        <p:spPr>
          <a:xfrm>
            <a:off x="4367808" y="1590646"/>
            <a:ext cx="3248928" cy="724363"/>
          </a:xfrm>
          <a:prstGeom prst="rect">
            <a:avLst/>
          </a:prstGeom>
          <a:ln w="12600">
            <a:noFill/>
          </a:ln>
        </p:spPr>
      </p:pic>
      <p:pic>
        <p:nvPicPr>
          <p:cNvPr id="7" name="droppedImage.png"/>
          <p:cNvPicPr/>
          <p:nvPr/>
        </p:nvPicPr>
        <p:blipFill>
          <a:blip r:embed="rId4"/>
          <a:stretch/>
        </p:blipFill>
        <p:spPr>
          <a:xfrm>
            <a:off x="8206572" y="1585499"/>
            <a:ext cx="3097867" cy="806682"/>
          </a:xfrm>
          <a:prstGeom prst="rect">
            <a:avLst/>
          </a:prstGeom>
          <a:ln w="12600">
            <a:noFill/>
          </a:ln>
        </p:spPr>
      </p:pic>
      <p:pic>
        <p:nvPicPr>
          <p:cNvPr id="10" name="Image"/>
          <p:cNvPicPr/>
          <p:nvPr/>
        </p:nvPicPr>
        <p:blipFill>
          <a:blip r:embed="rId5"/>
          <a:stretch/>
        </p:blipFill>
        <p:spPr>
          <a:xfrm>
            <a:off x="5999990" y="4806650"/>
            <a:ext cx="2158516" cy="710583"/>
          </a:xfrm>
          <a:prstGeom prst="rect">
            <a:avLst/>
          </a:prstGeom>
          <a:ln w="12600">
            <a:noFill/>
          </a:ln>
        </p:spPr>
      </p:pic>
      <p:sp>
        <p:nvSpPr>
          <p:cNvPr id="19" name="Left Arrow 18"/>
          <p:cNvSpPr/>
          <p:nvPr/>
        </p:nvSpPr>
        <p:spPr>
          <a:xfrm rot="2451768">
            <a:off x="2491403" y="3004095"/>
            <a:ext cx="894963" cy="35048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Left Arrow 19"/>
          <p:cNvSpPr/>
          <p:nvPr/>
        </p:nvSpPr>
        <p:spPr>
          <a:xfrm rot="18672117">
            <a:off x="2365024" y="4242934"/>
            <a:ext cx="787282" cy="46731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Left Arrow 20"/>
          <p:cNvSpPr/>
          <p:nvPr/>
        </p:nvSpPr>
        <p:spPr>
          <a:xfrm rot="13207358">
            <a:off x="7583073" y="4403847"/>
            <a:ext cx="857763" cy="35048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droppedImage.png"/>
          <p:cNvPicPr/>
          <p:nvPr/>
        </p:nvPicPr>
        <p:blipFill>
          <a:blip r:embed="rId6"/>
          <a:stretch/>
        </p:blipFill>
        <p:spPr>
          <a:xfrm>
            <a:off x="1423472" y="3550485"/>
            <a:ext cx="2400267" cy="421286"/>
          </a:xfrm>
          <a:prstGeom prst="rect">
            <a:avLst/>
          </a:prstGeom>
          <a:ln w="12600">
            <a:noFill/>
          </a:ln>
        </p:spPr>
      </p:pic>
      <p:pic>
        <p:nvPicPr>
          <p:cNvPr id="17" name="droppedImage.png"/>
          <p:cNvPicPr/>
          <p:nvPr/>
        </p:nvPicPr>
        <p:blipFill>
          <a:blip r:embed="rId7"/>
          <a:stretch/>
        </p:blipFill>
        <p:spPr>
          <a:xfrm>
            <a:off x="4079776" y="3513998"/>
            <a:ext cx="2304256" cy="525187"/>
          </a:xfrm>
          <a:prstGeom prst="rect">
            <a:avLst/>
          </a:prstGeom>
          <a:ln w="12600">
            <a:noFill/>
          </a:ln>
        </p:spPr>
      </p:pic>
      <p:pic>
        <p:nvPicPr>
          <p:cNvPr id="22" name="droppedImage.png"/>
          <p:cNvPicPr/>
          <p:nvPr/>
        </p:nvPicPr>
        <p:blipFill>
          <a:blip r:embed="rId8"/>
          <a:stretch/>
        </p:blipFill>
        <p:spPr>
          <a:xfrm>
            <a:off x="6768075" y="3483073"/>
            <a:ext cx="765355" cy="556113"/>
          </a:xfrm>
          <a:prstGeom prst="rect">
            <a:avLst/>
          </a:prstGeom>
          <a:ln w="12600">
            <a:noFill/>
          </a:ln>
        </p:spPr>
      </p:pic>
      <p:pic>
        <p:nvPicPr>
          <p:cNvPr id="23" name="droppedImage.png"/>
          <p:cNvPicPr/>
          <p:nvPr/>
        </p:nvPicPr>
        <p:blipFill>
          <a:blip r:embed="rId9"/>
          <a:stretch/>
        </p:blipFill>
        <p:spPr>
          <a:xfrm>
            <a:off x="7898898" y="3475938"/>
            <a:ext cx="1751365" cy="555812"/>
          </a:xfrm>
          <a:prstGeom prst="rect">
            <a:avLst/>
          </a:prstGeom>
          <a:ln w="12600">
            <a:noFill/>
          </a:ln>
        </p:spPr>
      </p:pic>
      <p:pic>
        <p:nvPicPr>
          <p:cNvPr id="24" name="droppedImage.png"/>
          <p:cNvPicPr/>
          <p:nvPr/>
        </p:nvPicPr>
        <p:blipFill>
          <a:blip r:embed="rId10"/>
          <a:stretch/>
        </p:blipFill>
        <p:spPr>
          <a:xfrm>
            <a:off x="2724618" y="4869400"/>
            <a:ext cx="1411113" cy="608723"/>
          </a:xfrm>
          <a:prstGeom prst="rect">
            <a:avLst/>
          </a:prstGeom>
          <a:ln w="12600">
            <a:noFill/>
          </a:ln>
        </p:spPr>
      </p:pic>
      <p:pic>
        <p:nvPicPr>
          <p:cNvPr id="25" name="droppedImage.png"/>
          <p:cNvPicPr/>
          <p:nvPr/>
        </p:nvPicPr>
        <p:blipFill>
          <a:blip r:embed="rId11"/>
          <a:stretch/>
        </p:blipFill>
        <p:spPr>
          <a:xfrm>
            <a:off x="695732" y="5503587"/>
            <a:ext cx="3168352" cy="339023"/>
          </a:xfrm>
          <a:prstGeom prst="rect">
            <a:avLst/>
          </a:prstGeom>
          <a:ln w="12600">
            <a:noFill/>
          </a:ln>
        </p:spPr>
      </p:pic>
      <p:pic>
        <p:nvPicPr>
          <p:cNvPr id="26" name="Picture 2" descr="COST | European Cooperation in Science and Technolog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3" y="1870436"/>
            <a:ext cx="1713880" cy="4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61" y="1418671"/>
            <a:ext cx="1607844" cy="3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49" y="2564905"/>
            <a:ext cx="2241600" cy="34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51" y="5410336"/>
            <a:ext cx="97578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7435" y="6021289"/>
            <a:ext cx="2634699" cy="5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(2)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671</TotalTime>
  <Words>1574</Words>
  <Application>Microsoft Macintosh PowerPoint</Application>
  <PresentationFormat>Custom</PresentationFormat>
  <Paragraphs>245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DESY_PowerPoint_16x9_en(2)</vt:lpstr>
      <vt:lpstr>Research Unit: Theoretical Particle Physics </vt:lpstr>
      <vt:lpstr>Overview</vt:lpstr>
      <vt:lpstr>Theory groups: profile</vt:lpstr>
      <vt:lpstr>Theory group at DESY (Hamburg and Zeuthen)       OLD SLIDE!</vt:lpstr>
      <vt:lpstr>Structure of the group</vt:lpstr>
      <vt:lpstr>Theory groups: structure and staff</vt:lpstr>
      <vt:lpstr>Base and third-party funding</vt:lpstr>
      <vt:lpstr>Funding and Networking</vt:lpstr>
      <vt:lpstr>Funding and Networking</vt:lpstr>
      <vt:lpstr>Research topics and methods</vt:lpstr>
      <vt:lpstr>Objectives and their achievement</vt:lpstr>
      <vt:lpstr>Scientific output: international comparison</vt:lpstr>
      <vt:lpstr>Theory activities: wider impact</vt:lpstr>
      <vt:lpstr>Networking and cooperation, use of infrastructures, talent management</vt:lpstr>
      <vt:lpstr>Wider impact and networking</vt:lpstr>
      <vt:lpstr>Networking: world-wide collaborations</vt:lpstr>
      <vt:lpstr>DESY Theory Workshop</vt:lpstr>
      <vt:lpstr>Outreach</vt:lpstr>
      <vt:lpstr>Outlook</vt:lpstr>
      <vt:lpstr>PowerPoint Presentation</vt:lpstr>
      <vt:lpstr>Heading</vt:lpstr>
      <vt:lpstr>Heading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Georg</cp:lastModifiedBy>
  <cp:revision>25</cp:revision>
  <dcterms:created xsi:type="dcterms:W3CDTF">2017-10-27T13:42:35Z</dcterms:created>
  <dcterms:modified xsi:type="dcterms:W3CDTF">2017-11-21T10:36:10Z</dcterms:modified>
</cp:coreProperties>
</file>