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emf" ContentType="image/x-em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68" r:id="rId2"/>
    <p:sldId id="277" r:id="rId3"/>
    <p:sldId id="278" r:id="rId4"/>
    <p:sldId id="279" r:id="rId5"/>
    <p:sldId id="276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3" userDrawn="1">
          <p15:clr>
            <a:srgbClr val="A4A3A4"/>
          </p15:clr>
        </p15:guide>
        <p15:guide id="2" pos="2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787" autoAdjust="0"/>
    <p:restoredTop sz="94660"/>
  </p:normalViewPr>
  <p:slideViewPr>
    <p:cSldViewPr showGuides="1">
      <p:cViewPr>
        <p:scale>
          <a:sx n="125" d="100"/>
          <a:sy n="125" d="100"/>
        </p:scale>
        <p:origin x="200" y="-216"/>
      </p:cViewPr>
      <p:guideLst>
        <p:guide orient="horz" pos="913"/>
        <p:guide pos="25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>
        <p:scale>
          <a:sx n="100" d="100"/>
          <a:sy n="100" d="100"/>
        </p:scale>
        <p:origin x="480" y="72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21" Type="http://schemas.microsoft.com/office/2015/10/relationships/revisionInfo" Target="revisionInfo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75E6C4-5F43-4FF9-96D4-21B8157BE639}" type="datetimeFigureOut">
              <a:rPr lang="de-DE" smtClean="0"/>
              <a:t>16.11.17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E8B182-0F75-451D-B88B-ABD1C205B43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8096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1BD367-6A7A-405A-BFB1-15817186491F}" type="datetimeFigureOut">
              <a:rPr lang="de-DE" smtClean="0"/>
              <a:t>16.11.17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413189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B5255-5329-45F9-87F3-A2F9FB4734D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7676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7800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5600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42925" indent="-187325" algn="l" defTabSz="914400" rtl="0" eaLnBrk="1" latinLnBrk="0" hangingPunct="1">
      <a:buFont typeface="Arial" panose="020B0604020202020204" pitchFamily="34" charset="0"/>
      <a:buChar char="•"/>
      <a:tabLst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720725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98525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Relationship Id="rId3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Relationship Id="rId3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1"/>
            <a:ext cx="11376025" cy="1855254"/>
          </a:xfrm>
        </p:spPr>
        <p:txBody>
          <a:bodyPr anchor="t"/>
          <a:lstStyle>
            <a:lvl1pPr algn="l">
              <a:lnSpc>
                <a:spcPct val="100000"/>
              </a:lnSpc>
              <a:defRPr sz="6000"/>
            </a:lvl1pPr>
          </a:lstStyle>
          <a:p>
            <a:r>
              <a:rPr lang="de-DE" noProof="0" smtClean="0"/>
              <a:t>Titelmasterformat durch Klicken bearbeiten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07987" y="2335014"/>
            <a:ext cx="11376025" cy="1525787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z="1600" dirty="0" smtClean="0"/>
              <a:t>&lt;type </a:t>
            </a:r>
            <a:r>
              <a:rPr lang="de-DE" sz="1600" dirty="0" err="1" smtClean="0"/>
              <a:t>of</a:t>
            </a:r>
            <a:r>
              <a:rPr lang="de-DE" sz="1600" dirty="0" smtClean="0"/>
              <a:t> </a:t>
            </a:r>
            <a:r>
              <a:rPr lang="de-DE" sz="1600" dirty="0" err="1" smtClean="0"/>
              <a:t>talk</a:t>
            </a:r>
            <a:r>
              <a:rPr lang="de-DE" sz="1600" dirty="0" smtClean="0"/>
              <a:t>&gt; in</a:t>
            </a:r>
          </a:p>
          <a:p>
            <a:r>
              <a:rPr lang="de-DE" sz="1600" b="0" dirty="0" smtClean="0"/>
              <a:t>Helmholtz </a:t>
            </a:r>
            <a:r>
              <a:rPr lang="de-DE" sz="1600" b="0" dirty="0" err="1" smtClean="0"/>
              <a:t>program</a:t>
            </a:r>
            <a:r>
              <a:rPr lang="de-DE" sz="1600" b="0" dirty="0" smtClean="0"/>
              <a:t>: &lt;p</a:t>
            </a:r>
            <a:r>
              <a:rPr lang="en-GB" sz="1600" b="0" dirty="0" err="1" smtClean="0"/>
              <a:t>rogram</a:t>
            </a:r>
            <a:r>
              <a:rPr lang="en-GB" sz="1600" b="0" dirty="0" smtClean="0"/>
              <a:t> name&gt; (XXX)</a:t>
            </a:r>
          </a:p>
          <a:p>
            <a:r>
              <a:rPr lang="en-GB" sz="1600" b="0" dirty="0" err="1" smtClean="0"/>
              <a:t>PoF</a:t>
            </a:r>
            <a:r>
              <a:rPr lang="en-GB" sz="1600" b="0" dirty="0" smtClean="0"/>
              <a:t> III Topic: &lt;topic&gt; OR </a:t>
            </a:r>
            <a:r>
              <a:rPr lang="de-DE" sz="1600" b="0" dirty="0" err="1" smtClean="0"/>
              <a:t>PoF</a:t>
            </a:r>
            <a:r>
              <a:rPr lang="de-DE" sz="1600" b="0" dirty="0" smtClean="0"/>
              <a:t> III </a:t>
            </a:r>
            <a:r>
              <a:rPr lang="de-DE" sz="1600" b="0" dirty="0" err="1" smtClean="0"/>
              <a:t>research</a:t>
            </a:r>
            <a:r>
              <a:rPr lang="de-DE" sz="1600" b="0" dirty="0" smtClean="0"/>
              <a:t> </a:t>
            </a:r>
            <a:r>
              <a:rPr lang="de-DE" sz="1600" b="0" dirty="0" err="1" smtClean="0"/>
              <a:t>theme</a:t>
            </a:r>
            <a:r>
              <a:rPr lang="de-DE" sz="1600" b="0" dirty="0" smtClean="0"/>
              <a:t>: &lt;</a:t>
            </a:r>
            <a:r>
              <a:rPr lang="de-DE" sz="1600" b="0" dirty="0" err="1" smtClean="0"/>
              <a:t>research</a:t>
            </a:r>
            <a:r>
              <a:rPr lang="de-DE" sz="1600" b="0" dirty="0" smtClean="0"/>
              <a:t> </a:t>
            </a:r>
            <a:r>
              <a:rPr lang="de-DE" sz="1600" b="0" dirty="0" err="1" smtClean="0"/>
              <a:t>theme</a:t>
            </a:r>
            <a:r>
              <a:rPr lang="de-DE" sz="1600" b="0" dirty="0" smtClean="0"/>
              <a:t>&gt; </a:t>
            </a:r>
            <a:endParaRPr lang="en-GB" sz="1600" b="0" dirty="0" smtClean="0"/>
          </a:p>
          <a:p>
            <a:r>
              <a:rPr lang="de-DE" sz="1600" b="0" dirty="0" smtClean="0"/>
              <a:t>DESY Research Unit: </a:t>
            </a:r>
            <a:r>
              <a:rPr lang="en-GB" sz="1600" b="0" dirty="0" smtClean="0"/>
              <a:t>&lt;research unit&gt;</a:t>
            </a:r>
            <a:endParaRPr lang="en-GB" sz="1600" b="0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414396" y="4096780"/>
            <a:ext cx="11369549" cy="700373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400"/>
            </a:lvl1pPr>
          </a:lstStyle>
          <a:p>
            <a:pPr lvl="0"/>
            <a:r>
              <a:rPr lang="de-DE" noProof="0" smtClean="0"/>
              <a:t>Textmasterformat bearbeiten</a:t>
            </a:r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3032" y="5669579"/>
            <a:ext cx="793750" cy="794719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="" xmlns:a16="http://schemas.microsoft.com/office/drawing/2014/main" id="{B98CB5A4-07FA-4ADB-94BA-D0065C909A2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612" y="6287602"/>
            <a:ext cx="1802188" cy="132766"/>
          </a:xfrm>
          <a:prstGeom prst="rect">
            <a:avLst/>
          </a:prstGeom>
        </p:spPr>
      </p:pic>
      <p:sp>
        <p:nvSpPr>
          <p:cNvPr id="7" name="Subtitle 2"/>
          <p:cNvSpPr txBox="1">
            <a:spLocks/>
          </p:cNvSpPr>
          <p:nvPr userDrawn="1"/>
        </p:nvSpPr>
        <p:spPr>
          <a:xfrm>
            <a:off x="407986" y="3573016"/>
            <a:ext cx="11376025" cy="129614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tabLst>
                <a:tab pos="266700" algn="l"/>
              </a:tabLst>
              <a:defRPr sz="1800" b="1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600" b="0" dirty="0"/>
          </a:p>
        </p:txBody>
      </p:sp>
    </p:spTree>
    <p:extLst>
      <p:ext uri="{BB962C8B-B14F-4D97-AF65-F5344CB8AC3E}">
        <p14:creationId xmlns:p14="http://schemas.microsoft.com/office/powerpoint/2010/main" val="839419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Object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smtClean="0"/>
              <a:t>Titelmasterformat durch Klicken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smtClean="0"/>
              <a:t>Presentation Title | Firstname Lastname  | &lt;program short term&gt; | &lt;research unit short term&gt;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 smtClean="0"/>
              <a:t>Textmasterformat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7524750" cy="2454374"/>
          </a:xfrm>
        </p:spPr>
        <p:txBody>
          <a:bodyPr/>
          <a:lstStyle/>
          <a:p>
            <a:pPr lvl="0"/>
            <a:r>
              <a:rPr lang="de-DE" noProof="0" smtClean="0"/>
              <a:t>Textmasterformat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7524750" cy="2454374"/>
          </a:xfrm>
        </p:spPr>
        <p:txBody>
          <a:bodyPr/>
          <a:lstStyle/>
          <a:p>
            <a:pPr lvl="0"/>
            <a:r>
              <a:rPr lang="de-DE" noProof="0" smtClean="0"/>
              <a:t>Textmasterformat bearbeiten</a:t>
            </a:r>
          </a:p>
        </p:txBody>
      </p:sp>
      <p:sp>
        <p:nvSpPr>
          <p:cNvPr id="12" name="Inhaltsplatzhalter 5">
            <a:extLst>
              <a:ext uri="{FF2B5EF4-FFF2-40B4-BE49-F238E27FC236}">
                <a16:creationId xmlns="" xmlns:a16="http://schemas.microsoft.com/office/drawing/2014/main" id="{9C675125-65B7-4F5B-AEF0-C38D81E746CF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8075612" y="1449388"/>
            <a:ext cx="3708399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  <p:sp>
        <p:nvSpPr>
          <p:cNvPr id="13" name="Inhaltsplatzhalter 5">
            <a:extLst>
              <a:ext uri="{FF2B5EF4-FFF2-40B4-BE49-F238E27FC236}">
                <a16:creationId xmlns="" xmlns:a16="http://schemas.microsoft.com/office/drawing/2014/main" id="{23FA31D8-E476-4ADE-8ED0-89F2667028D2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8075612" y="4005263"/>
            <a:ext cx="3708399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16810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smtClean="0"/>
              <a:t>Titelmasterformat durch Klicken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smtClean="0"/>
              <a:t>Presentation Title | Firstname Lastname  | &lt;program short term&gt; | &lt;research unit short term&gt;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 smtClean="0"/>
              <a:t>Textmasterformat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9" y="1406427"/>
            <a:ext cx="3708400" cy="2454374"/>
          </a:xfrm>
        </p:spPr>
        <p:txBody>
          <a:bodyPr/>
          <a:lstStyle/>
          <a:p>
            <a:pPr lvl="0"/>
            <a:r>
              <a:rPr lang="de-DE" noProof="0" smtClean="0"/>
              <a:t>Textmasterformat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9" y="3963533"/>
            <a:ext cx="3708400" cy="2454374"/>
          </a:xfrm>
        </p:spPr>
        <p:txBody>
          <a:bodyPr/>
          <a:lstStyle/>
          <a:p>
            <a:pPr lvl="0"/>
            <a:r>
              <a:rPr lang="de-DE" noProof="0" smtClean="0"/>
              <a:t>Textmasterformat bearbeiten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259262" y="1449389"/>
            <a:ext cx="3673475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 smtClean="0"/>
              <a:t>Bild durch Klicken auf Symbol hinzufügen</a:t>
            </a:r>
            <a:endParaRPr lang="en-US" noProof="0"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4259263" y="4005263"/>
            <a:ext cx="3673475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 smtClean="0"/>
              <a:t>Bild durch Klicken auf Symbol hinzufügen</a:t>
            </a:r>
            <a:endParaRPr lang="en-US" noProof="0"/>
          </a:p>
        </p:txBody>
      </p:sp>
      <p:sp>
        <p:nvSpPr>
          <p:cNvPr id="12" name="Bildplatzhalter 6">
            <a:extLst>
              <a:ext uri="{FF2B5EF4-FFF2-40B4-BE49-F238E27FC236}">
                <a16:creationId xmlns="" xmlns:a16="http://schemas.microsoft.com/office/drawing/2014/main" id="{68AD19F6-8B2A-4294-9E9A-47F8C86A5D65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75611" y="1449389"/>
            <a:ext cx="3708401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 smtClean="0"/>
              <a:t>Bild durch Klicken auf Symbol hinzufügen</a:t>
            </a:r>
            <a:endParaRPr lang="en-US" noProof="0"/>
          </a:p>
        </p:txBody>
      </p:sp>
      <p:sp>
        <p:nvSpPr>
          <p:cNvPr id="13" name="Bildplatzhalter 6">
            <a:extLst>
              <a:ext uri="{FF2B5EF4-FFF2-40B4-BE49-F238E27FC236}">
                <a16:creationId xmlns="" xmlns:a16="http://schemas.microsoft.com/office/drawing/2014/main" id="{B0BE3BFA-E3C5-48E6-ADE2-3072C916F3FE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8075612" y="4005263"/>
            <a:ext cx="3708401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 smtClean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7530298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smtClean="0"/>
              <a:t>Titelmasterformat durch Klicken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smtClean="0"/>
              <a:t>Presentation Title | Firstname Lastname  | &lt;program short term&gt; | &lt;research unit short term&gt;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 smtClean="0"/>
              <a:t>Textmasterformat bearbeiten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07989" y="1449389"/>
            <a:ext cx="11376024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 smtClean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8969432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smtClean="0"/>
              <a:t>Titelmasterformat durch Klicken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smtClean="0"/>
              <a:t>Presentation Title | Firstname Lastname  | &lt;program short term&gt; | &lt;research unit short term&gt;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 smtClean="0"/>
              <a:t>Textmasterformat bearbeiten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07989" y="1449389"/>
            <a:ext cx="5616574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 smtClean="0"/>
              <a:t>Bild durch Klicken auf Symbol hinzufügen</a:t>
            </a:r>
            <a:endParaRPr lang="en-US" noProof="0"/>
          </a:p>
        </p:txBody>
      </p:sp>
      <p:sp>
        <p:nvSpPr>
          <p:cNvPr id="6" name="Bildplatzhalter 6"/>
          <p:cNvSpPr>
            <a:spLocks noGrp="1"/>
          </p:cNvSpPr>
          <p:nvPr>
            <p:ph type="pic" sz="quarter" idx="15"/>
          </p:nvPr>
        </p:nvSpPr>
        <p:spPr>
          <a:xfrm>
            <a:off x="6167437" y="1449389"/>
            <a:ext cx="5616575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 smtClean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6753528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Picture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smtClean="0"/>
              <a:t>Titelmasterformat durch Klicken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smtClean="0"/>
              <a:t>Presentation Title | Firstname Lastname  | &lt;program short term&gt; | &lt;research unit short term&gt;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 smtClean="0"/>
              <a:t>Textmasterformat bearbeiten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07989" y="1449389"/>
            <a:ext cx="3708399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 smtClean="0"/>
              <a:t>Bild durch Klicken auf Symbol hinzufügen</a:t>
            </a:r>
            <a:endParaRPr lang="en-US" noProof="0"/>
          </a:p>
        </p:txBody>
      </p:sp>
      <p:sp>
        <p:nvSpPr>
          <p:cNvPr id="6" name="Bildplatzhalter 6"/>
          <p:cNvSpPr>
            <a:spLocks noGrp="1"/>
          </p:cNvSpPr>
          <p:nvPr>
            <p:ph type="pic" sz="quarter" idx="15"/>
          </p:nvPr>
        </p:nvSpPr>
        <p:spPr>
          <a:xfrm>
            <a:off x="4259263" y="1449389"/>
            <a:ext cx="7524749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 smtClean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7414256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smtClean="0"/>
              <a:t>Titelmasterformat durch Klicken bearbeiten</a:t>
            </a:r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smtClean="0"/>
              <a:t>Presentation Title | Firstname Lastname  | &lt;program short term&gt; | &lt;research unit short term&gt;</a:t>
            </a:r>
            <a:endParaRPr lang="en-US" noProof="0" dirty="0"/>
          </a:p>
        </p:txBody>
      </p:sp>
      <p:sp>
        <p:nvSpPr>
          <p:cNvPr id="6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4722976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smtClean="0"/>
              <a:t>Presentation Title | Firstname Lastname  | &lt;program short term&gt; | &lt;research unit short term&gt;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759894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(with Pictur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55" y="0"/>
            <a:ext cx="12191997" cy="3429001"/>
          </a:xfr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 dirty="0" smtClean="0"/>
              <a:t>Bild durch Klicken auf Symbol hinzufügen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2"/>
            <a:ext cx="11376025" cy="1099777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de-DE" noProof="0" smtClean="0"/>
              <a:t>Titelmasterformat durch Klicken bearbeiten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07986" y="3573016"/>
            <a:ext cx="11376025" cy="1296144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z="1600" dirty="0" smtClean="0"/>
              <a:t>&lt;type </a:t>
            </a:r>
            <a:r>
              <a:rPr lang="de-DE" sz="1600" dirty="0" err="1" smtClean="0"/>
              <a:t>of</a:t>
            </a:r>
            <a:r>
              <a:rPr lang="de-DE" sz="1600" dirty="0" smtClean="0"/>
              <a:t> </a:t>
            </a:r>
            <a:r>
              <a:rPr lang="de-DE" sz="1600" dirty="0" err="1" smtClean="0"/>
              <a:t>talk</a:t>
            </a:r>
            <a:r>
              <a:rPr lang="de-DE" sz="1600" dirty="0" smtClean="0"/>
              <a:t>&gt; in</a:t>
            </a:r>
          </a:p>
          <a:p>
            <a:r>
              <a:rPr lang="de-DE" sz="1600" b="0" dirty="0" smtClean="0"/>
              <a:t>Helmholtz </a:t>
            </a:r>
            <a:r>
              <a:rPr lang="de-DE" sz="1600" b="0" dirty="0" err="1" smtClean="0"/>
              <a:t>program</a:t>
            </a:r>
            <a:r>
              <a:rPr lang="de-DE" sz="1600" b="0" dirty="0" smtClean="0"/>
              <a:t>: &lt;p</a:t>
            </a:r>
            <a:r>
              <a:rPr lang="en-GB" sz="1600" b="0" dirty="0" err="1" smtClean="0"/>
              <a:t>rogram</a:t>
            </a:r>
            <a:r>
              <a:rPr lang="en-GB" sz="1600" b="0" dirty="0" smtClean="0"/>
              <a:t> name&gt; (XXX)</a:t>
            </a:r>
          </a:p>
          <a:p>
            <a:r>
              <a:rPr lang="en-GB" sz="1600" b="0" dirty="0" err="1" smtClean="0"/>
              <a:t>PoF</a:t>
            </a:r>
            <a:r>
              <a:rPr lang="en-GB" sz="1600" b="0" dirty="0" smtClean="0"/>
              <a:t> III Topic: &lt;topic&gt; OR </a:t>
            </a:r>
            <a:r>
              <a:rPr lang="de-DE" sz="1600" b="0" dirty="0" err="1" smtClean="0"/>
              <a:t>PoF</a:t>
            </a:r>
            <a:r>
              <a:rPr lang="de-DE" sz="1600" b="0" dirty="0" smtClean="0"/>
              <a:t> III </a:t>
            </a:r>
            <a:r>
              <a:rPr lang="de-DE" sz="1600" b="0" dirty="0" err="1" smtClean="0"/>
              <a:t>research</a:t>
            </a:r>
            <a:r>
              <a:rPr lang="de-DE" sz="1600" b="0" dirty="0" smtClean="0"/>
              <a:t> </a:t>
            </a:r>
            <a:r>
              <a:rPr lang="de-DE" sz="1600" b="0" dirty="0" err="1" smtClean="0"/>
              <a:t>theme</a:t>
            </a:r>
            <a:r>
              <a:rPr lang="de-DE" sz="1600" b="0" dirty="0" smtClean="0"/>
              <a:t>: &lt;</a:t>
            </a:r>
            <a:r>
              <a:rPr lang="de-DE" sz="1600" b="0" dirty="0" err="1" smtClean="0"/>
              <a:t>research</a:t>
            </a:r>
            <a:r>
              <a:rPr lang="de-DE" sz="1600" b="0" dirty="0" smtClean="0"/>
              <a:t> </a:t>
            </a:r>
            <a:r>
              <a:rPr lang="de-DE" sz="1600" b="0" dirty="0" err="1" smtClean="0"/>
              <a:t>theme</a:t>
            </a:r>
            <a:r>
              <a:rPr lang="de-DE" sz="1600" b="0" dirty="0" smtClean="0"/>
              <a:t>&gt; </a:t>
            </a:r>
            <a:endParaRPr lang="en-GB" sz="1600" b="0" dirty="0" smtClean="0"/>
          </a:p>
          <a:p>
            <a:r>
              <a:rPr lang="de-DE" sz="1600" b="0" dirty="0" smtClean="0"/>
              <a:t>DESY Research Unit: </a:t>
            </a:r>
            <a:r>
              <a:rPr lang="en-GB" sz="1600" b="0" dirty="0" smtClean="0"/>
              <a:t>&lt;research unit&gt;</a:t>
            </a:r>
            <a:endParaRPr lang="en-GB" sz="1600" b="0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414464" y="4937942"/>
            <a:ext cx="11369548" cy="700373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400"/>
            </a:lvl1pPr>
          </a:lstStyle>
          <a:p>
            <a:pPr lvl="0"/>
            <a:r>
              <a:rPr lang="de-DE" noProof="0" dirty="0" smtClean="0"/>
              <a:t>Textmasterformat bearbeiten</a:t>
            </a:r>
          </a:p>
        </p:txBody>
      </p:sp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3032" y="5669579"/>
            <a:ext cx="793750" cy="794719"/>
          </a:xfrm>
          <a:prstGeom prst="rect">
            <a:avLst/>
          </a:prstGeom>
        </p:spPr>
      </p:pic>
      <p:sp>
        <p:nvSpPr>
          <p:cNvPr id="15" name="Untertitel 2"/>
          <p:cNvSpPr txBox="1">
            <a:spLocks/>
          </p:cNvSpPr>
          <p:nvPr userDrawn="1"/>
        </p:nvSpPr>
        <p:spPr>
          <a:xfrm>
            <a:off x="407987" y="3501008"/>
            <a:ext cx="11376025" cy="152578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tabLst>
                <a:tab pos="266700" algn="l"/>
              </a:tabLst>
              <a:defRPr sz="1800" b="1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600" b="0" dirty="0"/>
          </a:p>
        </p:txBody>
      </p:sp>
      <p:pic>
        <p:nvPicPr>
          <p:cNvPr id="17" name="Picture 2" descr="https://www.helmholtz.de/fileadmin/user_upload/04_mediathek/Logos_2017/2017_H_Logo_RGB_untereinander_EN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6" y="5533346"/>
            <a:ext cx="3528392" cy="1067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0856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0"/>
            <a:ext cx="11376025" cy="1854000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de-DE" noProof="0" smtClean="0"/>
              <a:t>Titelmasterformat durch Klicken bearbeiten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7987" y="2335014"/>
            <a:ext cx="11376025" cy="1525787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 smtClean="0"/>
              <a:t>Formatvorlage des Untertitelmasters durch Klicken bearbeiten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457579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smtClean="0"/>
              <a:t>Titelmasterformat durch Klicken bearbeiten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noProof="0" smtClean="0"/>
              <a:t>Textmasterformat bearbeiten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smtClean="0"/>
              <a:t>Presentation Title | Firstname Lastname  | &lt;program short term&gt; | &lt;research unit short term&gt;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8" y="817500"/>
            <a:ext cx="11376024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733408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smtClean="0"/>
              <a:t>Titelmasterformat durch Klicken bearbeiten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8" y="1406427"/>
            <a:ext cx="5616575" cy="5010249"/>
          </a:xfrm>
        </p:spPr>
        <p:txBody>
          <a:bodyPr/>
          <a:lstStyle/>
          <a:p>
            <a:pPr lvl="0"/>
            <a:r>
              <a:rPr lang="de-DE" noProof="0" smtClean="0"/>
              <a:t>Textmasterformat bearbeiten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smtClean="0"/>
              <a:t>Presentation Title | Firstname Lastname  | &lt;program short term&gt; | &lt;research unit short term&gt;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 smtClean="0"/>
              <a:t>Textmasterformat bearbeiten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4"/>
          </p:nvPr>
        </p:nvSpPr>
        <p:spPr>
          <a:xfrm>
            <a:off x="6167439" y="1406427"/>
            <a:ext cx="5616574" cy="5010249"/>
          </a:xfrm>
        </p:spPr>
        <p:txBody>
          <a:bodyPr/>
          <a:lstStyle/>
          <a:p>
            <a:pPr lvl="0"/>
            <a:r>
              <a:rPr lang="de-DE" noProof="0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548715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3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smtClean="0"/>
              <a:t>Titelmasterformat durch Klicken bearbeiten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9" y="1406427"/>
            <a:ext cx="3708400" cy="5010249"/>
          </a:xfrm>
        </p:spPr>
        <p:txBody>
          <a:bodyPr/>
          <a:lstStyle/>
          <a:p>
            <a:pPr lvl="0"/>
            <a:r>
              <a:rPr lang="de-DE" noProof="0" smtClean="0"/>
              <a:t>Textmasterformat bearbeiten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smtClean="0"/>
              <a:t>Presentation Title | Firstname Lastname  | &lt;program short term&gt; | &lt;research unit short term&gt;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 smtClean="0"/>
              <a:t>Textmasterformat bearbeiten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4"/>
          </p:nvPr>
        </p:nvSpPr>
        <p:spPr>
          <a:xfrm>
            <a:off x="4259263" y="1406427"/>
            <a:ext cx="3673475" cy="5010249"/>
          </a:xfrm>
        </p:spPr>
        <p:txBody>
          <a:bodyPr/>
          <a:lstStyle/>
          <a:p>
            <a:pPr lvl="0"/>
            <a:r>
              <a:rPr lang="de-DE" noProof="0" smtClean="0"/>
              <a:t>Textmasterformat bearbeiten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5"/>
          </p:nvPr>
        </p:nvSpPr>
        <p:spPr>
          <a:xfrm>
            <a:off x="8075612" y="1406427"/>
            <a:ext cx="3708399" cy="5010249"/>
          </a:xfrm>
        </p:spPr>
        <p:txBody>
          <a:bodyPr/>
          <a:lstStyle/>
          <a:p>
            <a:pPr lvl="0"/>
            <a:r>
              <a:rPr lang="de-DE" noProof="0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834802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smtClean="0"/>
              <a:t>Titelmasterformat durch Klicken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smtClean="0"/>
              <a:t>Presentation Title | Firstname Lastname  | &lt;program short term&gt; | &lt;research unit short term&gt;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 smtClean="0"/>
              <a:t>Textmasterformat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5616575" cy="2454374"/>
          </a:xfrm>
        </p:spPr>
        <p:txBody>
          <a:bodyPr/>
          <a:lstStyle/>
          <a:p>
            <a:pPr lvl="0"/>
            <a:r>
              <a:rPr lang="de-DE" noProof="0" smtClean="0"/>
              <a:t>Textmasterformat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5616575" cy="2454374"/>
          </a:xfrm>
        </p:spPr>
        <p:txBody>
          <a:bodyPr/>
          <a:lstStyle/>
          <a:p>
            <a:pPr lvl="0"/>
            <a:r>
              <a:rPr lang="de-DE" noProof="0" smtClean="0"/>
              <a:t>Textmasterformat bearbeiten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6167437" y="1449389"/>
            <a:ext cx="5616576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 smtClean="0"/>
              <a:t>Bild durch Klicken auf Symbol hinzufügen</a:t>
            </a:r>
            <a:endParaRPr lang="en-US" noProof="0"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6167438" y="4005263"/>
            <a:ext cx="5616576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 smtClean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71160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smtClean="0"/>
              <a:t>Titelmasterformat durch Klicken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smtClean="0"/>
              <a:t>Presentation Title | Firstname Lastname  | &lt;program short term&gt; | &lt;research unit short term&gt;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 smtClean="0"/>
              <a:t>Textmasterformat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5616575" cy="2454374"/>
          </a:xfrm>
        </p:spPr>
        <p:txBody>
          <a:bodyPr/>
          <a:lstStyle/>
          <a:p>
            <a:pPr lvl="0"/>
            <a:r>
              <a:rPr lang="de-DE" noProof="0" smtClean="0"/>
              <a:t>Textmasterformat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5616575" cy="2454374"/>
          </a:xfrm>
        </p:spPr>
        <p:txBody>
          <a:bodyPr/>
          <a:lstStyle/>
          <a:p>
            <a:pPr lvl="0"/>
            <a:r>
              <a:rPr lang="de-DE" noProof="0" smtClean="0"/>
              <a:t>Textmasterformat bearbeiten</a:t>
            </a:r>
          </a:p>
        </p:txBody>
      </p:sp>
      <p:sp>
        <p:nvSpPr>
          <p:cNvPr id="12" name="Inhaltsplatzhalter 5">
            <a:extLst>
              <a:ext uri="{FF2B5EF4-FFF2-40B4-BE49-F238E27FC236}">
                <a16:creationId xmlns="" xmlns:a16="http://schemas.microsoft.com/office/drawing/2014/main" id="{2E8BFC49-6C4E-4A78-A7A9-0AB60943F6F7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6167438" y="1449388"/>
            <a:ext cx="5616574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  <p:sp>
        <p:nvSpPr>
          <p:cNvPr id="13" name="Inhaltsplatzhalter 5">
            <a:extLst>
              <a:ext uri="{FF2B5EF4-FFF2-40B4-BE49-F238E27FC236}">
                <a16:creationId xmlns="" xmlns:a16="http://schemas.microsoft.com/office/drawing/2014/main" id="{6B2B23C8-8ABC-4DC4-A6B8-3AA482F34140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6167438" y="4005263"/>
            <a:ext cx="5616574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5878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Picture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smtClean="0"/>
              <a:t>Titelmasterformat durch Klicken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smtClean="0"/>
              <a:t>Presentation Title | Firstname Lastname  | &lt;program short term&gt; | &lt;research unit short term&gt;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 smtClean="0"/>
              <a:t>Textmasterformat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7524750" cy="2454374"/>
          </a:xfrm>
        </p:spPr>
        <p:txBody>
          <a:bodyPr/>
          <a:lstStyle/>
          <a:p>
            <a:pPr lvl="0"/>
            <a:r>
              <a:rPr lang="de-DE" noProof="0" smtClean="0"/>
              <a:t>Textmasterformat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7524750" cy="2454374"/>
          </a:xfrm>
        </p:spPr>
        <p:txBody>
          <a:bodyPr/>
          <a:lstStyle/>
          <a:p>
            <a:pPr lvl="0"/>
            <a:r>
              <a:rPr lang="de-DE" noProof="0" smtClean="0"/>
              <a:t>Textmasterformat bearbeiten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8075611" y="1449389"/>
            <a:ext cx="3708401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 smtClean="0"/>
              <a:t>Bild durch Klicken auf Symbol hinzufügen</a:t>
            </a:r>
            <a:endParaRPr lang="en-US" noProof="0"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8075612" y="4005263"/>
            <a:ext cx="3708401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 smtClean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447463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8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07988" y="349611"/>
            <a:ext cx="11376024" cy="45109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7" y="1406427"/>
            <a:ext cx="11376025" cy="501024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48800" y="6554528"/>
            <a:ext cx="9991716" cy="18684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GB" noProof="0" smtClean="0"/>
              <a:t>Presentation Title | Firstname Lastname  | &lt;program short term&gt; | &lt;research unit short term&gt;</a:t>
            </a:r>
            <a:endParaRPr lang="en-US" noProof="0" dirty="0"/>
          </a:p>
        </p:txBody>
      </p:sp>
      <p:sp>
        <p:nvSpPr>
          <p:cNvPr id="14" name="Textfeld 13"/>
          <p:cNvSpPr txBox="1"/>
          <p:nvPr/>
        </p:nvSpPr>
        <p:spPr>
          <a:xfrm>
            <a:off x="10848528" y="6554528"/>
            <a:ext cx="935485" cy="18684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en-US" sz="900" b="1" noProof="0" dirty="0"/>
              <a:t>Page </a:t>
            </a:r>
            <a:fld id="{0427E4B2-AC28-443E-BE04-5CD55098A90B}" type="slidenum">
              <a:rPr lang="en-US" sz="900" b="1" noProof="0" smtClean="0"/>
              <a:pPr algn="r"/>
              <a:t>‹#›</a:t>
            </a:fld>
            <a:endParaRPr lang="en-US" sz="900" b="1" noProof="0" dirty="0"/>
          </a:p>
        </p:txBody>
      </p:sp>
      <p:pic>
        <p:nvPicPr>
          <p:cNvPr id="7" name="Grafik 6">
            <a:extLst>
              <a:ext uri="{FF2B5EF4-FFF2-40B4-BE49-F238E27FC236}">
                <a16:creationId xmlns="" xmlns:a16="http://schemas.microsoft.com/office/drawing/2014/main" id="{D4CD88DD-DBFC-4A36-8842-5A071EC0CA3A}"/>
              </a:ext>
            </a:extLst>
          </p:cNvPr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917" y="6582959"/>
            <a:ext cx="287966" cy="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299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1" r:id="rId2"/>
    <p:sldLayoutId id="2147483672" r:id="rId3"/>
    <p:sldLayoutId id="2147483662" r:id="rId4"/>
    <p:sldLayoutId id="2147483668" r:id="rId5"/>
    <p:sldLayoutId id="2147483673" r:id="rId6"/>
    <p:sldLayoutId id="2147483670" r:id="rId7"/>
    <p:sldLayoutId id="2147483678" r:id="rId8"/>
    <p:sldLayoutId id="2147483674" r:id="rId9"/>
    <p:sldLayoutId id="2147483679" r:id="rId10"/>
    <p:sldLayoutId id="2147483675" r:id="rId11"/>
    <p:sldLayoutId id="2147483669" r:id="rId12"/>
    <p:sldLayoutId id="2147483676" r:id="rId13"/>
    <p:sldLayoutId id="2147483677" r:id="rId14"/>
    <p:sldLayoutId id="2147483666" r:id="rId15"/>
    <p:sldLayoutId id="2147483667" r:id="rId16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tabLst>
          <a:tab pos="266700" algn="l"/>
        </a:tabLst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542925" indent="-276225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09625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76325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43025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13" userDrawn="1">
          <p15:clr>
            <a:srgbClr val="F26B43"/>
          </p15:clr>
        </p15:guide>
        <p15:guide id="2" pos="3885" userDrawn="1">
          <p15:clr>
            <a:srgbClr val="F26B43"/>
          </p15:clr>
        </p15:guide>
        <p15:guide id="3" pos="3795" userDrawn="1">
          <p15:clr>
            <a:srgbClr val="F26B43"/>
          </p15:clr>
        </p15:guide>
        <p15:guide id="4" pos="7423" userDrawn="1">
          <p15:clr>
            <a:srgbClr val="F26B43"/>
          </p15:clr>
        </p15:guide>
        <p15:guide id="5" pos="257" userDrawn="1">
          <p15:clr>
            <a:srgbClr val="F26B43"/>
          </p15:clr>
        </p15:guide>
        <p15:guide id="6" orient="horz" pos="4042" userDrawn="1">
          <p15:clr>
            <a:srgbClr val="F26B43"/>
          </p15:clr>
        </p15:guide>
        <p15:guide id="7" orient="horz" pos="2432" userDrawn="1">
          <p15:clr>
            <a:srgbClr val="F26B43"/>
          </p15:clr>
        </p15:guide>
        <p15:guide id="8" orient="horz" pos="2523" userDrawn="1">
          <p15:clr>
            <a:srgbClr val="F26B43"/>
          </p15:clr>
        </p15:guide>
        <p15:guide id="9" pos="2593" userDrawn="1">
          <p15:clr>
            <a:srgbClr val="F26B43"/>
          </p15:clr>
        </p15:guide>
        <p15:guide id="10" pos="2683" userDrawn="1">
          <p15:clr>
            <a:srgbClr val="F26B43"/>
          </p15:clr>
        </p15:guide>
        <p15:guide id="11" pos="4997" userDrawn="1">
          <p15:clr>
            <a:srgbClr val="F26B43"/>
          </p15:clr>
        </p15:guide>
        <p15:guide id="12" pos="508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6.jpg"/><Relationship Id="rId3" Type="http://schemas.openxmlformats.org/officeDocument/2006/relationships/image" Target="../media/image7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6.jpg"/><Relationship Id="rId3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6.jpg"/><Relationship Id="rId3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platzhalter 6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12500"/>
          <a:stretch>
            <a:fillRect/>
          </a:stretch>
        </p:blipFill>
        <p:spPr>
          <a:xfrm>
            <a:off x="3" y="0"/>
            <a:ext cx="12191997" cy="3429001"/>
          </a:xfr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Lattice Field Theory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/>
          </p:nvPr>
        </p:nvSpPr>
        <p:spPr>
          <a:xfrm>
            <a:off x="407368" y="5013176"/>
            <a:ext cx="11369548" cy="700373"/>
          </a:xfrm>
        </p:spPr>
        <p:txBody>
          <a:bodyPr/>
          <a:lstStyle/>
          <a:p>
            <a:r>
              <a:rPr lang="en-US" dirty="0" smtClean="0"/>
              <a:t>Karl Jansen </a:t>
            </a:r>
            <a:endParaRPr lang="en-US" dirty="0"/>
          </a:p>
          <a:p>
            <a:r>
              <a:rPr lang="en-US" dirty="0"/>
              <a:t>C</a:t>
            </a:r>
            <a:r>
              <a:rPr lang="en-US" dirty="0" smtClean="0"/>
              <a:t>enter Evaluation DESY, 5 – 9 February 2018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407986" y="3573016"/>
            <a:ext cx="11376025" cy="1296144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z="1600" b="0" dirty="0" smtClean="0"/>
              <a:t>Helmholtz </a:t>
            </a:r>
            <a:r>
              <a:rPr lang="de-DE" sz="1600" b="0" dirty="0" err="1"/>
              <a:t>P</a:t>
            </a:r>
            <a:r>
              <a:rPr lang="de-DE" sz="1600" b="0" dirty="0" err="1" smtClean="0"/>
              <a:t>rogram</a:t>
            </a:r>
            <a:r>
              <a:rPr lang="de-DE" sz="1600" b="0" dirty="0" smtClean="0"/>
              <a:t>: Matter </a:t>
            </a:r>
            <a:r>
              <a:rPr lang="de-DE" sz="1600" b="0" dirty="0" err="1" smtClean="0"/>
              <a:t>and</a:t>
            </a:r>
            <a:r>
              <a:rPr lang="de-DE" sz="1600" b="0" dirty="0" smtClean="0"/>
              <a:t> </a:t>
            </a:r>
            <a:r>
              <a:rPr lang="de-DE" sz="1600" b="0" dirty="0" err="1" smtClean="0"/>
              <a:t>the</a:t>
            </a:r>
            <a:r>
              <a:rPr lang="de-DE" sz="1600" b="0" dirty="0" smtClean="0"/>
              <a:t> </a:t>
            </a:r>
            <a:r>
              <a:rPr lang="de-DE" sz="1600" b="0" dirty="0" err="1" smtClean="0"/>
              <a:t>Universe</a:t>
            </a:r>
            <a:r>
              <a:rPr lang="en-GB" sz="1600" b="0" dirty="0" smtClean="0"/>
              <a:t> (MU)</a:t>
            </a:r>
          </a:p>
          <a:p>
            <a:r>
              <a:rPr lang="de-DE" sz="1600" b="0" dirty="0" err="1" smtClean="0"/>
              <a:t>PoF</a:t>
            </a:r>
            <a:r>
              <a:rPr lang="de-DE" sz="1600" b="0" dirty="0" smtClean="0"/>
              <a:t> III </a:t>
            </a:r>
            <a:r>
              <a:rPr lang="de-DE" sz="1600" b="0" dirty="0"/>
              <a:t>R</a:t>
            </a:r>
            <a:r>
              <a:rPr lang="de-DE" sz="1600" b="0" dirty="0" smtClean="0"/>
              <a:t>esearch </a:t>
            </a:r>
            <a:r>
              <a:rPr lang="de-DE" sz="1600" b="0" dirty="0" err="1"/>
              <a:t>T</a:t>
            </a:r>
            <a:r>
              <a:rPr lang="de-DE" sz="1600" b="0" dirty="0" err="1" smtClean="0"/>
              <a:t>heme</a:t>
            </a:r>
            <a:r>
              <a:rPr lang="de-DE" sz="1600" b="0" dirty="0" smtClean="0"/>
              <a:t>: </a:t>
            </a:r>
            <a:r>
              <a:rPr lang="de-DE" sz="1600" b="0" dirty="0" err="1" smtClean="0"/>
              <a:t>Lattice</a:t>
            </a:r>
            <a:r>
              <a:rPr lang="de-DE" sz="1600" b="0" dirty="0" smtClean="0"/>
              <a:t> Field </a:t>
            </a:r>
            <a:r>
              <a:rPr lang="de-DE" sz="1600" b="0" dirty="0" err="1" smtClean="0"/>
              <a:t>Theory</a:t>
            </a:r>
            <a:r>
              <a:rPr lang="de-DE" sz="1600" b="0" dirty="0" smtClean="0"/>
              <a:t> </a:t>
            </a:r>
            <a:endParaRPr lang="en-GB" sz="1600" b="0" dirty="0" smtClean="0"/>
          </a:p>
          <a:p>
            <a:r>
              <a:rPr lang="de-DE" sz="1600" b="0" dirty="0" smtClean="0"/>
              <a:t>DESY Research Unit: </a:t>
            </a:r>
            <a:r>
              <a:rPr lang="en-GB" sz="1600" b="0" dirty="0" smtClean="0"/>
              <a:t>Theoretical Particle Physics</a:t>
            </a:r>
            <a:endParaRPr lang="en-GB" sz="1600" b="0" dirty="0"/>
          </a:p>
        </p:txBody>
      </p:sp>
      <p:sp>
        <p:nvSpPr>
          <p:cNvPr id="6" name="Untertitel 2"/>
          <p:cNvSpPr txBox="1">
            <a:spLocks/>
          </p:cNvSpPr>
          <p:nvPr/>
        </p:nvSpPr>
        <p:spPr>
          <a:xfrm>
            <a:off x="407987" y="2335014"/>
            <a:ext cx="11376025" cy="88933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tabLst>
                <a:tab pos="266700" algn="l"/>
              </a:tabLst>
              <a:defRPr sz="1800" b="1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Research highlights of the NIC group</a:t>
            </a:r>
            <a:endParaRPr lang="en-US" sz="2000" dirty="0"/>
          </a:p>
        </p:txBody>
      </p:sp>
      <p:sp>
        <p:nvSpPr>
          <p:cNvPr id="9" name="Textfeld 5"/>
          <p:cNvSpPr txBox="1"/>
          <p:nvPr/>
        </p:nvSpPr>
        <p:spPr>
          <a:xfrm>
            <a:off x="7761873" y="836712"/>
            <a:ext cx="4008819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de-D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de-DE" sz="1800" dirty="0" smtClean="0"/>
              <a:t>This </a:t>
            </a:r>
            <a:r>
              <a:rPr lang="de-DE" sz="1800" dirty="0" err="1" smtClean="0"/>
              <a:t>image</a:t>
            </a:r>
            <a:r>
              <a:rPr lang="de-DE" sz="1800" dirty="0" smtClean="0"/>
              <a:t> </a:t>
            </a:r>
            <a:r>
              <a:rPr lang="de-DE" sz="1800" dirty="0" err="1" smtClean="0"/>
              <a:t>is</a:t>
            </a:r>
            <a:r>
              <a:rPr lang="de-DE" sz="1800" dirty="0" smtClean="0"/>
              <a:t> a </a:t>
            </a:r>
            <a:r>
              <a:rPr lang="de-DE" sz="1800" dirty="0" err="1" smtClean="0"/>
              <a:t>place</a:t>
            </a:r>
            <a:r>
              <a:rPr lang="de-DE" sz="1800" dirty="0" smtClean="0"/>
              <a:t>-holder </a:t>
            </a:r>
            <a:r>
              <a:rPr lang="de-DE" sz="1800" dirty="0" err="1" smtClean="0"/>
              <a:t>for</a:t>
            </a:r>
            <a:r>
              <a:rPr lang="de-DE" sz="1800" dirty="0" smtClean="0"/>
              <a:t> </a:t>
            </a:r>
            <a:r>
              <a:rPr lang="de-DE" sz="1800" dirty="0" err="1" smtClean="0"/>
              <a:t>the</a:t>
            </a:r>
            <a:r>
              <a:rPr lang="de-DE" sz="1800" dirty="0" smtClean="0"/>
              <a:t> </a:t>
            </a:r>
            <a:r>
              <a:rPr lang="de-DE" sz="1800" dirty="0" err="1" smtClean="0"/>
              <a:t>respective</a:t>
            </a:r>
            <a:r>
              <a:rPr lang="de-DE" sz="1800" dirty="0" smtClean="0"/>
              <a:t> </a:t>
            </a:r>
            <a:r>
              <a:rPr lang="de-DE" sz="1800" dirty="0" err="1" smtClean="0"/>
              <a:t>program</a:t>
            </a:r>
            <a:r>
              <a:rPr lang="de-DE" sz="1800" dirty="0" smtClean="0"/>
              <a:t> - </a:t>
            </a:r>
            <a:r>
              <a:rPr lang="de-DE" sz="1800" dirty="0" err="1" smtClean="0"/>
              <a:t>image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862967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NIC: John von Neumann-Institute for computing  </a:t>
            </a:r>
            <a:endParaRPr lang="en-GB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Research group “ Elementary Particle Physics”</a:t>
            </a:r>
            <a:endParaRPr lang="en-US" dirty="0"/>
          </a:p>
        </p:txBody>
      </p:sp>
      <p:sp>
        <p:nvSpPr>
          <p:cNvPr id="11" name="Textplatzhalter 7"/>
          <p:cNvSpPr txBox="1">
            <a:spLocks/>
          </p:cNvSpPr>
          <p:nvPr/>
        </p:nvSpPr>
        <p:spPr>
          <a:xfrm>
            <a:off x="407988" y="1406426"/>
            <a:ext cx="10944596" cy="3678757"/>
          </a:xfrm>
          <a:prstGeom prst="rect">
            <a:avLst/>
          </a:prstGeom>
        </p:spPr>
        <p:txBody>
          <a:bodyPr/>
          <a:lstStyle>
            <a:lvl1pPr marL="266700" indent="-2667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266700" algn="l"/>
              </a:tabLst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2925" indent="-276225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9625" indent="-2667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76325" indent="-2667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43025" indent="-2667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b="1" dirty="0" smtClean="0"/>
              <a:t>Guidelines for presentations’ format</a:t>
            </a:r>
          </a:p>
          <a:p>
            <a:r>
              <a:rPr lang="en-US" dirty="0" smtClean="0"/>
              <a:t>Cooperation between </a:t>
            </a:r>
            <a:r>
              <a:rPr lang="en-US" dirty="0" err="1" smtClean="0"/>
              <a:t>Hemholtz</a:t>
            </a:r>
            <a:r>
              <a:rPr lang="en-US" dirty="0" smtClean="0"/>
              <a:t> </a:t>
            </a:r>
            <a:r>
              <a:rPr lang="en-US" dirty="0" err="1" smtClean="0"/>
              <a:t>Centres</a:t>
            </a:r>
            <a:r>
              <a:rPr lang="en-US" dirty="0" smtClean="0"/>
              <a:t> </a:t>
            </a:r>
            <a:r>
              <a:rPr lang="en-US" dirty="0" err="1" smtClean="0"/>
              <a:t>Forschungszentrum</a:t>
            </a:r>
            <a:r>
              <a:rPr lang="en-US" dirty="0" smtClean="0"/>
              <a:t> </a:t>
            </a:r>
            <a:r>
              <a:rPr lang="en-US" dirty="0" err="1" smtClean="0"/>
              <a:t>Jülich</a:t>
            </a:r>
            <a:r>
              <a:rPr lang="en-US" dirty="0" smtClean="0"/>
              <a:t>, </a:t>
            </a:r>
            <a:r>
              <a:rPr lang="en-US" dirty="0" err="1" smtClean="0"/>
              <a:t>Deutsches</a:t>
            </a:r>
            <a:r>
              <a:rPr lang="en-US" dirty="0" smtClean="0"/>
              <a:t> </a:t>
            </a:r>
            <a:r>
              <a:rPr lang="en-US" dirty="0" err="1" smtClean="0"/>
              <a:t>Eletronensynchroton</a:t>
            </a:r>
            <a:r>
              <a:rPr lang="en-US" dirty="0" smtClean="0"/>
              <a:t> DESY and GSI </a:t>
            </a:r>
            <a:r>
              <a:rPr lang="en-US" dirty="0" err="1" smtClean="0"/>
              <a:t>Helmholtzzentrum</a:t>
            </a:r>
            <a:r>
              <a:rPr lang="en-US" dirty="0" smtClean="0"/>
              <a:t> </a:t>
            </a:r>
            <a:r>
              <a:rPr lang="en-US" dirty="0" err="1" smtClean="0"/>
              <a:t>für</a:t>
            </a:r>
            <a:r>
              <a:rPr lang="en-US" dirty="0" smtClean="0"/>
              <a:t> </a:t>
            </a:r>
            <a:r>
              <a:rPr lang="en-US" dirty="0" err="1" smtClean="0"/>
              <a:t>Schwerionenforschung</a:t>
            </a:r>
            <a:endParaRPr lang="en-US" dirty="0" smtClean="0"/>
          </a:p>
          <a:p>
            <a:r>
              <a:rPr lang="en-US" dirty="0" smtClean="0"/>
              <a:t>NIC maintains five research groups: Computational Biophysical Chemistry (JSC), Computational Structural Biology (JSC), Elementary Particle Physics (DESY), Lattice Quantum Chromodynamics (GSI), Nuclear Matter (GSI)</a:t>
            </a:r>
          </a:p>
          <a:p>
            <a:r>
              <a:rPr lang="en-US" dirty="0" smtClean="0"/>
              <a:t>NIC provides supercomputer time at </a:t>
            </a:r>
            <a:r>
              <a:rPr lang="en-US" dirty="0" err="1" smtClean="0"/>
              <a:t>Jülich</a:t>
            </a:r>
            <a:r>
              <a:rPr lang="en-US" dirty="0" smtClean="0"/>
              <a:t> supercomputer </a:t>
            </a:r>
            <a:r>
              <a:rPr lang="en-US" dirty="0" err="1" smtClean="0"/>
              <a:t>centre</a:t>
            </a:r>
            <a:r>
              <a:rPr lang="en-US" dirty="0" smtClean="0"/>
              <a:t> through a peer review process </a:t>
            </a:r>
          </a:p>
          <a:p>
            <a:r>
              <a:rPr lang="en-US" dirty="0" smtClean="0"/>
              <a:t>Gauss, </a:t>
            </a:r>
            <a:r>
              <a:rPr lang="en-US" dirty="0" err="1" smtClean="0"/>
              <a:t>Prace</a:t>
            </a:r>
            <a:r>
              <a:rPr lang="en-US" dirty="0" smtClean="0"/>
              <a:t> etc. ? </a:t>
            </a:r>
          </a:p>
          <a:p>
            <a:r>
              <a:rPr lang="en-US" dirty="0" smtClean="0"/>
              <a:t>Mention management of configuration generation, collaborations guidance</a:t>
            </a:r>
          </a:p>
          <a:p>
            <a:r>
              <a:rPr lang="en-US" dirty="0" smtClean="0"/>
              <a:t>Link to universities</a:t>
            </a:r>
          </a:p>
          <a:p>
            <a:r>
              <a:rPr lang="en-US" dirty="0" smtClean="0"/>
              <a:t>European Joint Doctorates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12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748800" y="6554528"/>
            <a:ext cx="9991716" cy="186841"/>
          </a:xfrm>
        </p:spPr>
        <p:txBody>
          <a:bodyPr/>
          <a:lstStyle/>
          <a:p>
            <a:r>
              <a:rPr lang="en-GB" dirty="0" smtClean="0"/>
              <a:t>Lattice Field Theory | Karl Jansen  | Theory | MU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1636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07988" y="349610"/>
            <a:ext cx="11376024" cy="703125"/>
          </a:xfrm>
        </p:spPr>
        <p:txBody>
          <a:bodyPr/>
          <a:lstStyle/>
          <a:p>
            <a:r>
              <a:rPr lang="en-US" dirty="0" smtClean="0"/>
              <a:t>NIC Research highlight: computation of running strong coupling constant</a:t>
            </a:r>
            <a:endParaRPr lang="en-US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Lattice Field Theory | Karl Jansen </a:t>
            </a:r>
            <a:r>
              <a:rPr lang="en-GB" smtClean="0"/>
              <a:t>| Particle Theory </a:t>
            </a:r>
            <a:r>
              <a:rPr lang="en-GB" dirty="0" smtClean="0"/>
              <a:t>| MU</a:t>
            </a:r>
            <a:endParaRPr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3"/>
          </p:nvPr>
        </p:nvSpPr>
        <p:spPr>
          <a:xfrm>
            <a:off x="407987" y="188640"/>
            <a:ext cx="11376025" cy="1008112"/>
          </a:xfr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5"/>
          </p:nvPr>
        </p:nvSpPr>
        <p:spPr>
          <a:xfrm>
            <a:off x="407988" y="1406426"/>
            <a:ext cx="7524750" cy="3750766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Have one-two slides for running coupling, PRL</a:t>
            </a:r>
            <a:endParaRPr lang="en-US" b="1" dirty="0"/>
          </a:p>
          <a:p>
            <a:r>
              <a:rPr lang="en-US" dirty="0" smtClean="0"/>
              <a:t>One graph, precise determination with controlled </a:t>
            </a:r>
            <a:r>
              <a:rPr lang="en-US" dirty="0" smtClean="0"/>
              <a:t>errors</a:t>
            </a:r>
            <a:endParaRPr lang="en-US" dirty="0" smtClean="0">
              <a:sym typeface="Wingdings"/>
            </a:endParaRPr>
          </a:p>
          <a:p>
            <a:endParaRPr lang="en-US" dirty="0"/>
          </a:p>
        </p:txBody>
      </p:sp>
      <p:pic>
        <p:nvPicPr>
          <p:cNvPr id="16" name="Bildplatzhalter 15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37" r="4437"/>
          <a:stretch>
            <a:fillRect/>
          </a:stretch>
        </p:blipFill>
        <p:spPr/>
      </p:pic>
      <p:pic>
        <p:nvPicPr>
          <p:cNvPr id="18" name="Bildplatzhalter 17"/>
          <p:cNvPicPr>
            <a:picLocks noGrp="1" noChangeAspect="1"/>
          </p:cNvPicPr>
          <p:nvPr>
            <p:ph type="pic" sz="quarter" idx="17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67" r="446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228629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07988" y="349610"/>
            <a:ext cx="11376024" cy="703125"/>
          </a:xfrm>
        </p:spPr>
        <p:txBody>
          <a:bodyPr/>
          <a:lstStyle/>
          <a:p>
            <a:r>
              <a:rPr lang="en-US" dirty="0" smtClean="0"/>
              <a:t>Further achievements</a:t>
            </a:r>
            <a:endParaRPr lang="en-US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Lattice Field Theory | Karl Jansen </a:t>
            </a:r>
            <a:r>
              <a:rPr lang="en-GB" smtClean="0"/>
              <a:t>| Particle Theory </a:t>
            </a:r>
            <a:r>
              <a:rPr lang="en-GB" dirty="0" smtClean="0"/>
              <a:t>| MU</a:t>
            </a:r>
            <a:endParaRPr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3"/>
          </p:nvPr>
        </p:nvSpPr>
        <p:spPr>
          <a:xfrm>
            <a:off x="407987" y="188640"/>
            <a:ext cx="11376025" cy="1008112"/>
          </a:xfr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5"/>
          </p:nvPr>
        </p:nvSpPr>
        <p:spPr>
          <a:xfrm>
            <a:off x="407988" y="1406426"/>
            <a:ext cx="7524750" cy="3750766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Selected achievements (only mention, not discuss in detail)</a:t>
            </a:r>
            <a:endParaRPr lang="en-US" dirty="0" smtClean="0"/>
          </a:p>
          <a:p>
            <a:r>
              <a:rPr lang="en-US" dirty="0" smtClean="0"/>
              <a:t>NIC project excellence award muon anomalous magnetic moment </a:t>
            </a:r>
          </a:p>
          <a:p>
            <a:r>
              <a:rPr lang="en-US" dirty="0" smtClean="0"/>
              <a:t>Development of multilevel algorithm, breakthrough</a:t>
            </a:r>
          </a:p>
          <a:p>
            <a:r>
              <a:rPr lang="en-US" dirty="0" smtClean="0"/>
              <a:t>Spin and Momentum composition of nucleon, PRL</a:t>
            </a:r>
          </a:p>
          <a:p>
            <a:r>
              <a:rPr lang="en-US" dirty="0" smtClean="0"/>
              <a:t>Development of NPHQET for B-decays (Belle II)</a:t>
            </a:r>
          </a:p>
          <a:p>
            <a:r>
              <a:rPr lang="en-US" dirty="0" smtClean="0"/>
              <a:t>Scalar quark content of nucleon </a:t>
            </a:r>
            <a:r>
              <a:rPr lang="en-US" dirty="0" smtClean="0">
                <a:sym typeface="Wingdings"/>
              </a:rPr>
              <a:t> coupling to WIMP, PRL</a:t>
            </a:r>
          </a:p>
          <a:p>
            <a:r>
              <a:rPr lang="en-US" dirty="0" smtClean="0">
                <a:sym typeface="Wingdings"/>
              </a:rPr>
              <a:t>Tensor networks, PRL and PRX</a:t>
            </a:r>
          </a:p>
          <a:p>
            <a:r>
              <a:rPr lang="en-US" dirty="0" smtClean="0">
                <a:sym typeface="Wingdings"/>
              </a:rPr>
              <a:t>Non-perturbative renormalization of lattice PDFs</a:t>
            </a:r>
          </a:p>
          <a:p>
            <a:r>
              <a:rPr lang="en-US" dirty="0" smtClean="0">
                <a:sym typeface="Wingdings"/>
              </a:rPr>
              <a:t>? </a:t>
            </a:r>
          </a:p>
          <a:p>
            <a:endParaRPr lang="en-US" dirty="0"/>
          </a:p>
        </p:txBody>
      </p:sp>
      <p:pic>
        <p:nvPicPr>
          <p:cNvPr id="16" name="Bildplatzhalter 15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37" r="4437"/>
          <a:stretch>
            <a:fillRect/>
          </a:stretch>
        </p:blipFill>
        <p:spPr/>
      </p:pic>
      <p:pic>
        <p:nvPicPr>
          <p:cNvPr id="18" name="Bildplatzhalter 17"/>
          <p:cNvPicPr>
            <a:picLocks noGrp="1" noChangeAspect="1"/>
          </p:cNvPicPr>
          <p:nvPr>
            <p:ph type="pic" sz="quarter" idx="17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67" r="446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291675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07988" y="349610"/>
            <a:ext cx="11376024" cy="703125"/>
          </a:xfrm>
        </p:spPr>
        <p:txBody>
          <a:bodyPr/>
          <a:lstStyle/>
          <a:p>
            <a:r>
              <a:rPr lang="en-US" dirty="0" smtClean="0"/>
              <a:t>Outlook</a:t>
            </a:r>
            <a:endParaRPr lang="en-US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Lattice Field Theory | Karl Jansen </a:t>
            </a:r>
            <a:r>
              <a:rPr lang="en-GB" smtClean="0"/>
              <a:t>| Particle Theory </a:t>
            </a:r>
            <a:r>
              <a:rPr lang="en-GB" dirty="0" smtClean="0"/>
              <a:t>| MU</a:t>
            </a:r>
            <a:endParaRPr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3"/>
          </p:nvPr>
        </p:nvSpPr>
        <p:spPr>
          <a:xfrm>
            <a:off x="407987" y="188640"/>
            <a:ext cx="11376025" cy="1008112"/>
          </a:xfr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6"/>
          </p:nvPr>
        </p:nvSpPr>
        <p:spPr>
          <a:xfrm>
            <a:off x="335361" y="1189356"/>
            <a:ext cx="7597378" cy="5221154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One slide outlook</a:t>
            </a:r>
            <a:endParaRPr lang="en-US" b="1" dirty="0"/>
          </a:p>
          <a:p>
            <a:r>
              <a:rPr lang="en-US" dirty="0" smtClean="0"/>
              <a:t>Continuum limit for four active quarks in physical condition</a:t>
            </a:r>
            <a:endParaRPr lang="en-US" dirty="0"/>
          </a:p>
          <a:p>
            <a:r>
              <a:rPr lang="en-US" dirty="0" smtClean="0"/>
              <a:t>Tensor networks in higher dimensions</a:t>
            </a:r>
          </a:p>
          <a:p>
            <a:r>
              <a:rPr lang="en-US" dirty="0" smtClean="0"/>
              <a:t>Half the error of </a:t>
            </a:r>
            <a:r>
              <a:rPr lang="en-US" dirty="0" err="1" smtClean="0"/>
              <a:t>alpha_s</a:t>
            </a:r>
            <a:endParaRPr lang="en-US" dirty="0" smtClean="0"/>
          </a:p>
          <a:p>
            <a:r>
              <a:rPr lang="en-US" dirty="0" smtClean="0"/>
              <a:t>Investigate reliability of perturbation theory</a:t>
            </a:r>
          </a:p>
          <a:p>
            <a:r>
              <a:rPr lang="en-US" dirty="0" smtClean="0"/>
              <a:t>Form factors for Belle II</a:t>
            </a:r>
          </a:p>
          <a:p>
            <a:r>
              <a:rPr lang="en-US" dirty="0" smtClean="0"/>
              <a:t>Further development of speed up if simulations (e.g. domain decomposition) </a:t>
            </a:r>
          </a:p>
          <a:p>
            <a:r>
              <a:rPr lang="en-US" dirty="0" smtClean="0"/>
              <a:t>Activities related to scientific computing/data (c.f. CDCS)</a:t>
            </a:r>
          </a:p>
          <a:p>
            <a:r>
              <a:rPr lang="en-US" dirty="0" smtClean="0"/>
              <a:t>Be ready for the </a:t>
            </a:r>
            <a:r>
              <a:rPr lang="en-US" dirty="0" err="1" smtClean="0"/>
              <a:t>unkwown</a:t>
            </a:r>
            <a:endParaRPr lang="en-US" dirty="0"/>
          </a:p>
        </p:txBody>
      </p:sp>
      <p:pic>
        <p:nvPicPr>
          <p:cNvPr id="16" name="Bildplatzhalter 15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37" r="4437"/>
          <a:stretch>
            <a:fillRect/>
          </a:stretch>
        </p:blipFill>
        <p:spPr/>
      </p:pic>
      <p:pic>
        <p:nvPicPr>
          <p:cNvPr id="18" name="Bildplatzhalter 17"/>
          <p:cNvPicPr>
            <a:picLocks noGrp="1" noChangeAspect="1"/>
          </p:cNvPicPr>
          <p:nvPr>
            <p:ph type="pic" sz="quarter" idx="17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67" r="446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5975120"/>
      </p:ext>
    </p:extLst>
  </p:cSld>
  <p:clrMapOvr>
    <a:masterClrMapping/>
  </p:clrMapOvr>
</p:sld>
</file>

<file path=ppt/theme/theme1.xml><?xml version="1.0" encoding="utf-8"?>
<a:theme xmlns:a="http://schemas.openxmlformats.org/drawingml/2006/main" name="DESY_PowerPoint_16x9_en(2)">
  <a:themeElements>
    <a:clrScheme name="Benutzerdefiniert 63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F9E1B"/>
      </a:accent2>
      <a:accent3>
        <a:srgbClr val="004B7D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1"/>
          </a:solidFill>
        </a:ln>
      </a:spPr>
      <a:bodyPr rtlCol="0" anchor="ctr"/>
      <a:lstStyle>
        <a:defPPr algn="ctr">
          <a:defRPr sz="16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1600" dirty="0" err="1" smtClean="0"/>
        </a:defPPr>
      </a:lstStyle>
    </a:txDef>
  </a:objectDefaults>
  <a:extraClrSchemeLst/>
  <a:custClrLst>
    <a:custClr>
      <a:srgbClr val="8B6EC9"/>
    </a:custClr>
    <a:custClr>
      <a:srgbClr val="E35D50"/>
    </a:custClr>
    <a:custClr>
      <a:srgbClr val="5BC5F1"/>
    </a:custClr>
    <a:custClr>
      <a:srgbClr val="00AA92"/>
    </a:custClr>
  </a:custClrLst>
  <a:extLst>
    <a:ext uri="{05A4C25C-085E-4340-85A3-A5531E510DB2}">
      <thm15:themeFamily xmlns:thm15="http://schemas.microsoft.com/office/thememl/2012/main" name="DESY_PowerPoint_16x9_en.potx" id="{14073260-8C2D-4AB2-A81C-2042420C348F}" vid="{AD62EC48-8461-453D-92FA-1EE04F54074A}"/>
    </a:ext>
  </a:extLst>
</a:theme>
</file>

<file path=ppt/theme/theme2.xml><?xml version="1.0" encoding="utf-8"?>
<a:theme xmlns:a="http://schemas.openxmlformats.org/drawingml/2006/main" name="Office">
  <a:themeElements>
    <a:clrScheme name="Benutzerdefiniert 104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F9E1B"/>
      </a:accent2>
      <a:accent3>
        <a:srgbClr val="020A0A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Benutzerdefiniert 104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F9E1B"/>
      </a:accent2>
      <a:accent3>
        <a:srgbClr val="020A0A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DESY_PowerPoint_16x9_en(2)</Template>
  <TotalTime>67</TotalTime>
  <Words>358</Words>
  <Application>Microsoft Macintosh PowerPoint</Application>
  <PresentationFormat>Widescreen</PresentationFormat>
  <Paragraphs>48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Wingdings</vt:lpstr>
      <vt:lpstr>Arial</vt:lpstr>
      <vt:lpstr>DESY_PowerPoint_16x9_en(2)</vt:lpstr>
      <vt:lpstr>Lattice Field Theory </vt:lpstr>
      <vt:lpstr>NIC: John von Neumann-Institute for computing  </vt:lpstr>
      <vt:lpstr>NIC Research highlight: computation of running strong coupling constant</vt:lpstr>
      <vt:lpstr>Further achievements</vt:lpstr>
      <vt:lpstr>Outlook</vt:lpstr>
    </vt:vector>
  </TitlesOfParts>
  <Company>DESY</Company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Nele Mueller</dc:creator>
  <cp:lastModifiedBy>Microsoft Office User</cp:lastModifiedBy>
  <cp:revision>24</cp:revision>
  <dcterms:created xsi:type="dcterms:W3CDTF">2017-10-27T13:42:35Z</dcterms:created>
  <dcterms:modified xsi:type="dcterms:W3CDTF">2017-11-16T08:39:17Z</dcterms:modified>
</cp:coreProperties>
</file>