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slideLayouts/slideLayout16.xml" ContentType="application/vnd.openxmlformats-officedocument.presentationml.slideLayout+xml"/>
  <Default Extension="emf" ContentType="image/x-emf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revisionInfo.xml" ContentType="application/vnd.ms-powerpoint.revisioninfo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Layouts/slideLayout15.xml" ContentType="application/vnd.openxmlformats-officedocument.presentationml.slideLayout+xml"/>
  <Override PartName="/ppt/presentation.xml" ContentType="application/vnd.openxmlformats-officedocument.presentationml.presentation.main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r:id="rId1"/>
  </p:sldMasterIdLst>
  <p:notesMasterIdLst>
    <p:notesMasterId r:id="rId6"/>
  </p:notesMasterIdLst>
  <p:handoutMasterIdLst>
    <p:handoutMasterId r:id="rId7"/>
  </p:handoutMasterIdLst>
  <p:sldIdLst>
    <p:sldId id="268" r:id="rId2"/>
    <p:sldId id="277" r:id="rId3"/>
    <p:sldId id="276" r:id="rId4"/>
    <p:sldId id="281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mc="http://schemas.openxmlformats.org/markup-compatibility/2006" xmlns:mv="urn:schemas-microsoft-com:mac:vml" xmlns:p15="http://schemas.microsoft.com/office/powerpoint/2012/main" xmlns="" xmlns:p="http://schemas.openxmlformats.org/presentationml/2006/main" xmlns:r="http://schemas.openxmlformats.org/officeDocument/2006/relationships" xmlns:a="http://schemas.openxmlformats.org/drawingml/2006/main">
        <p15:guide id="1" orient="horz" pos="913" userDrawn="1">
          <p15:clr>
            <a:srgbClr val="A4A3A4"/>
          </p15:clr>
        </p15:guide>
        <p15:guide id="2" pos="257" userDrawn="1">
          <p15:clr>
            <a:srgbClr val="A4A3A4"/>
          </p15:clr>
        </p15:guide>
      </p15:sldGuideLst>
    </p:ext>
    <p:ext uri="{2D200454-40CA-4A62-9FC3-DE9A4176ACB9}">
      <p15:notesGuideLst xmlns:mc="http://schemas.openxmlformats.org/markup-compatibility/2006" xmlns:mv="urn:schemas-microsoft-com:mac:vml" xmlns:p15="http://schemas.microsoft.com/office/powerpoint/2012/main" xmlns="" xmlns:p="http://schemas.openxmlformats.org/presentationml/2006/main" xmlns:r="http://schemas.openxmlformats.org/officeDocument/2006/relationships" xmlns:a="http://schemas.openxmlformats.org/drawingml/2006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extLst>
    <p:ext uri="{E76CE94A-603C-4142-B9EB-6D1370010A27}">
      <p14:discardImageEditData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2767"/>
    </p:ext>
    <p:ext uri="{FD5EFAAD-0ECE-453E-9831-46B23BE46B34}">
      <p15:chartTrackingRefBased xmlns:mc="http://schemas.openxmlformats.org/markup-compatibility/2006" xmlns:mv="urn:schemas-microsoft-com:mac:vml" xmlns:p15="http://schemas.microsoft.com/office/powerpoint/2012/main" xmlns="" xmlns:p="http://schemas.openxmlformats.org/presentationml/2006/main" xmlns:r="http://schemas.openxmlformats.org/officeDocument/2006/relationships" xmlns:a="http://schemas.openxmlformats.org/drawingml/2006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 horzBarState="maximized">
    <p:restoredLeft sz="12199" autoAdjust="0"/>
    <p:restoredTop sz="94660"/>
  </p:normalViewPr>
  <p:slideViewPr>
    <p:cSldViewPr showGuides="1">
      <p:cViewPr>
        <p:scale>
          <a:sx n="125" d="100"/>
          <a:sy n="125" d="100"/>
        </p:scale>
        <p:origin x="-88" y="-88"/>
      </p:cViewPr>
      <p:guideLst>
        <p:guide orient="horz" pos="913"/>
        <p:guide pos="25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>
        <p:scale>
          <a:sx n="100" d="100"/>
          <a:sy n="100" d="100"/>
        </p:scale>
        <p:origin x="480" y="72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21" Type="http://schemas.microsoft.com/office/2015/10/relationships/revisionInfo" Target="revisionInfo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75E6C4-5F43-4FF9-96D4-21B8157BE639}" type="datetimeFigureOut">
              <a:rPr lang="de-DE" smtClean="0"/>
              <a:pPr/>
              <a:t>21.11.2017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E8B182-0F75-451D-B88B-ABD1C205B431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9180968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1BD367-6A7A-405A-BFB1-15817186491F}" type="datetimeFigureOut">
              <a:rPr lang="de-DE" smtClean="0"/>
              <a:pPr/>
              <a:t>21.11.2017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413189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7B5255-5329-45F9-87F3-A2F9FB4734DF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92767670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177800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55600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42925" indent="-187325" algn="l" defTabSz="914400" rtl="0" eaLnBrk="1" latinLnBrk="0" hangingPunct="1">
      <a:buFont typeface="Arial" panose="020B0604020202020204" pitchFamily="34" charset="0"/>
      <a:buChar char="•"/>
      <a:tabLst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720725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898525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Relationship Id="rId3" Type="http://schemas.openxmlformats.org/officeDocument/2006/relationships/image" Target="../media/image3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Relationship Id="rId3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988" y="349611"/>
            <a:ext cx="11376025" cy="1855254"/>
          </a:xfrm>
        </p:spPr>
        <p:txBody>
          <a:bodyPr anchor="t"/>
          <a:lstStyle>
            <a:lvl1pPr algn="l">
              <a:lnSpc>
                <a:spcPct val="100000"/>
              </a:lnSpc>
              <a:defRPr sz="6000"/>
            </a:lvl1pPr>
          </a:lstStyle>
          <a:p>
            <a:r>
              <a:rPr lang="de-DE" noProof="0" smtClean="0"/>
              <a:t>Titelmasterformat durch Klicken bearbeiten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07987" y="2335014"/>
            <a:ext cx="11376025" cy="1525787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z="1600" dirty="0" smtClean="0"/>
              <a:t>&lt;type </a:t>
            </a:r>
            <a:r>
              <a:rPr lang="de-DE" sz="1600" dirty="0" err="1" smtClean="0"/>
              <a:t>of</a:t>
            </a:r>
            <a:r>
              <a:rPr lang="de-DE" sz="1600" dirty="0" smtClean="0"/>
              <a:t> </a:t>
            </a:r>
            <a:r>
              <a:rPr lang="de-DE" sz="1600" dirty="0" err="1" smtClean="0"/>
              <a:t>talk</a:t>
            </a:r>
            <a:r>
              <a:rPr lang="de-DE" sz="1600" dirty="0" smtClean="0"/>
              <a:t>&gt; in</a:t>
            </a:r>
          </a:p>
          <a:p>
            <a:r>
              <a:rPr lang="de-DE" sz="1600" b="0" dirty="0" smtClean="0"/>
              <a:t>Helmholtz </a:t>
            </a:r>
            <a:r>
              <a:rPr lang="de-DE" sz="1600" b="0" dirty="0" err="1" smtClean="0"/>
              <a:t>program</a:t>
            </a:r>
            <a:r>
              <a:rPr lang="de-DE" sz="1600" b="0" dirty="0" smtClean="0"/>
              <a:t>: &lt;p</a:t>
            </a:r>
            <a:r>
              <a:rPr lang="en-GB" sz="1600" b="0" dirty="0" err="1" smtClean="0"/>
              <a:t>rogram</a:t>
            </a:r>
            <a:r>
              <a:rPr lang="en-GB" sz="1600" b="0" dirty="0" smtClean="0"/>
              <a:t> name&gt; (XXX)</a:t>
            </a:r>
          </a:p>
          <a:p>
            <a:r>
              <a:rPr lang="en-GB" sz="1600" b="0" dirty="0" err="1" smtClean="0"/>
              <a:t>PoF</a:t>
            </a:r>
            <a:r>
              <a:rPr lang="en-GB" sz="1600" b="0" dirty="0" smtClean="0"/>
              <a:t> III Topic: &lt;topic&gt; OR </a:t>
            </a:r>
            <a:r>
              <a:rPr lang="de-DE" sz="1600" b="0" dirty="0" err="1" smtClean="0"/>
              <a:t>PoF</a:t>
            </a:r>
            <a:r>
              <a:rPr lang="de-DE" sz="1600" b="0" dirty="0" smtClean="0"/>
              <a:t> III </a:t>
            </a:r>
            <a:r>
              <a:rPr lang="de-DE" sz="1600" b="0" dirty="0" err="1" smtClean="0"/>
              <a:t>research</a:t>
            </a:r>
            <a:r>
              <a:rPr lang="de-DE" sz="1600" b="0" dirty="0" smtClean="0"/>
              <a:t> </a:t>
            </a:r>
            <a:r>
              <a:rPr lang="de-DE" sz="1600" b="0" dirty="0" err="1" smtClean="0"/>
              <a:t>theme</a:t>
            </a:r>
            <a:r>
              <a:rPr lang="de-DE" sz="1600" b="0" dirty="0" smtClean="0"/>
              <a:t>: &lt;</a:t>
            </a:r>
            <a:r>
              <a:rPr lang="de-DE" sz="1600" b="0" dirty="0" err="1" smtClean="0"/>
              <a:t>research</a:t>
            </a:r>
            <a:r>
              <a:rPr lang="de-DE" sz="1600" b="0" dirty="0" smtClean="0"/>
              <a:t> </a:t>
            </a:r>
            <a:r>
              <a:rPr lang="de-DE" sz="1600" b="0" dirty="0" err="1" smtClean="0"/>
              <a:t>theme</a:t>
            </a:r>
            <a:r>
              <a:rPr lang="de-DE" sz="1600" b="0" dirty="0" smtClean="0"/>
              <a:t>&gt; </a:t>
            </a:r>
            <a:endParaRPr lang="en-GB" sz="1600" b="0" dirty="0" smtClean="0"/>
          </a:p>
          <a:p>
            <a:r>
              <a:rPr lang="de-DE" sz="1600" b="0" dirty="0" smtClean="0"/>
              <a:t>DESY Research Unit: </a:t>
            </a:r>
            <a:r>
              <a:rPr lang="en-GB" sz="1600" b="0" dirty="0" smtClean="0"/>
              <a:t>&lt;research unit&gt;</a:t>
            </a:r>
            <a:endParaRPr lang="en-GB" sz="1600" b="0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0"/>
          </p:nvPr>
        </p:nvSpPr>
        <p:spPr>
          <a:xfrm>
            <a:off x="414396" y="4096780"/>
            <a:ext cx="11369549" cy="700373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1400"/>
            </a:lvl1pPr>
          </a:lstStyle>
          <a:p>
            <a:pPr lvl="0"/>
            <a:r>
              <a:rPr lang="de-DE" noProof="0" smtClean="0"/>
              <a:t>Textmasterformat bearbeiten</a:t>
            </a:r>
          </a:p>
        </p:txBody>
      </p:sp>
      <p:pic>
        <p:nvPicPr>
          <p:cNvPr id="9" name="Grafik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10833032" y="5669579"/>
            <a:ext cx="793750" cy="794719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mc="http://schemas.openxmlformats.org/markup-compatibility/2006" xmlns:mv="urn:schemas-microsoft-com:mac:vml"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B98CB5A4-07FA-4ADB-94BA-D0065C909A2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407612" y="6287602"/>
            <a:ext cx="1802188" cy="132766"/>
          </a:xfrm>
          <a:prstGeom prst="rect">
            <a:avLst/>
          </a:prstGeom>
        </p:spPr>
      </p:pic>
      <p:sp>
        <p:nvSpPr>
          <p:cNvPr id="7" name="Subtitle 2"/>
          <p:cNvSpPr txBox="1">
            <a:spLocks/>
          </p:cNvSpPr>
          <p:nvPr userDrawn="1"/>
        </p:nvSpPr>
        <p:spPr>
          <a:xfrm>
            <a:off x="407986" y="3573016"/>
            <a:ext cx="11376025" cy="129614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tabLst>
                <a:tab pos="266700" algn="l"/>
              </a:tabLst>
              <a:defRPr sz="1800" b="1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1600" b="0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839419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, Text and 2 Objects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 smtClean="0"/>
              <a:t>Titelmasterformat durch Klicken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 smtClean="0"/>
              <a:t>LHC Physics | Elisabetta Gallo  | MU | Experimental Particle Physics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 smtClean="0"/>
              <a:t>Textmasterformat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8" y="1406427"/>
            <a:ext cx="7524750" cy="2454374"/>
          </a:xfrm>
        </p:spPr>
        <p:txBody>
          <a:bodyPr/>
          <a:lstStyle/>
          <a:p>
            <a:pPr lvl="0"/>
            <a:r>
              <a:rPr lang="de-DE" noProof="0" smtClean="0"/>
              <a:t>Textmasterformat bearbeiten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8" y="3963533"/>
            <a:ext cx="7524750" cy="2454374"/>
          </a:xfrm>
        </p:spPr>
        <p:txBody>
          <a:bodyPr/>
          <a:lstStyle/>
          <a:p>
            <a:pPr lvl="0"/>
            <a:r>
              <a:rPr lang="de-DE" noProof="0" smtClean="0"/>
              <a:t>Textmasterformat bearbeiten</a:t>
            </a:r>
          </a:p>
        </p:txBody>
      </p:sp>
      <p:sp>
        <p:nvSpPr>
          <p:cNvPr id="12" name="Inhaltsplatzhalter 5">
            <a:extLst>
              <a:ext uri="{FF2B5EF4-FFF2-40B4-BE49-F238E27FC236}">
                <a16:creationId xmlns:mc="http://schemas.openxmlformats.org/markup-compatibility/2006" xmlns:mv="urn:schemas-microsoft-com:mac:vml"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9C675125-65B7-4F5B-AEF0-C38D81E746CF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8075612" y="1449388"/>
            <a:ext cx="3708399" cy="2411412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r>
              <a:rPr lang="de-DE" dirty="0" err="1"/>
              <a:t>Object</a:t>
            </a:r>
            <a:r>
              <a:rPr lang="de-DE" dirty="0"/>
              <a:t> </a:t>
            </a:r>
          </a:p>
        </p:txBody>
      </p:sp>
      <p:sp>
        <p:nvSpPr>
          <p:cNvPr id="13" name="Inhaltsplatzhalter 5">
            <a:extLst>
              <a:ext uri="{FF2B5EF4-FFF2-40B4-BE49-F238E27FC236}">
                <a16:creationId xmlns:mc="http://schemas.openxmlformats.org/markup-compatibility/2006" xmlns:mv="urn:schemas-microsoft-com:mac:vml"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23FA31D8-E476-4ADE-8ED0-89F2667028D2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8075612" y="4005263"/>
            <a:ext cx="3708399" cy="2411412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r>
              <a:rPr lang="de-DE" dirty="0" err="1"/>
              <a:t>Object</a:t>
            </a:r>
            <a:r>
              <a:rPr lang="de-DE" dirty="0"/>
              <a:t> </a:t>
            </a: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916810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, Text and 4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 smtClean="0"/>
              <a:t>Titelmasterformat durch Klicken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 smtClean="0"/>
              <a:t>LHC Physics | Elisabetta Gallo  | MU | Experimental Particle Physics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 smtClean="0"/>
              <a:t>Textmasterformat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9" y="1406427"/>
            <a:ext cx="3708400" cy="2454374"/>
          </a:xfrm>
        </p:spPr>
        <p:txBody>
          <a:bodyPr/>
          <a:lstStyle/>
          <a:p>
            <a:pPr lvl="0"/>
            <a:r>
              <a:rPr lang="de-DE" noProof="0" smtClean="0"/>
              <a:t>Textmasterformat bearbeiten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9" y="3963533"/>
            <a:ext cx="3708400" cy="2454374"/>
          </a:xfrm>
        </p:spPr>
        <p:txBody>
          <a:bodyPr/>
          <a:lstStyle/>
          <a:p>
            <a:pPr lvl="0"/>
            <a:r>
              <a:rPr lang="de-DE" noProof="0" smtClean="0"/>
              <a:t>Textmasterformat bearbeiten</a:t>
            </a:r>
          </a:p>
        </p:txBody>
      </p:sp>
      <p:sp>
        <p:nvSpPr>
          <p:cNvPr id="10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259262" y="1449389"/>
            <a:ext cx="3673475" cy="241141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 smtClean="0"/>
              <a:t>Bild durch Klicken auf Symbol hinzufügen</a:t>
            </a:r>
            <a:endParaRPr lang="en-US" noProof="0"/>
          </a:p>
        </p:txBody>
      </p:sp>
      <p:sp>
        <p:nvSpPr>
          <p:cNvPr id="11" name="Bildplatzhalter 6"/>
          <p:cNvSpPr>
            <a:spLocks noGrp="1"/>
          </p:cNvSpPr>
          <p:nvPr>
            <p:ph type="pic" sz="quarter" idx="17"/>
          </p:nvPr>
        </p:nvSpPr>
        <p:spPr>
          <a:xfrm>
            <a:off x="4259263" y="4005263"/>
            <a:ext cx="3673475" cy="2412644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 smtClean="0"/>
              <a:t>Bild durch Klicken auf Symbol hinzufügen</a:t>
            </a:r>
            <a:endParaRPr lang="en-US" noProof="0"/>
          </a:p>
        </p:txBody>
      </p:sp>
      <p:sp>
        <p:nvSpPr>
          <p:cNvPr id="12" name="Bildplatzhalter 6">
            <a:extLst>
              <a:ext uri="{FF2B5EF4-FFF2-40B4-BE49-F238E27FC236}">
                <a16:creationId xmlns:mc="http://schemas.openxmlformats.org/markup-compatibility/2006" xmlns:mv="urn:schemas-microsoft-com:mac:vml"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68AD19F6-8B2A-4294-9E9A-47F8C86A5D65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75611" y="1449389"/>
            <a:ext cx="3708401" cy="241141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 smtClean="0"/>
              <a:t>Bild durch Klicken auf Symbol hinzufügen</a:t>
            </a:r>
            <a:endParaRPr lang="en-US" noProof="0"/>
          </a:p>
        </p:txBody>
      </p:sp>
      <p:sp>
        <p:nvSpPr>
          <p:cNvPr id="13" name="Bildplatzhalter 6">
            <a:extLst>
              <a:ext uri="{FF2B5EF4-FFF2-40B4-BE49-F238E27FC236}">
                <a16:creationId xmlns:mc="http://schemas.openxmlformats.org/markup-compatibility/2006" xmlns:mv="urn:schemas-microsoft-com:mac:vml"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B0BE3BFA-E3C5-48E6-ADE2-3072C916F3FE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8075612" y="4005263"/>
            <a:ext cx="3708401" cy="2412644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 smtClean="0"/>
              <a:t>Bild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7530298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 smtClean="0"/>
              <a:t>Titelmasterformat durch Klicken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 smtClean="0"/>
              <a:t>LHC Physics | Elisabetta Gallo  | MU | Experimental Particle Physics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 smtClean="0"/>
              <a:t>Textmasterformat bearbeiten</a:t>
            </a:r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07989" y="1449389"/>
            <a:ext cx="11376024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 smtClean="0"/>
              <a:t>Bild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969432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and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 smtClean="0"/>
              <a:t>Titelmasterformat durch Klicken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 smtClean="0"/>
              <a:t>LHC Physics | Elisabetta Gallo  | MU | Experimental Particle Physics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 smtClean="0"/>
              <a:t>Textmasterformat bearbeiten</a:t>
            </a:r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07989" y="1449389"/>
            <a:ext cx="5616574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 smtClean="0"/>
              <a:t>Bild durch Klicken auf Symbol hinzufügen</a:t>
            </a:r>
            <a:endParaRPr lang="en-US" noProof="0"/>
          </a:p>
        </p:txBody>
      </p:sp>
      <p:sp>
        <p:nvSpPr>
          <p:cNvPr id="6" name="Bildplatzhalter 6"/>
          <p:cNvSpPr>
            <a:spLocks noGrp="1"/>
          </p:cNvSpPr>
          <p:nvPr>
            <p:ph type="pic" sz="quarter" idx="15"/>
          </p:nvPr>
        </p:nvSpPr>
        <p:spPr>
          <a:xfrm>
            <a:off x="6167437" y="1449389"/>
            <a:ext cx="5616575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 smtClean="0"/>
              <a:t>Bild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753528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and 2 Pictures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 smtClean="0"/>
              <a:t>Titelmasterformat durch Klicken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 smtClean="0"/>
              <a:t>LHC Physics | Elisabetta Gallo  | MU | Experimental Particle Physics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 smtClean="0"/>
              <a:t>Textmasterformat bearbeiten</a:t>
            </a:r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07989" y="1449389"/>
            <a:ext cx="3708399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 smtClean="0"/>
              <a:t>Bild durch Klicken auf Symbol hinzufügen</a:t>
            </a:r>
            <a:endParaRPr lang="en-US" noProof="0"/>
          </a:p>
        </p:txBody>
      </p:sp>
      <p:sp>
        <p:nvSpPr>
          <p:cNvPr id="6" name="Bildplatzhalter 6"/>
          <p:cNvSpPr>
            <a:spLocks noGrp="1"/>
          </p:cNvSpPr>
          <p:nvPr>
            <p:ph type="pic" sz="quarter" idx="15"/>
          </p:nvPr>
        </p:nvSpPr>
        <p:spPr>
          <a:xfrm>
            <a:off x="4259263" y="1449389"/>
            <a:ext cx="7524749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 smtClean="0"/>
              <a:t>Bild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7414256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 smtClean="0"/>
              <a:t>Titelmasterformat durch Klicken bearbeiten</a:t>
            </a:r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 smtClean="0"/>
              <a:t>LHC Physics | Elisabetta Gallo  | MU | Experimental Particle Physics</a:t>
            </a:r>
            <a:endParaRPr lang="en-US" noProof="0" dirty="0"/>
          </a:p>
        </p:txBody>
      </p:sp>
      <p:sp>
        <p:nvSpPr>
          <p:cNvPr id="6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 smtClean="0"/>
              <a:t>Textmasterformat bearbeiten</a:t>
            </a: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4722976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 smtClean="0"/>
              <a:t>LHC Physics | Elisabetta Gallo  | MU | Experimental Particle Physics</a:t>
            </a:r>
            <a:endParaRPr lang="en-US" noProof="0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759894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preserve="1" userDrawn="1">
  <p:cSld name="Title (with Pictur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55" y="0"/>
            <a:ext cx="12191997" cy="3429001"/>
          </a:xfrm>
          <a:solidFill>
            <a:schemeClr val="tx2"/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 dirty="0" smtClean="0"/>
              <a:t>Bild durch Klicken auf Symbol hinzufügen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988" y="349612"/>
            <a:ext cx="11376025" cy="1099777"/>
          </a:xfrm>
        </p:spPr>
        <p:txBody>
          <a:bodyPr anchor="t"/>
          <a:lstStyle>
            <a:lvl1pPr algn="l">
              <a:lnSpc>
                <a:spcPct val="1000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de-DE" noProof="0" smtClean="0"/>
              <a:t>Titelmasterformat durch Klicken bearbeiten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07986" y="3573016"/>
            <a:ext cx="11376025" cy="1296144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z="1600" dirty="0" smtClean="0"/>
              <a:t>&lt;type </a:t>
            </a:r>
            <a:r>
              <a:rPr lang="de-DE" sz="1600" dirty="0" err="1" smtClean="0"/>
              <a:t>of</a:t>
            </a:r>
            <a:r>
              <a:rPr lang="de-DE" sz="1600" dirty="0" smtClean="0"/>
              <a:t> </a:t>
            </a:r>
            <a:r>
              <a:rPr lang="de-DE" sz="1600" dirty="0" err="1" smtClean="0"/>
              <a:t>talk</a:t>
            </a:r>
            <a:r>
              <a:rPr lang="de-DE" sz="1600" dirty="0" smtClean="0"/>
              <a:t>&gt; in</a:t>
            </a:r>
          </a:p>
          <a:p>
            <a:r>
              <a:rPr lang="de-DE" sz="1600" b="0" dirty="0" smtClean="0"/>
              <a:t>Helmholtz </a:t>
            </a:r>
            <a:r>
              <a:rPr lang="de-DE" sz="1600" b="0" dirty="0" err="1" smtClean="0"/>
              <a:t>program</a:t>
            </a:r>
            <a:r>
              <a:rPr lang="de-DE" sz="1600" b="0" dirty="0" smtClean="0"/>
              <a:t>: &lt;p</a:t>
            </a:r>
            <a:r>
              <a:rPr lang="en-GB" sz="1600" b="0" dirty="0" err="1" smtClean="0"/>
              <a:t>rogram</a:t>
            </a:r>
            <a:r>
              <a:rPr lang="en-GB" sz="1600" b="0" dirty="0" smtClean="0"/>
              <a:t> name&gt; (XXX)</a:t>
            </a:r>
          </a:p>
          <a:p>
            <a:r>
              <a:rPr lang="en-GB" sz="1600" b="0" dirty="0" err="1" smtClean="0"/>
              <a:t>PoF</a:t>
            </a:r>
            <a:r>
              <a:rPr lang="en-GB" sz="1600" b="0" dirty="0" smtClean="0"/>
              <a:t> III Topic: &lt;topic&gt; OR </a:t>
            </a:r>
            <a:r>
              <a:rPr lang="de-DE" sz="1600" b="0" dirty="0" err="1" smtClean="0"/>
              <a:t>PoF</a:t>
            </a:r>
            <a:r>
              <a:rPr lang="de-DE" sz="1600" b="0" dirty="0" smtClean="0"/>
              <a:t> III </a:t>
            </a:r>
            <a:r>
              <a:rPr lang="de-DE" sz="1600" b="0" dirty="0" err="1" smtClean="0"/>
              <a:t>research</a:t>
            </a:r>
            <a:r>
              <a:rPr lang="de-DE" sz="1600" b="0" dirty="0" smtClean="0"/>
              <a:t> </a:t>
            </a:r>
            <a:r>
              <a:rPr lang="de-DE" sz="1600" b="0" dirty="0" err="1" smtClean="0"/>
              <a:t>theme</a:t>
            </a:r>
            <a:r>
              <a:rPr lang="de-DE" sz="1600" b="0" dirty="0" smtClean="0"/>
              <a:t>: &lt;</a:t>
            </a:r>
            <a:r>
              <a:rPr lang="de-DE" sz="1600" b="0" dirty="0" err="1" smtClean="0"/>
              <a:t>research</a:t>
            </a:r>
            <a:r>
              <a:rPr lang="de-DE" sz="1600" b="0" dirty="0" smtClean="0"/>
              <a:t> </a:t>
            </a:r>
            <a:r>
              <a:rPr lang="de-DE" sz="1600" b="0" dirty="0" err="1" smtClean="0"/>
              <a:t>theme</a:t>
            </a:r>
            <a:r>
              <a:rPr lang="de-DE" sz="1600" b="0" dirty="0" smtClean="0"/>
              <a:t>&gt; </a:t>
            </a:r>
            <a:endParaRPr lang="en-GB" sz="1600" b="0" dirty="0" smtClean="0"/>
          </a:p>
          <a:p>
            <a:r>
              <a:rPr lang="de-DE" sz="1600" b="0" dirty="0" smtClean="0"/>
              <a:t>DESY Research Unit: </a:t>
            </a:r>
            <a:r>
              <a:rPr lang="en-GB" sz="1600" b="0" dirty="0" smtClean="0"/>
              <a:t>&lt;research unit&gt;</a:t>
            </a:r>
            <a:endParaRPr lang="en-GB" sz="1600" b="0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0"/>
          </p:nvPr>
        </p:nvSpPr>
        <p:spPr>
          <a:xfrm>
            <a:off x="414464" y="4937942"/>
            <a:ext cx="11369548" cy="700373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1400"/>
            </a:lvl1pPr>
          </a:lstStyle>
          <a:p>
            <a:pPr lvl="0"/>
            <a:r>
              <a:rPr lang="de-DE" noProof="0" dirty="0" smtClean="0"/>
              <a:t>Textmasterformat bearbeiten</a:t>
            </a:r>
          </a:p>
        </p:txBody>
      </p:sp>
      <p:pic>
        <p:nvPicPr>
          <p:cNvPr id="13" name="Grafik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10833032" y="5669579"/>
            <a:ext cx="793750" cy="794719"/>
          </a:xfrm>
          <a:prstGeom prst="rect">
            <a:avLst/>
          </a:prstGeom>
        </p:spPr>
      </p:pic>
      <p:sp>
        <p:nvSpPr>
          <p:cNvPr id="15" name="Untertitel 2"/>
          <p:cNvSpPr txBox="1">
            <a:spLocks/>
          </p:cNvSpPr>
          <p:nvPr userDrawn="1"/>
        </p:nvSpPr>
        <p:spPr>
          <a:xfrm>
            <a:off x="407987" y="3501008"/>
            <a:ext cx="11376025" cy="152578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tabLst>
                <a:tab pos="266700" algn="l"/>
              </a:tabLst>
              <a:defRPr sz="1800" b="1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1600" b="0" dirty="0"/>
          </a:p>
        </p:txBody>
      </p:sp>
      <p:pic>
        <p:nvPicPr>
          <p:cNvPr id="17" name="Picture 2" descr="https://www.helmholtz.de/fileadmin/user_upload/04_mediathek/Logos_2017/2017_H_Logo_RGB_untereinander_EN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16" y="5533346"/>
            <a:ext cx="3528392" cy="1067181"/>
          </a:xfrm>
          <a:prstGeom prst="rect">
            <a:avLst/>
          </a:prstGeom>
          <a:noFill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860856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preserve="1" userDrawn="1">
  <p:cSld name="Divi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988" y="349610"/>
            <a:ext cx="11376025" cy="1854000"/>
          </a:xfrm>
        </p:spPr>
        <p:txBody>
          <a:bodyPr anchor="t"/>
          <a:lstStyle>
            <a:lvl1pPr algn="l">
              <a:lnSpc>
                <a:spcPct val="1000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de-DE" noProof="0" smtClean="0"/>
              <a:t>Titelmasterformat durch Klicken bearbeiten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7987" y="2335014"/>
            <a:ext cx="11376025" cy="1525787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noProof="0" smtClean="0"/>
              <a:t>Formatvorlage des Untertitelmasters durch Klicken bearbeiten</a:t>
            </a:r>
            <a:endParaRPr lang="en-US" noProof="0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457579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 smtClean="0"/>
              <a:t>Titelmasterformat durch Klicken bearbeiten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noProof="0" smtClean="0"/>
              <a:t>Textmasterformat bearbeiten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 smtClean="0"/>
              <a:t>LHC Physics | Elisabetta Gallo  | MU | Experimental Particle Physics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8" y="817500"/>
            <a:ext cx="11376024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 smtClean="0"/>
              <a:t>Textmasterformat bearbeiten</a:t>
            </a: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733408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and 2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 smtClean="0"/>
              <a:t>Titelmasterformat durch Klicken bearbeiten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988" y="1406427"/>
            <a:ext cx="5616575" cy="5010249"/>
          </a:xfrm>
        </p:spPr>
        <p:txBody>
          <a:bodyPr/>
          <a:lstStyle/>
          <a:p>
            <a:pPr lvl="0"/>
            <a:r>
              <a:rPr lang="de-DE" noProof="0" smtClean="0"/>
              <a:t>Textmasterformat bearbeiten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 smtClean="0"/>
              <a:t>LHC Physics | Elisabetta Gallo  | MU | Experimental Particle Physics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 smtClean="0"/>
              <a:t>Textmasterformat bearbeiten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4"/>
          </p:nvPr>
        </p:nvSpPr>
        <p:spPr>
          <a:xfrm>
            <a:off x="6167439" y="1406427"/>
            <a:ext cx="5616574" cy="5010249"/>
          </a:xfrm>
        </p:spPr>
        <p:txBody>
          <a:bodyPr/>
          <a:lstStyle/>
          <a:p>
            <a:pPr lvl="0"/>
            <a:r>
              <a:rPr lang="de-DE" noProof="0" smtClean="0"/>
              <a:t>Textmasterformat bearbeiten</a:t>
            </a: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548715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and 3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 smtClean="0"/>
              <a:t>Titelmasterformat durch Klicken bearbeiten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989" y="1406427"/>
            <a:ext cx="3708400" cy="5010249"/>
          </a:xfrm>
        </p:spPr>
        <p:txBody>
          <a:bodyPr/>
          <a:lstStyle/>
          <a:p>
            <a:pPr lvl="0"/>
            <a:r>
              <a:rPr lang="de-DE" noProof="0" smtClean="0"/>
              <a:t>Textmasterformat bearbeiten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 smtClean="0"/>
              <a:t>LHC Physics | Elisabetta Gallo  | MU | Experimental Particle Physics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 smtClean="0"/>
              <a:t>Textmasterformat bearbeiten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4"/>
          </p:nvPr>
        </p:nvSpPr>
        <p:spPr>
          <a:xfrm>
            <a:off x="4259263" y="1406427"/>
            <a:ext cx="3673475" cy="5010249"/>
          </a:xfrm>
        </p:spPr>
        <p:txBody>
          <a:bodyPr/>
          <a:lstStyle/>
          <a:p>
            <a:pPr lvl="0"/>
            <a:r>
              <a:rPr lang="de-DE" noProof="0" smtClean="0"/>
              <a:t>Textmasterformat bearbeiten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5"/>
          </p:nvPr>
        </p:nvSpPr>
        <p:spPr>
          <a:xfrm>
            <a:off x="8075612" y="1406427"/>
            <a:ext cx="3708399" cy="5010249"/>
          </a:xfrm>
        </p:spPr>
        <p:txBody>
          <a:bodyPr/>
          <a:lstStyle/>
          <a:p>
            <a:pPr lvl="0"/>
            <a:r>
              <a:rPr lang="de-DE" noProof="0" smtClean="0"/>
              <a:t>Textmasterformat bearbeiten</a:t>
            </a: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34802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, Text and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 smtClean="0"/>
              <a:t>Titelmasterformat durch Klicken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 smtClean="0"/>
              <a:t>LHC Physics | Elisabetta Gallo  | MU | Experimental Particle Physics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 smtClean="0"/>
              <a:t>Textmasterformat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8" y="1406427"/>
            <a:ext cx="5616575" cy="2454374"/>
          </a:xfrm>
        </p:spPr>
        <p:txBody>
          <a:bodyPr/>
          <a:lstStyle/>
          <a:p>
            <a:pPr lvl="0"/>
            <a:r>
              <a:rPr lang="de-DE" noProof="0" smtClean="0"/>
              <a:t>Textmasterformat bearbeiten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8" y="3963533"/>
            <a:ext cx="5616575" cy="2454374"/>
          </a:xfrm>
        </p:spPr>
        <p:txBody>
          <a:bodyPr/>
          <a:lstStyle/>
          <a:p>
            <a:pPr lvl="0"/>
            <a:r>
              <a:rPr lang="de-DE" noProof="0" smtClean="0"/>
              <a:t>Textmasterformat bearbeiten</a:t>
            </a:r>
          </a:p>
        </p:txBody>
      </p:sp>
      <p:sp>
        <p:nvSpPr>
          <p:cNvPr id="10" name="Bildplatzhalter 6"/>
          <p:cNvSpPr>
            <a:spLocks noGrp="1"/>
          </p:cNvSpPr>
          <p:nvPr>
            <p:ph type="pic" sz="quarter" idx="14"/>
          </p:nvPr>
        </p:nvSpPr>
        <p:spPr>
          <a:xfrm>
            <a:off x="6167437" y="1449389"/>
            <a:ext cx="5616576" cy="241141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 smtClean="0"/>
              <a:t>Bild durch Klicken auf Symbol hinzufügen</a:t>
            </a:r>
            <a:endParaRPr lang="en-US" noProof="0"/>
          </a:p>
        </p:txBody>
      </p:sp>
      <p:sp>
        <p:nvSpPr>
          <p:cNvPr id="11" name="Bildplatzhalter 6"/>
          <p:cNvSpPr>
            <a:spLocks noGrp="1"/>
          </p:cNvSpPr>
          <p:nvPr>
            <p:ph type="pic" sz="quarter" idx="17"/>
          </p:nvPr>
        </p:nvSpPr>
        <p:spPr>
          <a:xfrm>
            <a:off x="6167438" y="4005263"/>
            <a:ext cx="5616576" cy="2412644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 smtClean="0"/>
              <a:t>Bild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71160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, Text and 2 Obje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 smtClean="0"/>
              <a:t>Titelmasterformat durch Klicken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 smtClean="0"/>
              <a:t>LHC Physics | Elisabetta Gallo  | MU | Experimental Particle Physics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 smtClean="0"/>
              <a:t>Textmasterformat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8" y="1406427"/>
            <a:ext cx="5616575" cy="2454374"/>
          </a:xfrm>
        </p:spPr>
        <p:txBody>
          <a:bodyPr/>
          <a:lstStyle/>
          <a:p>
            <a:pPr lvl="0"/>
            <a:r>
              <a:rPr lang="de-DE" noProof="0" smtClean="0"/>
              <a:t>Textmasterformat bearbeiten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8" y="3963533"/>
            <a:ext cx="5616575" cy="2454374"/>
          </a:xfrm>
        </p:spPr>
        <p:txBody>
          <a:bodyPr/>
          <a:lstStyle/>
          <a:p>
            <a:pPr lvl="0"/>
            <a:r>
              <a:rPr lang="de-DE" noProof="0" smtClean="0"/>
              <a:t>Textmasterformat bearbeiten</a:t>
            </a:r>
          </a:p>
        </p:txBody>
      </p:sp>
      <p:sp>
        <p:nvSpPr>
          <p:cNvPr id="12" name="Inhaltsplatzhalter 5">
            <a:extLst>
              <a:ext uri="{FF2B5EF4-FFF2-40B4-BE49-F238E27FC236}">
                <a16:creationId xmlns:mc="http://schemas.openxmlformats.org/markup-compatibility/2006" xmlns:mv="urn:schemas-microsoft-com:mac:vml"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2E8BFC49-6C4E-4A78-A7A9-0AB60943F6F7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6167438" y="1449388"/>
            <a:ext cx="5616574" cy="2411412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r>
              <a:rPr lang="de-DE" dirty="0" err="1"/>
              <a:t>Object</a:t>
            </a:r>
            <a:r>
              <a:rPr lang="de-DE" dirty="0"/>
              <a:t> </a:t>
            </a:r>
          </a:p>
        </p:txBody>
      </p:sp>
      <p:sp>
        <p:nvSpPr>
          <p:cNvPr id="13" name="Inhaltsplatzhalter 5">
            <a:extLst>
              <a:ext uri="{FF2B5EF4-FFF2-40B4-BE49-F238E27FC236}">
                <a16:creationId xmlns:mc="http://schemas.openxmlformats.org/markup-compatibility/2006" xmlns:mv="urn:schemas-microsoft-com:mac:vml"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6B2B23C8-8ABC-4DC4-A6B8-3AA482F34140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6167438" y="4005263"/>
            <a:ext cx="5616574" cy="2411412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r>
              <a:rPr lang="de-DE" dirty="0" err="1"/>
              <a:t>Object</a:t>
            </a:r>
            <a:r>
              <a:rPr lang="de-DE" dirty="0"/>
              <a:t> </a:t>
            </a: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85878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, Text and 2 Pictures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 smtClean="0"/>
              <a:t>Titelmasterformat durch Klicken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 smtClean="0"/>
              <a:t>LHC Physics | Elisabetta Gallo  | MU | Experimental Particle Physics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 smtClean="0"/>
              <a:t>Textmasterformat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8" y="1406427"/>
            <a:ext cx="7524750" cy="2454374"/>
          </a:xfrm>
        </p:spPr>
        <p:txBody>
          <a:bodyPr/>
          <a:lstStyle/>
          <a:p>
            <a:pPr lvl="0"/>
            <a:r>
              <a:rPr lang="de-DE" noProof="0" smtClean="0"/>
              <a:t>Textmasterformat bearbeiten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8" y="3963533"/>
            <a:ext cx="7524750" cy="2454374"/>
          </a:xfrm>
        </p:spPr>
        <p:txBody>
          <a:bodyPr/>
          <a:lstStyle/>
          <a:p>
            <a:pPr lvl="0"/>
            <a:r>
              <a:rPr lang="de-DE" noProof="0" smtClean="0"/>
              <a:t>Textmasterformat bearbeiten</a:t>
            </a:r>
          </a:p>
        </p:txBody>
      </p:sp>
      <p:sp>
        <p:nvSpPr>
          <p:cNvPr id="10" name="Bildplatzhalter 6"/>
          <p:cNvSpPr>
            <a:spLocks noGrp="1"/>
          </p:cNvSpPr>
          <p:nvPr>
            <p:ph type="pic" sz="quarter" idx="14"/>
          </p:nvPr>
        </p:nvSpPr>
        <p:spPr>
          <a:xfrm>
            <a:off x="8075611" y="1449389"/>
            <a:ext cx="3708401" cy="241141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 smtClean="0"/>
              <a:t>Bild durch Klicken auf Symbol hinzufügen</a:t>
            </a:r>
            <a:endParaRPr lang="en-US" noProof="0"/>
          </a:p>
        </p:txBody>
      </p:sp>
      <p:sp>
        <p:nvSpPr>
          <p:cNvPr id="11" name="Bildplatzhalter 6"/>
          <p:cNvSpPr>
            <a:spLocks noGrp="1"/>
          </p:cNvSpPr>
          <p:nvPr>
            <p:ph type="pic" sz="quarter" idx="17"/>
          </p:nvPr>
        </p:nvSpPr>
        <p:spPr>
          <a:xfrm>
            <a:off x="8075612" y="4005263"/>
            <a:ext cx="3708401" cy="2412644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 smtClean="0"/>
              <a:t>Bild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447463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8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07988" y="349611"/>
            <a:ext cx="11376024" cy="45109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7" y="1406427"/>
            <a:ext cx="11376025" cy="501024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48800" y="6554528"/>
            <a:ext cx="9991716" cy="18684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GB" noProof="0" smtClean="0"/>
              <a:t>LHC Physics | Elisabetta Gallo  | MU | Experimental Particle Physics</a:t>
            </a:r>
            <a:endParaRPr lang="en-US" noProof="0" dirty="0"/>
          </a:p>
        </p:txBody>
      </p:sp>
      <p:sp>
        <p:nvSpPr>
          <p:cNvPr id="14" name="Textfeld 13"/>
          <p:cNvSpPr txBox="1"/>
          <p:nvPr/>
        </p:nvSpPr>
        <p:spPr>
          <a:xfrm>
            <a:off x="10848528" y="6554528"/>
            <a:ext cx="935485" cy="18684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r>
              <a:rPr lang="en-US" sz="900" b="1" noProof="0" dirty="0"/>
              <a:t>Page </a:t>
            </a:r>
            <a:fld id="{0427E4B2-AC28-443E-BE04-5CD55098A90B}" type="slidenum">
              <a:rPr lang="en-US" sz="900" b="1" noProof="0" smtClean="0"/>
              <a:pPr algn="r"/>
              <a:t>‹Nr.›</a:t>
            </a:fld>
            <a:endParaRPr lang="en-US" sz="900" b="1" noProof="0" dirty="0"/>
          </a:p>
        </p:txBody>
      </p:sp>
      <p:pic>
        <p:nvPicPr>
          <p:cNvPr id="7" name="Grafik 6">
            <a:extLst>
              <a:ext uri="{FF2B5EF4-FFF2-40B4-BE49-F238E27FC236}">
                <a16:creationId xmlns:mc="http://schemas.openxmlformats.org/markup-compatibility/2006" xmlns:mv="urn:schemas-microsoft-com:mac:vml"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D4CD88DD-DBFC-4A36-8842-5A071EC0CA3A}"/>
              </a:ext>
            </a:extLst>
          </p:cNvPr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397917" y="6582959"/>
            <a:ext cx="287966" cy="86400"/>
          </a:xfrm>
          <a:prstGeom prst="rect">
            <a:avLst/>
          </a:prstGeom>
        </p:spPr>
      </p:pic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845299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  <p:sldLayoutId r:id="rId12"/>
    <p:sldLayoutId r:id="rId13"/>
    <p:sldLayoutId r:id="rId14"/>
    <p:sldLayoutId r:id="rId15"/>
    <p:sldLayoutId r:id="rId16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66700" indent="-2667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tabLst>
          <a:tab pos="266700" algn="l"/>
        </a:tabLst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542925" indent="-276225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09625" indent="-2667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76325" indent="-2667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343025" indent="-2667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mc="http://schemas.openxmlformats.org/markup-compatibility/2006" xmlns:mv="urn:schemas-microsoft-com:mac:vml" xmlns:p15="http://schemas.microsoft.com/office/powerpoint/2012/main" xmlns="" xmlns:p="http://schemas.openxmlformats.org/presentationml/2006/main" xmlns:r="http://schemas.openxmlformats.org/officeDocument/2006/relationships" xmlns:a="http://schemas.openxmlformats.org/drawingml/2006/main">
        <p15:guide id="1" orient="horz" pos="913" userDrawn="1">
          <p15:clr>
            <a:srgbClr val="F26B43"/>
          </p15:clr>
        </p15:guide>
        <p15:guide id="2" pos="3885" userDrawn="1">
          <p15:clr>
            <a:srgbClr val="F26B43"/>
          </p15:clr>
        </p15:guide>
        <p15:guide id="3" pos="3795" userDrawn="1">
          <p15:clr>
            <a:srgbClr val="F26B43"/>
          </p15:clr>
        </p15:guide>
        <p15:guide id="4" pos="7423" userDrawn="1">
          <p15:clr>
            <a:srgbClr val="F26B43"/>
          </p15:clr>
        </p15:guide>
        <p15:guide id="5" pos="257" userDrawn="1">
          <p15:clr>
            <a:srgbClr val="F26B43"/>
          </p15:clr>
        </p15:guide>
        <p15:guide id="6" orient="horz" pos="4042" userDrawn="1">
          <p15:clr>
            <a:srgbClr val="F26B43"/>
          </p15:clr>
        </p15:guide>
        <p15:guide id="7" orient="horz" pos="2432" userDrawn="1">
          <p15:clr>
            <a:srgbClr val="F26B43"/>
          </p15:clr>
        </p15:guide>
        <p15:guide id="8" orient="horz" pos="2523" userDrawn="1">
          <p15:clr>
            <a:srgbClr val="F26B43"/>
          </p15:clr>
        </p15:guide>
        <p15:guide id="9" pos="2593" userDrawn="1">
          <p15:clr>
            <a:srgbClr val="F26B43"/>
          </p15:clr>
        </p15:guide>
        <p15:guide id="10" pos="2683" userDrawn="1">
          <p15:clr>
            <a:srgbClr val="F26B43"/>
          </p15:clr>
        </p15:guide>
        <p15:guide id="11" pos="4997" userDrawn="1">
          <p15:clr>
            <a:srgbClr val="F26B43"/>
          </p15:clr>
        </p15:guide>
        <p15:guide id="12" pos="508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6.jpeg"/><Relationship Id="rId3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6.jpeg"/><Relationship Id="rId3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platzhalter 6"/>
          <p:cNvPicPr>
            <a:picLocks noGrp="1" noChangeAspect="1"/>
          </p:cNvPicPr>
          <p:nvPr>
            <p:ph type="pic" sz="quarter" idx="14"/>
          </p:nvPr>
        </p:nvPicPr>
        <p:blipFill>
          <a:blip r:embed="rId2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 t="12500" b="12500"/>
          <a:stretch>
            <a:fillRect/>
          </a:stretch>
        </p:blipFill>
        <p:spPr>
          <a:xfrm>
            <a:off x="3" y="0"/>
            <a:ext cx="12191997" cy="3429001"/>
          </a:xfr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LHC physics</a:t>
            </a:r>
            <a:endParaRPr lang="en-US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0"/>
          </p:nvPr>
        </p:nvSpPr>
        <p:spPr>
          <a:xfrm>
            <a:off x="407368" y="5013176"/>
            <a:ext cx="11369548" cy="700373"/>
          </a:xfrm>
        </p:spPr>
        <p:txBody>
          <a:bodyPr/>
          <a:lstStyle/>
          <a:p>
            <a:r>
              <a:rPr lang="en-US" dirty="0" err="1" smtClean="0"/>
              <a:t>Elisabetta</a:t>
            </a:r>
            <a:r>
              <a:rPr lang="en-US" dirty="0" smtClean="0"/>
              <a:t> Gallo </a:t>
            </a:r>
            <a:endParaRPr lang="en-US" dirty="0"/>
          </a:p>
          <a:p>
            <a:r>
              <a:rPr lang="en-US" dirty="0"/>
              <a:t>C</a:t>
            </a:r>
            <a:r>
              <a:rPr lang="en-US" dirty="0" smtClean="0"/>
              <a:t>enter Evaluation DESY, 5 – 9 February 2018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407986" y="3573016"/>
            <a:ext cx="11376025" cy="1296144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z="1600" b="0" dirty="0" smtClean="0"/>
              <a:t>Helmholtz </a:t>
            </a:r>
            <a:r>
              <a:rPr lang="de-DE" sz="1600" b="0" dirty="0" err="1"/>
              <a:t>P</a:t>
            </a:r>
            <a:r>
              <a:rPr lang="de-DE" sz="1600" b="0" dirty="0" err="1" smtClean="0"/>
              <a:t>rogram</a:t>
            </a:r>
            <a:r>
              <a:rPr lang="de-DE" sz="1600" b="0" dirty="0" smtClean="0"/>
              <a:t>: Matter and </a:t>
            </a:r>
            <a:r>
              <a:rPr lang="de-DE" sz="1600" b="0" dirty="0" err="1" smtClean="0"/>
              <a:t>the</a:t>
            </a:r>
            <a:r>
              <a:rPr lang="de-DE" sz="1600" b="0" dirty="0" smtClean="0"/>
              <a:t> </a:t>
            </a:r>
            <a:r>
              <a:rPr lang="de-DE" sz="1600" b="0" dirty="0" err="1" smtClean="0"/>
              <a:t>Universe</a:t>
            </a:r>
            <a:r>
              <a:rPr lang="en-GB" sz="1600" b="0" dirty="0" smtClean="0"/>
              <a:t> (MU)</a:t>
            </a:r>
          </a:p>
          <a:p>
            <a:r>
              <a:rPr lang="de-DE" sz="1600" b="0" dirty="0" err="1" smtClean="0"/>
              <a:t>PoF</a:t>
            </a:r>
            <a:r>
              <a:rPr lang="de-DE" sz="1600" b="0" dirty="0" smtClean="0"/>
              <a:t> III </a:t>
            </a:r>
            <a:r>
              <a:rPr lang="de-DE" sz="1600" b="0" dirty="0"/>
              <a:t>R</a:t>
            </a:r>
            <a:r>
              <a:rPr lang="de-DE" sz="1600" b="0" dirty="0" smtClean="0"/>
              <a:t>esearch </a:t>
            </a:r>
            <a:r>
              <a:rPr lang="de-DE" sz="1600" b="0" dirty="0" err="1"/>
              <a:t>T</a:t>
            </a:r>
            <a:r>
              <a:rPr lang="de-DE" sz="1600" b="0" dirty="0" err="1" smtClean="0"/>
              <a:t>heme</a:t>
            </a:r>
            <a:r>
              <a:rPr lang="de-DE" sz="1600" b="0" dirty="0" smtClean="0"/>
              <a:t>:  </a:t>
            </a:r>
            <a:endParaRPr lang="en-GB" sz="1600" b="0" dirty="0" smtClean="0"/>
          </a:p>
          <a:p>
            <a:r>
              <a:rPr lang="de-DE" sz="1600" b="0" dirty="0" smtClean="0"/>
              <a:t>DESY Research Unit: </a:t>
            </a:r>
            <a:r>
              <a:rPr lang="en-GB" sz="1600" b="0" dirty="0" smtClean="0"/>
              <a:t>“Experimental Particle Physics” </a:t>
            </a:r>
            <a:endParaRPr lang="en-GB" sz="1600" b="0" dirty="0"/>
          </a:p>
        </p:txBody>
      </p:sp>
      <p:sp>
        <p:nvSpPr>
          <p:cNvPr id="6" name="Untertitel 2"/>
          <p:cNvSpPr txBox="1">
            <a:spLocks/>
          </p:cNvSpPr>
          <p:nvPr/>
        </p:nvSpPr>
        <p:spPr>
          <a:xfrm>
            <a:off x="407987" y="2335014"/>
            <a:ext cx="11376025" cy="88933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tabLst>
                <a:tab pos="266700" algn="l"/>
              </a:tabLst>
              <a:defRPr sz="1800" b="1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Physics with ATLAS and CMS</a:t>
            </a:r>
            <a:endParaRPr lang="en-US" sz="2000" dirty="0"/>
          </a:p>
        </p:txBody>
      </p:sp>
      <p:sp>
        <p:nvSpPr>
          <p:cNvPr id="9" name="Textfeld 5"/>
          <p:cNvSpPr txBox="1"/>
          <p:nvPr/>
        </p:nvSpPr>
        <p:spPr>
          <a:xfrm>
            <a:off x="7761873" y="836712"/>
            <a:ext cx="4008819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de-DE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de-DE" sz="1800" dirty="0" err="1" smtClean="0"/>
              <a:t>Here</a:t>
            </a:r>
            <a:r>
              <a:rPr lang="de-DE" sz="1800" dirty="0" smtClean="0"/>
              <a:t> ATLAS/CMS </a:t>
            </a:r>
            <a:r>
              <a:rPr lang="de-DE" sz="1800" dirty="0" err="1" smtClean="0"/>
              <a:t>images</a:t>
            </a:r>
            <a:r>
              <a:rPr lang="de-DE" sz="1800" dirty="0" smtClean="0"/>
              <a:t> </a:t>
            </a:r>
            <a:r>
              <a:rPr lang="de-DE" sz="1800" dirty="0" err="1" smtClean="0"/>
              <a:t>like</a:t>
            </a:r>
            <a:r>
              <a:rPr lang="de-DE" sz="1800" dirty="0" smtClean="0"/>
              <a:t> Ingrid, </a:t>
            </a:r>
            <a:r>
              <a:rPr lang="de-DE" sz="1800" dirty="0" err="1" smtClean="0"/>
              <a:t>or</a:t>
            </a:r>
            <a:r>
              <a:rPr lang="de-DE" sz="1800" dirty="0" smtClean="0"/>
              <a:t> </a:t>
            </a:r>
            <a:r>
              <a:rPr lang="de-DE" sz="1800" dirty="0" err="1" smtClean="0"/>
              <a:t>possibly</a:t>
            </a:r>
            <a:r>
              <a:rPr lang="de-DE" sz="1800" dirty="0" smtClean="0"/>
              <a:t>  </a:t>
            </a:r>
            <a:r>
              <a:rPr lang="de-DE" sz="1800" dirty="0" err="1" smtClean="0"/>
              <a:t>possibly</a:t>
            </a:r>
            <a:r>
              <a:rPr lang="de-DE" sz="1800" dirty="0" smtClean="0"/>
              <a:t> </a:t>
            </a:r>
            <a:r>
              <a:rPr lang="de-DE" sz="1800" dirty="0" err="1" smtClean="0"/>
              <a:t>common</a:t>
            </a:r>
            <a:r>
              <a:rPr lang="de-DE" sz="1800" dirty="0" smtClean="0"/>
              <a:t> </a:t>
            </a:r>
            <a:r>
              <a:rPr lang="de-DE" sz="1800" dirty="0" smtClean="0"/>
              <a:t>FH? </a:t>
            </a:r>
            <a:endParaRPr lang="en-GB" sz="1800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862967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general introduction</a:t>
            </a:r>
            <a:endParaRPr lang="en-GB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Textplatzhalter 7"/>
          <p:cNvSpPr txBox="1">
            <a:spLocks/>
          </p:cNvSpPr>
          <p:nvPr/>
        </p:nvSpPr>
        <p:spPr>
          <a:xfrm>
            <a:off x="228600" y="1406426"/>
            <a:ext cx="11353800" cy="3698974"/>
          </a:xfrm>
          <a:prstGeom prst="rect">
            <a:avLst/>
          </a:prstGeom>
        </p:spPr>
        <p:txBody>
          <a:bodyPr/>
          <a:lstStyle>
            <a:lvl1pPr marL="266700" indent="-2667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266700" algn="l"/>
              </a:tabLst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2925" indent="-276225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9625" indent="-2667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76325" indent="-2667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43025" indent="-2667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b="1" dirty="0" smtClean="0"/>
              <a:t>Here some general introduction</a:t>
            </a:r>
          </a:p>
          <a:p>
            <a:r>
              <a:rPr lang="en-US" dirty="0" smtClean="0"/>
              <a:t>If there will be some image/sketch for everybody, show where we are, add picture</a:t>
            </a:r>
          </a:p>
          <a:p>
            <a:r>
              <a:rPr lang="en-US" dirty="0" smtClean="0"/>
              <a:t>Stress that since DESY has joined ATLAS and CMS in 2006, they have </a:t>
            </a:r>
            <a:r>
              <a:rPr lang="en-US" b="1" dirty="0" smtClean="0"/>
              <a:t>acquired leading roles </a:t>
            </a:r>
            <a:r>
              <a:rPr lang="en-US" dirty="0" smtClean="0"/>
              <a:t>in  detector operation and calibration, object reconstruction, physics analyses and upgrades (refer to Ingrid’s talk). Covering several management and leading roles </a:t>
            </a:r>
          </a:p>
          <a:p>
            <a:r>
              <a:rPr lang="en-US" dirty="0" smtClean="0"/>
              <a:t>Stress the </a:t>
            </a:r>
            <a:r>
              <a:rPr lang="en-US" b="1" dirty="0" smtClean="0"/>
              <a:t>unique environment and close vicinity of ATLAS, CMS groups and theory</a:t>
            </a:r>
            <a:r>
              <a:rPr lang="en-US" dirty="0" smtClean="0"/>
              <a:t>. LHC discussion days each month on a particular topics</a:t>
            </a:r>
          </a:p>
          <a:p>
            <a:r>
              <a:rPr lang="en-US" dirty="0" smtClean="0"/>
              <a:t>Stress the role as </a:t>
            </a:r>
            <a:r>
              <a:rPr lang="en-US" b="1" dirty="0" smtClean="0"/>
              <a:t>national hub</a:t>
            </a:r>
            <a:r>
              <a:rPr lang="en-US" dirty="0" smtClean="0"/>
              <a:t>, numerous workshops, schools and meetings of the ATLAS and CMS communities here at DESY. Several international guest scientists attracted to work with us  </a:t>
            </a:r>
          </a:p>
          <a:p>
            <a:r>
              <a:rPr lang="en-US" dirty="0" smtClean="0"/>
              <a:t>Unique role of </a:t>
            </a:r>
            <a:r>
              <a:rPr lang="en-US" b="1" dirty="0" smtClean="0"/>
              <a:t>DESY facilities </a:t>
            </a:r>
            <a:r>
              <a:rPr lang="en-US" dirty="0" smtClean="0"/>
              <a:t>(NAF, TIER-2) for data analysis (refer to Tier-2). Close vicinity to detectors from people performing analysis  </a:t>
            </a:r>
            <a:endParaRPr lang="en-US" dirty="0" smtClean="0"/>
          </a:p>
          <a:p>
            <a:r>
              <a:rPr lang="en-US" dirty="0" smtClean="0"/>
              <a:t>etc.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12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748800" y="6554528"/>
            <a:ext cx="9991716" cy="186841"/>
          </a:xfrm>
        </p:spPr>
        <p:txBody>
          <a:bodyPr/>
          <a:lstStyle/>
          <a:p>
            <a:r>
              <a:rPr lang="en-GB" smtClean="0"/>
              <a:t>LHC Physics | Elisabetta Gallo  | MU | Experimental Particle Physics</a:t>
            </a:r>
            <a:endParaRPr lang="en-US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441636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Then starts with physics results</a:t>
            </a:r>
            <a:endParaRPr lang="en-US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LHC Physics | </a:t>
            </a:r>
            <a:r>
              <a:rPr lang="en-GB" dirty="0" err="1" smtClean="0"/>
              <a:t>Elisabetta</a:t>
            </a:r>
            <a:r>
              <a:rPr lang="en-GB" dirty="0" smtClean="0"/>
              <a:t> Gallo  | MU | Experimental Particle Physics</a:t>
            </a:r>
            <a:endParaRPr lang="en-US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Slides will be of this type, 1 plot ATLAS 1 plot CMS typically (plan to show also all 3  plots in POF)</a:t>
            </a:r>
            <a:endParaRPr lang="en-US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Concentrate on physics:</a:t>
            </a:r>
            <a:endParaRPr lang="en-US" b="1" dirty="0" smtClean="0"/>
          </a:p>
          <a:p>
            <a:r>
              <a:rPr lang="en-US" dirty="0" smtClean="0"/>
              <a:t>Slide 3: recall Run1, legacy Higgs plot, Run 2 luminosity</a:t>
            </a:r>
          </a:p>
          <a:p>
            <a:r>
              <a:rPr lang="en-US" dirty="0" smtClean="0"/>
              <a:t>Slide 4: Higgs physics</a:t>
            </a:r>
          </a:p>
          <a:p>
            <a:r>
              <a:rPr lang="en-US" dirty="0" smtClean="0"/>
              <a:t>Slide 5: SM ATLAS (</a:t>
            </a:r>
            <a:r>
              <a:rPr lang="en-US" dirty="0" err="1" smtClean="0"/>
              <a:t>Wmass</a:t>
            </a:r>
            <a:r>
              <a:rPr lang="en-US" dirty="0" smtClean="0"/>
              <a:t>, </a:t>
            </a:r>
            <a:r>
              <a:rPr lang="en-US" dirty="0" err="1" smtClean="0"/>
              <a:t>LbyL</a:t>
            </a:r>
            <a:r>
              <a:rPr lang="en-US" dirty="0" smtClean="0"/>
              <a:t> )</a:t>
            </a:r>
          </a:p>
          <a:p>
            <a:r>
              <a:rPr lang="en-US" dirty="0" smtClean="0"/>
              <a:t>Slide 6: Top and </a:t>
            </a:r>
            <a:r>
              <a:rPr lang="en-US" dirty="0" err="1" smtClean="0"/>
              <a:t>pdf</a:t>
            </a:r>
            <a:r>
              <a:rPr lang="en-US" dirty="0" smtClean="0"/>
              <a:t> at CMS</a:t>
            </a:r>
          </a:p>
          <a:p>
            <a:r>
              <a:rPr lang="en-US" dirty="0" smtClean="0"/>
              <a:t>Slide 7/8: </a:t>
            </a:r>
            <a:r>
              <a:rPr lang="en-US" dirty="0" err="1" smtClean="0"/>
              <a:t>Susy</a:t>
            </a:r>
            <a:r>
              <a:rPr lang="en-US" dirty="0" smtClean="0"/>
              <a:t>, searches and DM</a:t>
            </a:r>
          </a:p>
          <a:p>
            <a:r>
              <a:rPr lang="en-US" dirty="0" smtClean="0"/>
              <a:t> </a:t>
            </a:r>
            <a:endParaRPr lang="en-US" dirty="0" smtClean="0"/>
          </a:p>
        </p:txBody>
      </p:sp>
      <p:sp>
        <p:nvSpPr>
          <p:cNvPr id="10" name="Textfeld 9"/>
          <p:cNvSpPr txBox="1"/>
          <p:nvPr/>
        </p:nvSpPr>
        <p:spPr>
          <a:xfrm rot="20800129">
            <a:off x="6494472" y="1475325"/>
            <a:ext cx="1600200" cy="338554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de-DE" sz="1600" dirty="0" smtClean="0"/>
              <a:t> </a:t>
            </a:r>
            <a:r>
              <a:rPr lang="de-DE" sz="1600" dirty="0" smtClean="0">
                <a:latin typeface="Zapf Dingbats"/>
                <a:ea typeface="Zapf Dingbats"/>
                <a:cs typeface="Zapf Dingbats"/>
              </a:rPr>
              <a:t>✓ </a:t>
            </a:r>
            <a:r>
              <a:rPr lang="de-DE" sz="1600" dirty="0" err="1" smtClean="0"/>
              <a:t>milestone</a:t>
            </a:r>
            <a:endParaRPr lang="de-DE" sz="1600" dirty="0" smtClean="0"/>
          </a:p>
        </p:txBody>
      </p:sp>
      <p:sp>
        <p:nvSpPr>
          <p:cNvPr id="11" name="Textfeld 10"/>
          <p:cNvSpPr txBox="1"/>
          <p:nvPr/>
        </p:nvSpPr>
        <p:spPr>
          <a:xfrm rot="16200000">
            <a:off x="11222623" y="4898023"/>
            <a:ext cx="1600200" cy="338554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de-DE" sz="1600" dirty="0" err="1" smtClean="0"/>
              <a:t>reference</a:t>
            </a:r>
            <a:endParaRPr lang="de-DE" sz="1600" dirty="0" smtClean="0"/>
          </a:p>
        </p:txBody>
      </p:sp>
      <p:sp>
        <p:nvSpPr>
          <p:cNvPr id="14" name="Textplatzhalter 7"/>
          <p:cNvSpPr>
            <a:spLocks noGrp="1"/>
          </p:cNvSpPr>
          <p:nvPr>
            <p:ph type="body" sz="quarter" idx="15"/>
          </p:nvPr>
        </p:nvSpPr>
        <p:spPr>
          <a:xfrm>
            <a:off x="304800" y="4038600"/>
            <a:ext cx="7524750" cy="2454374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Slide 9: Future </a:t>
            </a:r>
          </a:p>
          <a:p>
            <a:r>
              <a:rPr lang="en-US" dirty="0" smtClean="0"/>
              <a:t>Continue to address the most important topics in particle physics today along the 3 themes: </a:t>
            </a:r>
          </a:p>
          <a:p>
            <a:r>
              <a:rPr lang="en-US" dirty="0" smtClean="0"/>
              <a:t>Higgs/SM precision </a:t>
            </a:r>
            <a:r>
              <a:rPr lang="en-US" dirty="0" smtClean="0"/>
              <a:t>physics </a:t>
            </a:r>
            <a:endParaRPr lang="en-US" dirty="0" smtClean="0"/>
          </a:p>
          <a:p>
            <a:r>
              <a:rPr lang="en-US" dirty="0" smtClean="0"/>
              <a:t>Searches for new </a:t>
            </a:r>
            <a:r>
              <a:rPr lang="en-US" dirty="0" smtClean="0"/>
              <a:t>physics</a:t>
            </a:r>
          </a:p>
          <a:p>
            <a:r>
              <a:rPr lang="en-US" dirty="0" smtClean="0"/>
              <a:t>Dark Matter </a:t>
            </a:r>
            <a:r>
              <a:rPr lang="en-US" dirty="0" smtClean="0"/>
              <a:t>searches</a:t>
            </a:r>
          </a:p>
          <a:p>
            <a:pPr>
              <a:buNone/>
            </a:pPr>
            <a:endParaRPr lang="en-US" dirty="0" smtClean="0"/>
          </a:p>
        </p:txBody>
      </p:sp>
      <p:pic>
        <p:nvPicPr>
          <p:cNvPr id="19" name="Bildplatzhalter 15"/>
          <p:cNvPicPr>
            <a:picLocks noGrp="1" noChangeAspect="1"/>
          </p:cNvPicPr>
          <p:nvPr>
            <p:ph type="pic" sz="quarter" idx="14"/>
          </p:nvPr>
        </p:nvPicPr>
        <p:blipFill>
          <a:blip r:embed="rId2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 l="4437" r="4437"/>
          <a:stretch>
            <a:fillRect/>
          </a:stretch>
        </p:blipFill>
        <p:spPr/>
      </p:pic>
      <p:pic>
        <p:nvPicPr>
          <p:cNvPr id="20" name="Bildplatzhalter 17"/>
          <p:cNvPicPr>
            <a:picLocks noGrp="1" noChangeAspect="1"/>
          </p:cNvPicPr>
          <p:nvPr>
            <p:ph type="pic" sz="quarter" idx="17"/>
          </p:nvPr>
        </p:nvPicPr>
        <p:blipFill>
          <a:blip r:embed="rId3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 l="4467" r="4467"/>
          <a:stretch>
            <a:fillRect/>
          </a:stretch>
        </p:blipFill>
        <p:spPr/>
      </p:pic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5975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</a:t>
            </a:r>
            <a:r>
              <a:rPr lang="en-US" dirty="0" smtClean="0"/>
              <a:t>onclusion</a:t>
            </a:r>
            <a:endParaRPr lang="en-US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LHC Physics | </a:t>
            </a:r>
            <a:r>
              <a:rPr lang="en-GB" dirty="0" err="1" smtClean="0"/>
              <a:t>Elisabetta</a:t>
            </a:r>
            <a:r>
              <a:rPr lang="en-GB" dirty="0" smtClean="0"/>
              <a:t> Gallo  | MU | Experimental Particle Physics</a:t>
            </a:r>
            <a:endParaRPr lang="en-US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6"/>
          </p:nvPr>
        </p:nvSpPr>
        <p:spPr>
          <a:xfrm>
            <a:off x="304800" y="1600200"/>
            <a:ext cx="7524750" cy="2454374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Slide 10: Conclusions  </a:t>
            </a:r>
          </a:p>
          <a:p>
            <a:r>
              <a:rPr lang="en-US" dirty="0" smtClean="0"/>
              <a:t>Here a short conclusion on the physics results</a:t>
            </a:r>
          </a:p>
          <a:p>
            <a:r>
              <a:rPr lang="en-US" dirty="0" smtClean="0"/>
              <a:t>Shall I add some numbers here (like number of PhD theses, </a:t>
            </a:r>
            <a:r>
              <a:rPr lang="en-US" dirty="0" err="1" smtClean="0"/>
              <a:t>YIGs</a:t>
            </a:r>
            <a:r>
              <a:rPr lang="en-US" dirty="0" smtClean="0"/>
              <a:t>, </a:t>
            </a:r>
            <a:r>
              <a:rPr lang="en-US" dirty="0" err="1" smtClean="0"/>
              <a:t>ERCs</a:t>
            </a:r>
            <a:r>
              <a:rPr lang="en-US" dirty="0" smtClean="0"/>
              <a:t>, common appointments, etc.?, most important management positions in the experiments?)  </a:t>
            </a:r>
          </a:p>
        </p:txBody>
      </p:sp>
      <p:pic>
        <p:nvPicPr>
          <p:cNvPr id="16" name="Bildplatzhalter 15"/>
          <p:cNvPicPr>
            <a:picLocks noGrp="1" noChangeAspect="1"/>
          </p:cNvPicPr>
          <p:nvPr>
            <p:ph type="pic" sz="quarter" idx="14"/>
          </p:nvPr>
        </p:nvPicPr>
        <p:blipFill>
          <a:blip r:embed="rId2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 l="4437" r="4437"/>
          <a:stretch>
            <a:fillRect/>
          </a:stretch>
        </p:blipFill>
        <p:spPr/>
      </p:pic>
      <p:pic>
        <p:nvPicPr>
          <p:cNvPr id="18" name="Bildplatzhalter 17"/>
          <p:cNvPicPr>
            <a:picLocks noGrp="1" noChangeAspect="1"/>
          </p:cNvPicPr>
          <p:nvPr>
            <p:ph type="pic" sz="quarter" idx="17"/>
          </p:nvPr>
        </p:nvPicPr>
        <p:blipFill>
          <a:blip r:embed="rId3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 l="4467" r="4467"/>
          <a:stretch>
            <a:fillRect/>
          </a:stretch>
        </p:blipFill>
        <p:spPr/>
      </p:pic>
      <p:sp>
        <p:nvSpPr>
          <p:cNvPr id="10" name="Textplatzhalter 9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dirty="0" smtClean="0"/>
              <a:t>Style of </a:t>
            </a:r>
            <a:r>
              <a:rPr lang="de-DE" dirty="0" err="1" smtClean="0"/>
              <a:t>slide</a:t>
            </a:r>
            <a:r>
              <a:rPr lang="de-DE" dirty="0" smtClean="0"/>
              <a:t> </a:t>
            </a:r>
            <a:r>
              <a:rPr lang="de-DE" dirty="0" smtClean="0"/>
              <a:t>will </a:t>
            </a:r>
            <a:r>
              <a:rPr lang="de-DE" dirty="0" err="1" smtClean="0"/>
              <a:t>adapt</a:t>
            </a:r>
            <a:r>
              <a:rPr lang="de-DE" dirty="0" smtClean="0"/>
              <a:t> to </a:t>
            </a:r>
            <a:r>
              <a:rPr lang="de-DE" dirty="0" err="1" smtClean="0"/>
              <a:t>content</a:t>
            </a:r>
            <a:endParaRPr lang="de-DE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5975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SY_PowerPoint_16x9_en(2)">
  <a:themeElements>
    <a:clrScheme name="Benutzerdefiniert 63">
      <a:dk1>
        <a:sysClr val="windowText" lastClr="000000"/>
      </a:dk1>
      <a:lt1>
        <a:sysClr val="window" lastClr="FFFFFF"/>
      </a:lt1>
      <a:dk2>
        <a:srgbClr val="898D8D"/>
      </a:dk2>
      <a:lt2>
        <a:srgbClr val="B2B4B2"/>
      </a:lt2>
      <a:accent1>
        <a:srgbClr val="009FDF"/>
      </a:accent1>
      <a:accent2>
        <a:srgbClr val="FF9E1B"/>
      </a:accent2>
      <a:accent3>
        <a:srgbClr val="004B7D"/>
      </a:accent3>
      <a:accent4>
        <a:srgbClr val="898D8D"/>
      </a:accent4>
      <a:accent5>
        <a:srgbClr val="B2B4B2"/>
      </a:accent5>
      <a:accent6>
        <a:srgbClr val="375E77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 w="9525">
          <a:solidFill>
            <a:schemeClr val="tx1"/>
          </a:solidFill>
        </a:ln>
      </a:spPr>
      <a:bodyPr rtlCol="0" anchor="ctr"/>
      <a:lstStyle>
        <a:defPPr algn="ctr">
          <a:defRPr sz="1600"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1600" dirty="0" err="1" smtClean="0"/>
        </a:defPPr>
      </a:lstStyle>
    </a:txDef>
  </a:objectDefaults>
  <a:extraClrSchemeLst/>
  <a:custClrLst>
    <a:custClr>
      <a:srgbClr val="8B6EC9"/>
    </a:custClr>
    <a:custClr>
      <a:srgbClr val="E35D50"/>
    </a:custClr>
    <a:custClr>
      <a:srgbClr val="5BC5F1"/>
    </a:custClr>
    <a:custClr>
      <a:srgbClr val="00AA92"/>
    </a:custClr>
  </a:custClrLst>
  <a:extLst>
    <a:ext uri="{05A4C25C-085E-4340-85A3-A5531E510DB2}">
      <thm15:themeFamily xmlns:thm15="http://schemas.microsoft.com/office/thememl/2012/main" xmlns="" xmlns:a="http://schemas.openxmlformats.org/drawingml/2006/main" name="DESY_PowerPoint_16x9_en.potx" id="{14073260-8C2D-4AB2-A81C-2042420C348F}" vid="{AD62EC48-8461-453D-92FA-1EE04F54074A}"/>
    </a:ext>
  </a:extLst>
</a:theme>
</file>

<file path=ppt/theme/theme2.xml><?xml version="1.0" encoding="utf-8"?>
<a:theme xmlns:a="http://schemas.openxmlformats.org/drawingml/2006/main" name="Office">
  <a:themeElements>
    <a:clrScheme name="Benutzerdefiniert 104">
      <a:dk1>
        <a:sysClr val="windowText" lastClr="000000"/>
      </a:dk1>
      <a:lt1>
        <a:sysClr val="window" lastClr="FFFFFF"/>
      </a:lt1>
      <a:dk2>
        <a:srgbClr val="898D8D"/>
      </a:dk2>
      <a:lt2>
        <a:srgbClr val="B2B4B2"/>
      </a:lt2>
      <a:accent1>
        <a:srgbClr val="009FDF"/>
      </a:accent1>
      <a:accent2>
        <a:srgbClr val="FF9E1B"/>
      </a:accent2>
      <a:accent3>
        <a:srgbClr val="020A0A"/>
      </a:accent3>
      <a:accent4>
        <a:srgbClr val="898D8D"/>
      </a:accent4>
      <a:accent5>
        <a:srgbClr val="B2B4B2"/>
      </a:accent5>
      <a:accent6>
        <a:srgbClr val="375E77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xmlns:a="http://schemas.openxmlformats.org/drawingml/2006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Benutzerdefiniert 104">
      <a:dk1>
        <a:sysClr val="windowText" lastClr="000000"/>
      </a:dk1>
      <a:lt1>
        <a:sysClr val="window" lastClr="FFFFFF"/>
      </a:lt1>
      <a:dk2>
        <a:srgbClr val="898D8D"/>
      </a:dk2>
      <a:lt2>
        <a:srgbClr val="B2B4B2"/>
      </a:lt2>
      <a:accent1>
        <a:srgbClr val="009FDF"/>
      </a:accent1>
      <a:accent2>
        <a:srgbClr val="FF9E1B"/>
      </a:accent2>
      <a:accent3>
        <a:srgbClr val="020A0A"/>
      </a:accent3>
      <a:accent4>
        <a:srgbClr val="898D8D"/>
      </a:accent4>
      <a:accent5>
        <a:srgbClr val="B2B4B2"/>
      </a:accent5>
      <a:accent6>
        <a:srgbClr val="375E77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xmlns:a="http://schemas.openxmlformats.org/drawingml/2006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DESY_PowerPoint_16x9_en(2)</Template>
  <TotalTime>0</TotalTime>
  <Words>416</Words>
  <Application>Microsoft Office PowerPoint</Application>
  <PresentationFormat>Benutzerdefiniert</PresentationFormat>
  <Paragraphs>40</Paragraphs>
  <Slides>4</Slides>
  <Notes>0</Notes>
  <HiddenSlides>0</HiddenSlides>
  <MMClips>0</MMClips>
  <ScaleCrop>false</ScaleCrop>
  <HeadingPairs>
    <vt:vector size="4" baseType="variant">
      <vt:variant>
        <vt:lpstr>Entwurfsvorlage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5" baseType="lpstr">
      <vt:lpstr>DESY_PowerPoint_16x9_en(2)</vt:lpstr>
      <vt:lpstr>LHC physics</vt:lpstr>
      <vt:lpstr>Some general introduction</vt:lpstr>
      <vt:lpstr>Then starts with physics results</vt:lpstr>
      <vt:lpstr>Conclusion</vt:lpstr>
    </vt:vector>
  </TitlesOfParts>
  <Company>DESY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Nele Mueller</dc:creator>
  <cp:lastModifiedBy>Elisabetta</cp:lastModifiedBy>
  <cp:revision>33</cp:revision>
  <dcterms:created xsi:type="dcterms:W3CDTF">2017-11-21T05:52:59Z</dcterms:created>
  <dcterms:modified xsi:type="dcterms:W3CDTF">2017-11-21T06:10:38Z</dcterms:modified>
</cp:coreProperties>
</file>