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98" r:id="rId2"/>
    <p:sldId id="629" r:id="rId3"/>
    <p:sldId id="618" r:id="rId4"/>
    <p:sldId id="619" r:id="rId5"/>
    <p:sldId id="636" r:id="rId6"/>
    <p:sldId id="621" r:id="rId7"/>
    <p:sldId id="634" r:id="rId8"/>
    <p:sldId id="631" r:id="rId9"/>
    <p:sldId id="625" r:id="rId10"/>
    <p:sldId id="635" r:id="rId11"/>
    <p:sldId id="633" r:id="rId12"/>
    <p:sldId id="632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862" autoAdjust="0"/>
    <p:restoredTop sz="83939" autoAdjust="0"/>
  </p:normalViewPr>
  <p:slideViewPr>
    <p:cSldViewPr snapToGrid="0" showGuides="1">
      <p:cViewPr>
        <p:scale>
          <a:sx n="100" d="100"/>
          <a:sy n="100" d="100"/>
        </p:scale>
        <p:origin x="-3868" y="-1564"/>
      </p:cViewPr>
      <p:guideLst>
        <p:guide orient="horz" pos="3956"/>
        <p:guide orient="horz" pos="900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46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2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0F96095-A911-4B8A-9974-6A40BAAD550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endParaRPr lang="en-GB" sz="1000" noProof="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 format – don’t edit!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‹Nr.›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401050" y="2765779"/>
            <a:ext cx="8331200" cy="1860080"/>
          </a:xfrm>
        </p:spPr>
        <p:txBody>
          <a:bodyPr/>
          <a:lstStyle/>
          <a:p>
            <a:r>
              <a:rPr lang="de-DE" dirty="0" smtClean="0"/>
              <a:t>Schedule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Priorities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2018 /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6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SASE1 </a:t>
            </a:r>
            <a:r>
              <a:rPr lang="de-DE" dirty="0" err="1" smtClean="0"/>
              <a:t>tunnel</a:t>
            </a:r>
            <a:r>
              <a:rPr lang="de-DE" dirty="0" smtClean="0"/>
              <a:t> &amp;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completion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347788"/>
            <a:ext cx="8415572" cy="4932362"/>
          </a:xfrm>
        </p:spPr>
        <p:txBody>
          <a:bodyPr/>
          <a:lstStyle/>
          <a:p>
            <a:r>
              <a:rPr lang="de-DE" b="1" dirty="0" smtClean="0"/>
              <a:t>Tunnel:</a:t>
            </a:r>
          </a:p>
          <a:p>
            <a:pPr lvl="1"/>
            <a:r>
              <a:rPr lang="de-DE" sz="2000" dirty="0" smtClean="0"/>
              <a:t>…</a:t>
            </a:r>
          </a:p>
          <a:p>
            <a:r>
              <a:rPr lang="de-DE" b="1" dirty="0" smtClean="0"/>
              <a:t>FXE:</a:t>
            </a:r>
          </a:p>
          <a:p>
            <a:pPr lvl="1"/>
            <a:r>
              <a:rPr lang="de-DE" sz="2000" b="1" dirty="0" smtClean="0"/>
              <a:t>Jungfrau </a:t>
            </a:r>
            <a:r>
              <a:rPr lang="de-DE" sz="2000" b="1" dirty="0" err="1"/>
              <a:t>detector</a:t>
            </a:r>
            <a:r>
              <a:rPr lang="de-DE" sz="2000" b="1" dirty="0"/>
              <a:t> </a:t>
            </a:r>
            <a:r>
              <a:rPr lang="de-DE" sz="2000" dirty="0" err="1"/>
              <a:t>planning</a:t>
            </a:r>
            <a:r>
              <a:rPr lang="de-DE" sz="2000" dirty="0"/>
              <a:t>, </a:t>
            </a:r>
            <a:r>
              <a:rPr lang="de-DE" sz="2000" dirty="0" err="1"/>
              <a:t>cabling</a:t>
            </a:r>
            <a:r>
              <a:rPr lang="de-DE" sz="2000" dirty="0"/>
              <a:t>, </a:t>
            </a:r>
            <a:r>
              <a:rPr lang="de-DE" sz="2000" dirty="0" err="1"/>
              <a:t>integration</a:t>
            </a:r>
            <a:r>
              <a:rPr lang="de-DE" sz="2000" dirty="0"/>
              <a:t> &amp; </a:t>
            </a:r>
            <a:r>
              <a:rPr lang="de-DE" sz="2000" dirty="0" err="1" smtClean="0"/>
              <a:t>commissioning</a:t>
            </a:r>
            <a:endParaRPr lang="de-DE" sz="2000" dirty="0" smtClean="0"/>
          </a:p>
          <a:p>
            <a:pPr lvl="1"/>
            <a:r>
              <a:rPr lang="de-DE" sz="2000" dirty="0" smtClean="0"/>
              <a:t>…</a:t>
            </a:r>
            <a:endParaRPr lang="de-DE" sz="2000" dirty="0"/>
          </a:p>
          <a:p>
            <a:r>
              <a:rPr lang="de-DE" b="1" dirty="0" smtClean="0"/>
              <a:t>SPB/SFX:</a:t>
            </a:r>
          </a:p>
          <a:p>
            <a:pPr lvl="1"/>
            <a:r>
              <a:rPr lang="de-DE" sz="2000" b="1" dirty="0" smtClean="0"/>
              <a:t>Jungfrau </a:t>
            </a:r>
            <a:r>
              <a:rPr lang="de-DE" sz="2000" b="1" dirty="0" err="1" smtClean="0"/>
              <a:t>detector</a:t>
            </a:r>
            <a:r>
              <a:rPr lang="de-DE" sz="2000" b="1" dirty="0" smtClean="0"/>
              <a:t> </a:t>
            </a:r>
            <a:r>
              <a:rPr lang="de-DE" sz="2000" dirty="0" err="1" smtClean="0"/>
              <a:t>planning</a:t>
            </a:r>
            <a:r>
              <a:rPr lang="de-DE" sz="2000" dirty="0" smtClean="0"/>
              <a:t>, </a:t>
            </a:r>
            <a:r>
              <a:rPr lang="de-DE" sz="2000" dirty="0" err="1" smtClean="0"/>
              <a:t>cabling</a:t>
            </a:r>
            <a:r>
              <a:rPr lang="de-DE" sz="2000" dirty="0" smtClean="0"/>
              <a:t>, </a:t>
            </a:r>
            <a:r>
              <a:rPr lang="de-DE" sz="2000" dirty="0" err="1" smtClean="0"/>
              <a:t>integration</a:t>
            </a:r>
            <a:r>
              <a:rPr lang="de-DE" sz="2000" dirty="0" smtClean="0"/>
              <a:t> &amp; </a:t>
            </a:r>
            <a:r>
              <a:rPr lang="de-DE" sz="2000" dirty="0" err="1" smtClean="0"/>
              <a:t>commissioning</a:t>
            </a:r>
            <a:endParaRPr lang="de-DE" sz="2000" dirty="0" smtClean="0"/>
          </a:p>
          <a:p>
            <a:pPr lvl="1"/>
            <a:r>
              <a:rPr lang="de-DE" sz="2000" b="1" dirty="0" smtClean="0"/>
              <a:t>AGIPD4M</a:t>
            </a:r>
            <a:r>
              <a:rPr lang="de-DE" sz="2000" b="1" dirty="0"/>
              <a:t> </a:t>
            </a:r>
            <a:r>
              <a:rPr lang="de-DE" sz="2000" b="1" dirty="0" err="1"/>
              <a:t>detector</a:t>
            </a:r>
            <a:r>
              <a:rPr lang="de-DE" sz="2000" b="1" dirty="0"/>
              <a:t> </a:t>
            </a:r>
            <a:r>
              <a:rPr lang="de-DE" sz="2000" dirty="0" err="1"/>
              <a:t>planning</a:t>
            </a:r>
            <a:r>
              <a:rPr lang="de-DE" sz="2000" dirty="0"/>
              <a:t>, </a:t>
            </a:r>
            <a:r>
              <a:rPr lang="de-DE" sz="2000" dirty="0" err="1"/>
              <a:t>cabling</a:t>
            </a:r>
            <a:r>
              <a:rPr lang="de-DE" sz="2000" dirty="0"/>
              <a:t>, </a:t>
            </a:r>
            <a:r>
              <a:rPr lang="de-DE" sz="2000" dirty="0" err="1"/>
              <a:t>integration</a:t>
            </a:r>
            <a:r>
              <a:rPr lang="de-DE" sz="2000" dirty="0"/>
              <a:t> &amp; </a:t>
            </a:r>
            <a:r>
              <a:rPr lang="de-DE" sz="2000" dirty="0" err="1" smtClean="0"/>
              <a:t>commissioning</a:t>
            </a:r>
            <a:endParaRPr lang="de-DE" sz="2000" dirty="0" smtClean="0"/>
          </a:p>
          <a:p>
            <a:pPr lvl="1"/>
            <a:r>
              <a:rPr lang="de-DE" sz="2000" dirty="0" smtClean="0"/>
              <a:t>Additional </a:t>
            </a:r>
            <a:r>
              <a:rPr lang="de-DE" sz="2000" dirty="0" err="1" smtClean="0"/>
              <a:t>work</a:t>
            </a:r>
            <a:r>
              <a:rPr lang="de-DE" sz="2000" dirty="0" smtClean="0"/>
              <a:t> </a:t>
            </a:r>
            <a:r>
              <a:rPr lang="de-DE" sz="2000" dirty="0" err="1" smtClean="0"/>
              <a:t>regarding</a:t>
            </a:r>
            <a:r>
              <a:rPr lang="de-DE" sz="2000" dirty="0" smtClean="0"/>
              <a:t> </a:t>
            </a:r>
            <a:r>
              <a:rPr lang="de-DE" sz="2000" b="1" dirty="0" err="1" smtClean="0"/>
              <a:t>downstream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region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day</a:t>
            </a:r>
            <a:r>
              <a:rPr lang="de-DE" sz="2000" b="1" dirty="0" smtClean="0"/>
              <a:t> 2 / SFX)</a:t>
            </a:r>
          </a:p>
          <a:p>
            <a:pPr lvl="1"/>
            <a:r>
              <a:rPr lang="de-DE" sz="2000" dirty="0" smtClean="0"/>
              <a:t>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2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SASE3 </a:t>
            </a:r>
            <a:r>
              <a:rPr lang="de-DE" dirty="0" err="1" smtClean="0"/>
              <a:t>tunnel</a:t>
            </a:r>
            <a:r>
              <a:rPr lang="de-DE" dirty="0" smtClean="0"/>
              <a:t> &amp;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completion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Tunnel:</a:t>
            </a:r>
          </a:p>
          <a:p>
            <a:pPr lvl="1"/>
            <a:r>
              <a:rPr lang="de-DE" sz="2000" b="1" dirty="0" err="1"/>
              <a:t>Undulators</a:t>
            </a:r>
            <a:r>
              <a:rPr lang="de-DE" sz="2000" b="1" dirty="0"/>
              <a:t>:</a:t>
            </a:r>
            <a:r>
              <a:rPr lang="de-DE" sz="2000" dirty="0"/>
              <a:t> </a:t>
            </a:r>
            <a:r>
              <a:rPr lang="de-DE" sz="2000" dirty="0" err="1" smtClean="0"/>
              <a:t>Self-seeding</a:t>
            </a:r>
            <a:r>
              <a:rPr lang="de-DE" sz="2000" dirty="0" smtClean="0"/>
              <a:t>, </a:t>
            </a:r>
            <a:r>
              <a:rPr lang="de-DE" sz="2000" dirty="0" err="1" smtClean="0"/>
              <a:t>Circular</a:t>
            </a:r>
            <a:r>
              <a:rPr lang="de-DE" sz="2000" dirty="0" smtClean="0"/>
              <a:t> </a:t>
            </a:r>
            <a:r>
              <a:rPr lang="de-DE" sz="2000" dirty="0" err="1"/>
              <a:t>polarization</a:t>
            </a:r>
            <a:r>
              <a:rPr lang="de-DE" sz="2000" dirty="0"/>
              <a:t> undulator, </a:t>
            </a:r>
            <a:r>
              <a:rPr lang="de-DE" sz="2000" dirty="0" err="1"/>
              <a:t>Helical</a:t>
            </a:r>
            <a:r>
              <a:rPr lang="de-DE" sz="2000" dirty="0"/>
              <a:t> </a:t>
            </a:r>
            <a:r>
              <a:rPr lang="de-DE" sz="2000" dirty="0" err="1" smtClean="0"/>
              <a:t>afterburner</a:t>
            </a:r>
            <a:endParaRPr lang="de-DE" sz="2000" dirty="0"/>
          </a:p>
          <a:p>
            <a:pPr lvl="1"/>
            <a:r>
              <a:rPr lang="de-DE" sz="2000" b="1" dirty="0" err="1" smtClean="0"/>
              <a:t>Diagnostics</a:t>
            </a:r>
            <a:r>
              <a:rPr lang="de-DE" sz="2000" b="1" dirty="0" smtClean="0"/>
              <a:t>: </a:t>
            </a:r>
            <a:r>
              <a:rPr lang="de-DE" sz="2000" dirty="0" err="1" smtClean="0"/>
              <a:t>Full</a:t>
            </a:r>
            <a:r>
              <a:rPr lang="de-DE" sz="2000" dirty="0" smtClean="0"/>
              <a:t> PES </a:t>
            </a:r>
            <a:r>
              <a:rPr lang="de-DE" sz="2000" dirty="0" err="1" smtClean="0"/>
              <a:t>operation</a:t>
            </a:r>
            <a:r>
              <a:rPr lang="de-DE" sz="2000" dirty="0" smtClean="0"/>
              <a:t>, Exit-</a:t>
            </a:r>
            <a:r>
              <a:rPr lang="de-DE" sz="2000" dirty="0" err="1" smtClean="0"/>
              <a:t>Slit</a:t>
            </a:r>
            <a:r>
              <a:rPr lang="de-DE" sz="2000" dirty="0" smtClean="0"/>
              <a:t> </a:t>
            </a:r>
            <a:r>
              <a:rPr lang="de-DE" sz="2000" dirty="0" err="1" smtClean="0"/>
              <a:t>Imagers</a:t>
            </a:r>
            <a:endParaRPr lang="de-DE" sz="2000" dirty="0" smtClean="0"/>
          </a:p>
          <a:p>
            <a:pPr lvl="1"/>
            <a:r>
              <a:rPr lang="de-DE" sz="2000" dirty="0" smtClean="0"/>
              <a:t>…</a:t>
            </a:r>
          </a:p>
          <a:p>
            <a:r>
              <a:rPr lang="de-DE" b="1" dirty="0"/>
              <a:t>SCS:</a:t>
            </a:r>
          </a:p>
          <a:p>
            <a:pPr lvl="1"/>
            <a:r>
              <a:rPr lang="de-DE" sz="2000" dirty="0"/>
              <a:t>…</a:t>
            </a:r>
          </a:p>
          <a:p>
            <a:r>
              <a:rPr lang="de-DE" b="1" dirty="0"/>
              <a:t>SQS:</a:t>
            </a:r>
          </a:p>
          <a:p>
            <a:pPr lvl="1"/>
            <a:r>
              <a:rPr lang="de-DE" sz="2000" dirty="0"/>
              <a:t>…</a:t>
            </a:r>
          </a:p>
          <a:p>
            <a:r>
              <a:rPr lang="de-DE" dirty="0" smtClean="0"/>
              <a:t>Third </a:t>
            </a:r>
            <a:r>
              <a:rPr lang="de-DE" dirty="0" err="1" smtClean="0"/>
              <a:t>experiment</a:t>
            </a:r>
            <a:r>
              <a:rPr lang="de-DE" dirty="0" smtClean="0"/>
              <a:t> (TR-XPES):</a:t>
            </a:r>
          </a:p>
          <a:p>
            <a:pPr lvl="1"/>
            <a:r>
              <a:rPr lang="de-DE" sz="2000" dirty="0" smtClean="0"/>
              <a:t>…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4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9. SASE2 </a:t>
            </a:r>
            <a:r>
              <a:rPr lang="de-DE" dirty="0" err="1" smtClean="0"/>
              <a:t>tunnel</a:t>
            </a:r>
            <a:r>
              <a:rPr lang="de-DE" dirty="0" smtClean="0"/>
              <a:t> &amp;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completion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Tunnel:</a:t>
            </a:r>
          </a:p>
          <a:p>
            <a:pPr lvl="1"/>
            <a:r>
              <a:rPr lang="de-DE" sz="2000" b="1" dirty="0" err="1"/>
              <a:t>Undulators</a:t>
            </a:r>
            <a:r>
              <a:rPr lang="de-DE" sz="2000" b="1" dirty="0"/>
              <a:t>: </a:t>
            </a:r>
            <a:r>
              <a:rPr lang="de-DE" sz="2000" dirty="0" err="1"/>
              <a:t>Self-seeding</a:t>
            </a:r>
            <a:r>
              <a:rPr lang="de-DE" sz="2000" dirty="0"/>
              <a:t>, </a:t>
            </a:r>
            <a:r>
              <a:rPr lang="de-DE" sz="2000" dirty="0" smtClean="0"/>
              <a:t>…</a:t>
            </a:r>
          </a:p>
          <a:p>
            <a:pPr lvl="1"/>
            <a:r>
              <a:rPr lang="de-DE" sz="2000" b="1" dirty="0" err="1" smtClean="0"/>
              <a:t>Diagnostics</a:t>
            </a:r>
            <a:r>
              <a:rPr lang="de-DE" sz="2000" b="1" dirty="0"/>
              <a:t>: </a:t>
            </a:r>
            <a:r>
              <a:rPr lang="de-DE" sz="2000" dirty="0" err="1"/>
              <a:t>Hirex</a:t>
            </a:r>
            <a:r>
              <a:rPr lang="de-DE" sz="2000" dirty="0"/>
              <a:t>?</a:t>
            </a:r>
          </a:p>
          <a:p>
            <a:pPr lvl="1"/>
            <a:r>
              <a:rPr lang="de-DE" sz="2000" dirty="0" smtClean="0"/>
              <a:t>…</a:t>
            </a:r>
            <a:endParaRPr lang="de-DE" sz="2000" dirty="0"/>
          </a:p>
          <a:p>
            <a:r>
              <a:rPr lang="de-DE" b="1" dirty="0" smtClean="0"/>
              <a:t>MID:</a:t>
            </a:r>
          </a:p>
          <a:p>
            <a:pPr lvl="1"/>
            <a:r>
              <a:rPr lang="de-DE" sz="2000" dirty="0"/>
              <a:t>…</a:t>
            </a:r>
          </a:p>
          <a:p>
            <a:r>
              <a:rPr lang="de-DE" b="1" dirty="0"/>
              <a:t>HED / HIBEF-UC</a:t>
            </a:r>
            <a:r>
              <a:rPr lang="de-DE" b="1" dirty="0" smtClean="0"/>
              <a:t>:</a:t>
            </a:r>
          </a:p>
          <a:p>
            <a:pPr lvl="1"/>
            <a:r>
              <a:rPr lang="de-DE" sz="2000" dirty="0" smtClean="0"/>
              <a:t>…</a:t>
            </a:r>
            <a:endParaRPr lang="de-DE" sz="2000" dirty="0"/>
          </a:p>
          <a:p>
            <a:r>
              <a:rPr lang="de-DE" dirty="0" smtClean="0"/>
              <a:t>(Third </a:t>
            </a:r>
            <a:r>
              <a:rPr lang="de-DE" dirty="0" err="1" smtClean="0"/>
              <a:t>experiment</a:t>
            </a:r>
            <a:r>
              <a:rPr lang="de-DE" dirty="0" smtClean="0"/>
              <a:t>:)</a:t>
            </a:r>
            <a:endParaRPr lang="de-DE" dirty="0"/>
          </a:p>
          <a:p>
            <a:pPr lvl="1"/>
            <a:r>
              <a:rPr lang="de-DE" sz="2000" dirty="0"/>
              <a:t>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2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2018 </a:t>
            </a:r>
            <a:r>
              <a:rPr lang="de-DE" dirty="0" err="1" smtClean="0"/>
              <a:t>schedule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51" y="1066445"/>
            <a:ext cx="7671944" cy="521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3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Scope</a:t>
            </a:r>
            <a:r>
              <a:rPr lang="de-DE" dirty="0" smtClean="0"/>
              <a:t> 2018/19 / Order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priorities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280493"/>
            <a:ext cx="8426671" cy="510532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/>
              <a:t>SASE1 </a:t>
            </a:r>
            <a:r>
              <a:rPr lang="de-DE" dirty="0" err="1" smtClean="0"/>
              <a:t>tunnel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 smtClean="0"/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/>
              <a:t>SASE1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 smtClean="0"/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/>
              <a:t>SASE3 </a:t>
            </a:r>
            <a:r>
              <a:rPr lang="de-DE" dirty="0" err="1" smtClean="0"/>
              <a:t>tunnel</a:t>
            </a:r>
            <a:r>
              <a:rPr lang="de-DE" dirty="0" smtClean="0"/>
              <a:t> </a:t>
            </a:r>
            <a:r>
              <a:rPr lang="de-DE" dirty="0" err="1" smtClean="0"/>
              <a:t>readiness</a:t>
            </a:r>
            <a:r>
              <a:rPr lang="de-DE" dirty="0" smtClean="0"/>
              <a:t>	</a:t>
            </a:r>
            <a:r>
              <a:rPr lang="de-DE" dirty="0" smtClean="0">
                <a:sym typeface="Wingdings" panose="05000000000000000000" pitchFamily="2" charset="2"/>
              </a:rPr>
              <a:t> SASE3 </a:t>
            </a:r>
            <a:r>
              <a:rPr lang="de-DE" dirty="0" err="1" smtClean="0">
                <a:sym typeface="Wingdings" panose="05000000000000000000" pitchFamily="2" charset="2"/>
              </a:rPr>
              <a:t>tunnel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operation</a:t>
            </a:r>
            <a:endParaRPr lang="de-DE" dirty="0" smtClean="0"/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/>
              <a:t>SASE2 </a:t>
            </a:r>
            <a:r>
              <a:rPr lang="de-DE" dirty="0" err="1" smtClean="0"/>
              <a:t>tunnel</a:t>
            </a:r>
            <a:r>
              <a:rPr lang="de-DE" dirty="0" smtClean="0"/>
              <a:t> </a:t>
            </a:r>
            <a:r>
              <a:rPr lang="de-DE" dirty="0" err="1" smtClean="0"/>
              <a:t>readiness</a:t>
            </a:r>
            <a:r>
              <a:rPr lang="de-DE" dirty="0" smtClean="0"/>
              <a:t>	</a:t>
            </a:r>
            <a:r>
              <a:rPr lang="de-DE" dirty="0" smtClean="0">
                <a:sym typeface="Wingdings" panose="05000000000000000000" pitchFamily="2" charset="2"/>
              </a:rPr>
              <a:t> SASE2 </a:t>
            </a:r>
            <a:r>
              <a:rPr lang="de-DE" dirty="0" err="1" smtClean="0">
                <a:sym typeface="Wingdings" panose="05000000000000000000" pitchFamily="2" charset="2"/>
              </a:rPr>
              <a:t>tunnel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operation</a:t>
            </a:r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SASE3 </a:t>
            </a:r>
            <a:r>
              <a:rPr lang="de-DE" dirty="0" err="1">
                <a:sym typeface="Wingdings" panose="05000000000000000000" pitchFamily="2" charset="2"/>
              </a:rPr>
              <a:t>instrument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readiness</a:t>
            </a:r>
            <a:r>
              <a:rPr lang="de-DE" dirty="0" smtClean="0">
                <a:sym typeface="Wingdings" panose="05000000000000000000" pitchFamily="2" charset="2"/>
              </a:rPr>
              <a:t>	 </a:t>
            </a:r>
            <a:r>
              <a:rPr lang="de-DE" dirty="0">
                <a:sym typeface="Wingdings" panose="05000000000000000000" pitchFamily="2" charset="2"/>
              </a:rPr>
              <a:t>SASE3 </a:t>
            </a:r>
            <a:r>
              <a:rPr lang="de-DE" dirty="0" err="1">
                <a:sym typeface="Wingdings" panose="05000000000000000000" pitchFamily="2" charset="2"/>
              </a:rPr>
              <a:t>instr</a:t>
            </a:r>
            <a:r>
              <a:rPr lang="de-DE" dirty="0">
                <a:sym typeface="Wingdings" panose="05000000000000000000" pitchFamily="2" charset="2"/>
              </a:rPr>
              <a:t>. </a:t>
            </a:r>
            <a:r>
              <a:rPr lang="de-DE" dirty="0" err="1" smtClean="0">
                <a:sym typeface="Wingdings" panose="05000000000000000000" pitchFamily="2" charset="2"/>
              </a:rPr>
              <a:t>operation</a:t>
            </a:r>
            <a:endParaRPr lang="de-DE" dirty="0">
              <a:sym typeface="Wingdings" panose="05000000000000000000" pitchFamily="2" charset="2"/>
            </a:endParaRPr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SASE2 </a:t>
            </a:r>
            <a:r>
              <a:rPr lang="de-DE" dirty="0" err="1">
                <a:sym typeface="Wingdings" panose="05000000000000000000" pitchFamily="2" charset="2"/>
              </a:rPr>
              <a:t>instrument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readiness</a:t>
            </a:r>
            <a:r>
              <a:rPr lang="de-DE" dirty="0" smtClean="0">
                <a:sym typeface="Wingdings" panose="05000000000000000000" pitchFamily="2" charset="2"/>
              </a:rPr>
              <a:t>	 SASE2 </a:t>
            </a:r>
            <a:r>
              <a:rPr lang="de-DE" dirty="0" err="1">
                <a:sym typeface="Wingdings" panose="05000000000000000000" pitchFamily="2" charset="2"/>
              </a:rPr>
              <a:t>instr</a:t>
            </a:r>
            <a:r>
              <a:rPr lang="de-DE" dirty="0">
                <a:sym typeface="Wingdings" panose="05000000000000000000" pitchFamily="2" charset="2"/>
              </a:rPr>
              <a:t>. </a:t>
            </a:r>
            <a:r>
              <a:rPr lang="de-DE" dirty="0" smtClean="0">
                <a:sym typeface="Wingdings" panose="05000000000000000000" pitchFamily="2" charset="2"/>
              </a:rPr>
              <a:t>Operation</a:t>
            </a:r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endParaRPr lang="de-DE" dirty="0" smtClean="0">
              <a:sym typeface="Wingdings" panose="05000000000000000000" pitchFamily="2" charset="2"/>
            </a:endParaRPr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SASE1 </a:t>
            </a:r>
            <a:r>
              <a:rPr lang="de-DE" dirty="0" err="1" smtClean="0">
                <a:sym typeface="Wingdings" panose="05000000000000000000" pitchFamily="2" charset="2"/>
              </a:rPr>
              <a:t>tunnel</a:t>
            </a:r>
            <a:r>
              <a:rPr lang="de-DE" dirty="0" smtClean="0">
                <a:sym typeface="Wingdings" panose="05000000000000000000" pitchFamily="2" charset="2"/>
              </a:rPr>
              <a:t> &amp; </a:t>
            </a:r>
            <a:r>
              <a:rPr lang="de-DE" dirty="0" err="1" smtClean="0">
                <a:sym typeface="Wingdings" panose="05000000000000000000" pitchFamily="2" charset="2"/>
              </a:rPr>
              <a:t>instrument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completion</a:t>
            </a:r>
            <a:endParaRPr lang="de-DE" dirty="0" smtClean="0">
              <a:sym typeface="Wingdings" panose="05000000000000000000" pitchFamily="2" charset="2"/>
            </a:endParaRPr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SASE3 </a:t>
            </a:r>
            <a:r>
              <a:rPr lang="de-DE" dirty="0" err="1" smtClean="0">
                <a:sym typeface="Wingdings" panose="05000000000000000000" pitchFamily="2" charset="2"/>
              </a:rPr>
              <a:t>tunnel</a:t>
            </a:r>
            <a:r>
              <a:rPr lang="de-DE" dirty="0" smtClean="0">
                <a:sym typeface="Wingdings" panose="05000000000000000000" pitchFamily="2" charset="2"/>
              </a:rPr>
              <a:t> &amp; </a:t>
            </a:r>
            <a:r>
              <a:rPr lang="de-DE" dirty="0" err="1" smtClean="0">
                <a:sym typeface="Wingdings" panose="05000000000000000000" pitchFamily="2" charset="2"/>
              </a:rPr>
              <a:t>instrument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completion</a:t>
            </a:r>
            <a:endParaRPr lang="de-DE" dirty="0" smtClean="0">
              <a:sym typeface="Wingdings" panose="05000000000000000000" pitchFamily="2" charset="2"/>
            </a:endParaRPr>
          </a:p>
          <a:p>
            <a:pPr marL="457200" indent="-457200">
              <a:spcBef>
                <a:spcPts val="800"/>
              </a:spcBef>
              <a:buClrTx/>
              <a:buSzPct val="100000"/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SASE2 </a:t>
            </a:r>
            <a:r>
              <a:rPr lang="de-DE" dirty="0" err="1" smtClean="0">
                <a:sym typeface="Wingdings" panose="05000000000000000000" pitchFamily="2" charset="2"/>
              </a:rPr>
              <a:t>tunnel</a:t>
            </a:r>
            <a:r>
              <a:rPr lang="de-DE" dirty="0" smtClean="0">
                <a:sym typeface="Wingdings" panose="05000000000000000000" pitchFamily="2" charset="2"/>
              </a:rPr>
              <a:t> &amp; </a:t>
            </a:r>
            <a:r>
              <a:rPr lang="de-DE" dirty="0" err="1" smtClean="0">
                <a:sym typeface="Wingdings" panose="05000000000000000000" pitchFamily="2" charset="2"/>
              </a:rPr>
              <a:t>instrument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completion</a:t>
            </a:r>
            <a:endParaRPr lang="de-DE" dirty="0"/>
          </a:p>
          <a:p>
            <a:pPr>
              <a:spcBef>
                <a:spcPts val="8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4323" y="1138767"/>
            <a:ext cx="8640128" cy="5137150"/>
          </a:xfrm>
        </p:spPr>
        <p:txBody>
          <a:bodyPr/>
          <a:lstStyle/>
          <a:p>
            <a:r>
              <a:rPr lang="de-DE" b="1" dirty="0" smtClean="0"/>
              <a:t>Tasks &amp; </a:t>
            </a:r>
            <a:r>
              <a:rPr lang="de-DE" b="1" dirty="0" err="1" smtClean="0"/>
              <a:t>effort</a:t>
            </a:r>
            <a:r>
              <a:rPr lang="de-DE" b="1" dirty="0" smtClean="0"/>
              <a:t> </a:t>
            </a:r>
            <a:r>
              <a:rPr lang="de-DE" b="1" dirty="0" err="1" smtClean="0"/>
              <a:t>required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operate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tunnel</a:t>
            </a:r>
            <a:r>
              <a:rPr lang="de-DE" b="1" dirty="0" smtClean="0"/>
              <a:t>:</a:t>
            </a:r>
            <a:br>
              <a:rPr lang="de-DE" b="1" dirty="0" smtClean="0"/>
            </a:br>
            <a:r>
              <a:rPr lang="de-DE" sz="1600" b="1" dirty="0" smtClean="0"/>
              <a:t>(</a:t>
            </a:r>
            <a:r>
              <a:rPr lang="de-DE" sz="1600" b="1" dirty="0" err="1" smtClean="0"/>
              <a:t>including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items</a:t>
            </a:r>
            <a:r>
              <a:rPr lang="de-DE" sz="1600" b="1" dirty="0" smtClean="0"/>
              <a:t> </a:t>
            </a:r>
            <a:r>
              <a:rPr lang="de-DE" sz="1600" b="1" dirty="0" err="1"/>
              <a:t>for</a:t>
            </a:r>
            <a:r>
              <a:rPr lang="de-DE" sz="1600" b="1" dirty="0"/>
              <a:t> </a:t>
            </a:r>
            <a:r>
              <a:rPr lang="de-DE" sz="1600" b="1" dirty="0" smtClean="0"/>
              <a:t>Day-1 </a:t>
            </a:r>
            <a:r>
              <a:rPr lang="de-DE" sz="1600" b="1" dirty="0" err="1" smtClean="0"/>
              <a:t>or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required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to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meet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promises</a:t>
            </a:r>
            <a:r>
              <a:rPr lang="de-DE" sz="1600" b="1" dirty="0" smtClean="0"/>
              <a:t> in Call </a:t>
            </a:r>
            <a:r>
              <a:rPr lang="de-DE" sz="1600" b="1" dirty="0" err="1" smtClean="0"/>
              <a:t>for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Proposals</a:t>
            </a:r>
            <a:r>
              <a:rPr lang="de-DE" sz="1600" b="1" dirty="0" smtClean="0"/>
              <a:t>)</a:t>
            </a:r>
            <a:endParaRPr lang="en-US" sz="1600" b="1" dirty="0">
              <a:solidFill>
                <a:srgbClr val="FF0000"/>
              </a:solidFill>
            </a:endParaRP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Accelerator: Achieve </a:t>
            </a:r>
            <a:r>
              <a:rPr lang="en-US" sz="1600" b="1" dirty="0" smtClean="0">
                <a:solidFill>
                  <a:srgbClr val="FF0000"/>
                </a:solidFill>
              </a:rPr>
              <a:t>&gt;0.5 </a:t>
            </a:r>
            <a:r>
              <a:rPr lang="en-US" sz="1600" b="1" dirty="0" err="1" smtClean="0">
                <a:solidFill>
                  <a:srgbClr val="FF0000"/>
                </a:solidFill>
              </a:rPr>
              <a:t>mJ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and </a:t>
            </a:r>
            <a:r>
              <a:rPr lang="en-US" sz="1600" b="1" dirty="0" smtClean="0">
                <a:solidFill>
                  <a:srgbClr val="FF0000"/>
                </a:solidFill>
              </a:rPr>
              <a:t>good pointing stability </a:t>
            </a:r>
            <a:r>
              <a:rPr lang="en-US" sz="1600" dirty="0" smtClean="0">
                <a:solidFill>
                  <a:srgbClr val="FF0000"/>
                </a:solidFill>
              </a:rPr>
              <a:t>(matching our optics)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Accelerator </a:t>
            </a:r>
            <a:r>
              <a:rPr lang="en-US" sz="1600" dirty="0">
                <a:solidFill>
                  <a:srgbClr val="FF0000"/>
                </a:solidFill>
              </a:rPr>
              <a:t>/ XFEL: Improve </a:t>
            </a:r>
            <a:r>
              <a:rPr lang="en-US" sz="1600" b="1" dirty="0">
                <a:solidFill>
                  <a:srgbClr val="FF0000"/>
                </a:solidFill>
              </a:rPr>
              <a:t>undulator controls &amp; </a:t>
            </a:r>
            <a:r>
              <a:rPr lang="en-US" sz="1600" b="1" dirty="0" smtClean="0">
                <a:solidFill>
                  <a:srgbClr val="FF0000"/>
                </a:solidFill>
              </a:rPr>
              <a:t>adjustments / reduce losses</a:t>
            </a:r>
          </a:p>
          <a:p>
            <a:pPr lvl="1"/>
            <a:r>
              <a:rPr lang="de-DE" sz="1600" dirty="0" err="1" smtClean="0"/>
              <a:t>Accelerator</a:t>
            </a:r>
            <a:r>
              <a:rPr lang="de-DE" sz="1600" dirty="0"/>
              <a:t>: </a:t>
            </a:r>
            <a:r>
              <a:rPr lang="en-US" sz="1600" dirty="0"/>
              <a:t>Good understanding of the </a:t>
            </a:r>
            <a:r>
              <a:rPr lang="en-US" sz="1600" b="1" dirty="0"/>
              <a:t>FEL gain </a:t>
            </a:r>
            <a:r>
              <a:rPr lang="en-US" sz="1600" b="1" dirty="0" smtClean="0"/>
              <a:t>curve (?)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Accelerator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Working </a:t>
            </a:r>
            <a:r>
              <a:rPr lang="en-US" sz="1600" b="1" dirty="0" smtClean="0">
                <a:solidFill>
                  <a:srgbClr val="FF0000"/>
                </a:solidFill>
              </a:rPr>
              <a:t>kicker magnets</a:t>
            </a:r>
            <a:endParaRPr lang="en-US" sz="1600" b="1" dirty="0"/>
          </a:p>
          <a:p>
            <a:pPr lvl="1"/>
            <a:r>
              <a:rPr lang="de-DE" sz="1600" dirty="0" err="1" smtClean="0"/>
              <a:t>Accelerator</a:t>
            </a:r>
            <a:r>
              <a:rPr lang="de-DE" sz="1600" dirty="0" smtClean="0"/>
              <a:t> / </a:t>
            </a:r>
            <a:r>
              <a:rPr lang="de-DE" sz="1600" dirty="0" err="1" smtClean="0"/>
              <a:t>Diagnostics</a:t>
            </a:r>
            <a:r>
              <a:rPr lang="de-DE" sz="1600" dirty="0" smtClean="0"/>
              <a:t>: </a:t>
            </a:r>
            <a:r>
              <a:rPr lang="en-US" sz="1600" dirty="0"/>
              <a:t>Measurement of the </a:t>
            </a:r>
            <a:r>
              <a:rPr lang="en-US" sz="1600" b="1" dirty="0"/>
              <a:t>spectral jitter and bandwidth</a:t>
            </a:r>
          </a:p>
          <a:p>
            <a:pPr lvl="1"/>
            <a:endParaRPr lang="de-DE" sz="1600" dirty="0" smtClean="0"/>
          </a:p>
          <a:p>
            <a:pPr lvl="1"/>
            <a:r>
              <a:rPr lang="de-DE" sz="1600" dirty="0" err="1" smtClean="0"/>
              <a:t>Optics</a:t>
            </a:r>
            <a:r>
              <a:rPr lang="de-DE" sz="1600" dirty="0" smtClean="0"/>
              <a:t>: Installation &amp; </a:t>
            </a:r>
            <a:r>
              <a:rPr lang="de-DE" sz="1600" dirty="0" err="1" smtClean="0"/>
              <a:t>commissioning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b="1" dirty="0" err="1" smtClean="0"/>
              <a:t>distribution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mirror</a:t>
            </a:r>
            <a:r>
              <a:rPr lang="de-DE" sz="1600" b="1" dirty="0" smtClean="0"/>
              <a:t> </a:t>
            </a:r>
            <a:r>
              <a:rPr lang="de-DE" sz="1600" b="1" dirty="0" err="1"/>
              <a:t>cooling</a:t>
            </a:r>
            <a:r>
              <a:rPr lang="de-DE" sz="1600" b="1" dirty="0"/>
              <a:t> </a:t>
            </a:r>
            <a:endParaRPr lang="de-DE" sz="1600" b="1" dirty="0" smtClean="0"/>
          </a:p>
          <a:p>
            <a:pPr lvl="1"/>
            <a:r>
              <a:rPr lang="de-DE" sz="1600" dirty="0" err="1" smtClean="0"/>
              <a:t>Diagnostics</a:t>
            </a:r>
            <a:r>
              <a:rPr lang="de-DE" sz="1600" dirty="0" smtClean="0"/>
              <a:t> </a:t>
            </a:r>
            <a:r>
              <a:rPr lang="de-DE" sz="1600" dirty="0" err="1" smtClean="0"/>
              <a:t>Complete</a:t>
            </a:r>
            <a:r>
              <a:rPr lang="de-DE" sz="1600" dirty="0" smtClean="0"/>
              <a:t> </a:t>
            </a:r>
            <a:r>
              <a:rPr lang="de-DE" sz="1600" dirty="0" err="1"/>
              <a:t>commissioning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b="1" dirty="0" smtClean="0"/>
              <a:t>MCP, </a:t>
            </a:r>
            <a:r>
              <a:rPr lang="de-DE" sz="1600" b="1" dirty="0" err="1" smtClean="0"/>
              <a:t>Hirex</a:t>
            </a:r>
            <a:r>
              <a:rPr lang="de-DE" sz="1600" b="1" dirty="0" smtClean="0"/>
              <a:t>, K-Mono </a:t>
            </a:r>
            <a:r>
              <a:rPr lang="de-DE" sz="1600" b="1" dirty="0" smtClean="0">
                <a:solidFill>
                  <a:srgbClr val="00B050"/>
                </a:solidFill>
              </a:rPr>
              <a:t>(</a:t>
            </a:r>
            <a:r>
              <a:rPr lang="de-DE" sz="1600" b="1" dirty="0" err="1" smtClean="0">
                <a:solidFill>
                  <a:srgbClr val="00B050"/>
                </a:solidFill>
              </a:rPr>
              <a:t>now</a:t>
            </a:r>
            <a:r>
              <a:rPr lang="de-DE" sz="1600" b="1" dirty="0" smtClean="0">
                <a:solidFill>
                  <a:srgbClr val="00B050"/>
                </a:solidFill>
              </a:rPr>
              <a:t> 50%) </a:t>
            </a:r>
            <a:r>
              <a:rPr lang="de-DE" sz="1600" dirty="0" smtClean="0"/>
              <a:t>(</a:t>
            </a:r>
            <a:r>
              <a:rPr lang="de-DE" sz="1600" dirty="0" err="1" smtClean="0"/>
              <a:t>required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improvements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accelerator</a:t>
            </a:r>
            <a:r>
              <a:rPr lang="de-DE" sz="1600" dirty="0" smtClean="0"/>
              <a:t>)</a:t>
            </a:r>
          </a:p>
          <a:p>
            <a:pPr lvl="1"/>
            <a:r>
              <a:rPr lang="de-DE" sz="1600" dirty="0" smtClean="0">
                <a:solidFill>
                  <a:srgbClr val="FF0000"/>
                </a:solidFill>
              </a:rPr>
              <a:t>CAS &amp; ITDM: </a:t>
            </a:r>
            <a:r>
              <a:rPr lang="de-DE" sz="1600" b="1" dirty="0" smtClean="0">
                <a:solidFill>
                  <a:srgbClr val="FF0000"/>
                </a:solidFill>
              </a:rPr>
              <a:t>Tunnel DAQ </a:t>
            </a:r>
            <a:r>
              <a:rPr lang="de-DE" sz="1600" dirty="0" err="1" smtClean="0">
                <a:solidFill>
                  <a:srgbClr val="FF0000"/>
                </a:solidFill>
              </a:rPr>
              <a:t>reliability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smtClean="0">
                <a:solidFill>
                  <a:srgbClr val="FF0000"/>
                </a:solidFill>
              </a:rPr>
              <a:t>/ </a:t>
            </a:r>
            <a:r>
              <a:rPr lang="de-DE" sz="1600" dirty="0" err="1" smtClean="0">
                <a:solidFill>
                  <a:srgbClr val="FF0000"/>
                </a:solidFill>
              </a:rPr>
              <a:t>commissioning</a:t>
            </a:r>
            <a:endParaRPr lang="de-DE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err="1" smtClean="0">
                <a:solidFill>
                  <a:srgbClr val="FF0000"/>
                </a:solidFill>
              </a:rPr>
              <a:t>Vaccuum</a:t>
            </a:r>
            <a:r>
              <a:rPr lang="en-US" sz="1600" dirty="0" smtClean="0">
                <a:solidFill>
                  <a:srgbClr val="FF0000"/>
                </a:solidFill>
              </a:rPr>
              <a:t> &amp; CAS: Final implementation of </a:t>
            </a:r>
            <a:r>
              <a:rPr lang="en-US" sz="1600" b="1" dirty="0" smtClean="0">
                <a:solidFill>
                  <a:srgbClr val="FF0000"/>
                </a:solidFill>
              </a:rPr>
              <a:t>vacuum controls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de-DE" sz="1600" dirty="0"/>
              <a:t>FXE</a:t>
            </a:r>
            <a:r>
              <a:rPr lang="de-DE" sz="1600" dirty="0">
                <a:solidFill>
                  <a:srgbClr val="000000"/>
                </a:solidFill>
              </a:rPr>
              <a:t>: </a:t>
            </a:r>
            <a:r>
              <a:rPr lang="de-DE" sz="1600" dirty="0" smtClean="0">
                <a:solidFill>
                  <a:srgbClr val="000000"/>
                </a:solidFill>
              </a:rPr>
              <a:t>Installation &amp; </a:t>
            </a:r>
            <a:r>
              <a:rPr lang="de-DE" sz="1600" dirty="0" err="1" smtClean="0">
                <a:solidFill>
                  <a:srgbClr val="000000"/>
                </a:solidFill>
              </a:rPr>
              <a:t>commissioning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of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</a:rPr>
              <a:t>diamond</a:t>
            </a:r>
            <a:r>
              <a:rPr lang="de-DE" sz="1600" b="1" dirty="0" smtClean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grating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endParaRPr lang="de-DE" sz="1600" b="1" dirty="0" smtClean="0">
              <a:solidFill>
                <a:srgbClr val="000000"/>
              </a:solidFill>
            </a:endParaRPr>
          </a:p>
          <a:p>
            <a:pPr lvl="1"/>
            <a:r>
              <a:rPr lang="de-DE" sz="1600" dirty="0" smtClean="0">
                <a:solidFill>
                  <a:srgbClr val="FF0000"/>
                </a:solidFill>
              </a:rPr>
              <a:t>FXE</a:t>
            </a:r>
            <a:r>
              <a:rPr lang="de-DE" sz="1600" dirty="0">
                <a:solidFill>
                  <a:srgbClr val="FF0000"/>
                </a:solidFill>
              </a:rPr>
              <a:t>: </a:t>
            </a:r>
            <a:r>
              <a:rPr lang="de-DE" sz="1600" dirty="0" err="1">
                <a:solidFill>
                  <a:srgbClr val="FF0000"/>
                </a:solidFill>
              </a:rPr>
              <a:t>C</a:t>
            </a:r>
            <a:r>
              <a:rPr lang="de-DE" sz="1600" dirty="0" err="1" smtClean="0">
                <a:solidFill>
                  <a:srgbClr val="FF0000"/>
                </a:solidFill>
              </a:rPr>
              <a:t>ommissioning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of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b="1" dirty="0">
                <a:solidFill>
                  <a:srgbClr val="FF0000"/>
                </a:solidFill>
              </a:rPr>
              <a:t>4 </a:t>
            </a:r>
            <a:r>
              <a:rPr lang="de-DE" sz="1600" b="1" dirty="0" err="1">
                <a:solidFill>
                  <a:srgbClr val="FF0000"/>
                </a:solidFill>
              </a:rPr>
              <a:t>bounce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 smtClean="0">
                <a:solidFill>
                  <a:srgbClr val="FF0000"/>
                </a:solidFill>
              </a:rPr>
              <a:t>monochromator</a:t>
            </a:r>
            <a:endParaRPr lang="de-DE" sz="1600" b="1" dirty="0" smtClean="0">
              <a:solidFill>
                <a:srgbClr val="FF0000"/>
              </a:solidFill>
            </a:endParaRPr>
          </a:p>
          <a:p>
            <a:pPr lvl="1"/>
            <a:r>
              <a:rPr lang="de-DE" sz="1600" dirty="0" smtClean="0">
                <a:solidFill>
                  <a:srgbClr val="FF0000"/>
                </a:solidFill>
              </a:rPr>
              <a:t>AE &amp; SPB: </a:t>
            </a:r>
            <a:r>
              <a:rPr lang="de-DE" sz="1600" b="1" dirty="0" smtClean="0">
                <a:solidFill>
                  <a:srgbClr val="FF0000"/>
                </a:solidFill>
              </a:rPr>
              <a:t>Pulse </a:t>
            </a:r>
            <a:r>
              <a:rPr lang="de-DE" sz="1600" b="1" dirty="0" err="1" smtClean="0">
                <a:solidFill>
                  <a:srgbClr val="FF0000"/>
                </a:solidFill>
              </a:rPr>
              <a:t>picker</a:t>
            </a:r>
            <a:r>
              <a:rPr lang="de-DE" sz="1600" b="1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has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to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be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comissioned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with</a:t>
            </a:r>
            <a:r>
              <a:rPr lang="de-DE" sz="1600" dirty="0" smtClean="0">
                <a:solidFill>
                  <a:srgbClr val="FF0000"/>
                </a:solidFill>
              </a:rPr>
              <a:t> beam</a:t>
            </a:r>
          </a:p>
          <a:p>
            <a:pPr lvl="1"/>
            <a:r>
              <a:rPr lang="de-DE" sz="1600" dirty="0" smtClean="0">
                <a:solidFill>
                  <a:srgbClr val="FF0000"/>
                </a:solidFill>
              </a:rPr>
              <a:t>SPB: Update </a:t>
            </a:r>
            <a:r>
              <a:rPr lang="de-DE" sz="1600" b="1" dirty="0" err="1" smtClean="0">
                <a:solidFill>
                  <a:srgbClr val="FF0000"/>
                </a:solidFill>
              </a:rPr>
              <a:t>attenuator</a:t>
            </a:r>
            <a:r>
              <a:rPr lang="de-DE" sz="1600" b="1" dirty="0" smtClean="0">
                <a:solidFill>
                  <a:srgbClr val="FF0000"/>
                </a:solidFill>
              </a:rPr>
              <a:t> </a:t>
            </a:r>
            <a:r>
              <a:rPr lang="de-DE" sz="1600" b="1" dirty="0" err="1" smtClean="0">
                <a:solidFill>
                  <a:srgbClr val="FF0000"/>
                </a:solidFill>
              </a:rPr>
              <a:t>foils</a:t>
            </a:r>
            <a:endParaRPr lang="de-DE" sz="1600" b="1" dirty="0" smtClean="0">
              <a:solidFill>
                <a:srgbClr val="FF0000"/>
              </a:solidFill>
            </a:endParaRPr>
          </a:p>
          <a:p>
            <a:pPr lvl="1"/>
            <a:endParaRPr lang="en-US" sz="2000" b="1" dirty="0"/>
          </a:p>
          <a:p>
            <a:pPr lvl="1"/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SASE1 </a:t>
            </a:r>
            <a:r>
              <a:rPr lang="de-DE" dirty="0" err="1" smtClean="0"/>
              <a:t>tunnel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6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SASE1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601" y="1140893"/>
            <a:ext cx="8902698" cy="5027083"/>
          </a:xfrm>
        </p:spPr>
        <p:txBody>
          <a:bodyPr/>
          <a:lstStyle/>
          <a:p>
            <a:r>
              <a:rPr lang="de-DE" b="1" dirty="0" smtClean="0"/>
              <a:t>Tasks &amp; </a:t>
            </a:r>
            <a:r>
              <a:rPr lang="de-DE" b="1" dirty="0" err="1" smtClean="0"/>
              <a:t>efforts</a:t>
            </a:r>
            <a:r>
              <a:rPr lang="de-DE" b="1" dirty="0" smtClean="0"/>
              <a:t> </a:t>
            </a:r>
            <a:r>
              <a:rPr lang="de-DE" b="1" dirty="0" err="1" smtClean="0"/>
              <a:t>required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operate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instruments</a:t>
            </a:r>
            <a:r>
              <a:rPr lang="de-DE" b="1" dirty="0"/>
              <a:t>: </a:t>
            </a:r>
            <a:r>
              <a:rPr lang="de-DE" sz="1600" b="1" dirty="0" smtClean="0"/>
              <a:t>(</a:t>
            </a:r>
            <a:r>
              <a:rPr lang="de-DE" sz="1600" b="1" dirty="0" err="1" smtClean="0"/>
              <a:t>including</a:t>
            </a:r>
            <a:r>
              <a:rPr lang="de-DE" sz="1600" b="1" dirty="0" smtClean="0"/>
              <a:t> </a:t>
            </a:r>
            <a:r>
              <a:rPr lang="de-DE" sz="1600" b="1" dirty="0" err="1"/>
              <a:t>items</a:t>
            </a:r>
            <a:r>
              <a:rPr lang="de-DE" sz="1600" b="1" dirty="0"/>
              <a:t> </a:t>
            </a:r>
            <a:r>
              <a:rPr lang="de-DE" sz="1600" b="1" dirty="0" err="1"/>
              <a:t>for</a:t>
            </a:r>
            <a:r>
              <a:rPr lang="de-DE" sz="1600" b="1" dirty="0"/>
              <a:t> Day-1 </a:t>
            </a:r>
            <a:r>
              <a:rPr lang="de-DE" sz="1600" b="1" dirty="0" err="1"/>
              <a:t>or</a:t>
            </a:r>
            <a:r>
              <a:rPr lang="de-DE" sz="1600" b="1" dirty="0"/>
              <a:t> </a:t>
            </a:r>
            <a:r>
              <a:rPr lang="de-DE" sz="1600" b="1" dirty="0" err="1"/>
              <a:t>required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</a:t>
            </a:r>
            <a:r>
              <a:rPr lang="de-DE" sz="1600" b="1" dirty="0" err="1"/>
              <a:t>meet</a:t>
            </a:r>
            <a:r>
              <a:rPr lang="de-DE" sz="1600" b="1" dirty="0"/>
              <a:t> </a:t>
            </a:r>
            <a:r>
              <a:rPr lang="de-DE" sz="1600" b="1" dirty="0" err="1"/>
              <a:t>promises</a:t>
            </a:r>
            <a:r>
              <a:rPr lang="de-DE" sz="1600" b="1" dirty="0"/>
              <a:t> in Call </a:t>
            </a:r>
            <a:r>
              <a:rPr lang="de-DE" sz="1600" b="1" dirty="0" err="1"/>
              <a:t>for</a:t>
            </a:r>
            <a:r>
              <a:rPr lang="de-DE" sz="1600" b="1" dirty="0"/>
              <a:t> </a:t>
            </a:r>
            <a:r>
              <a:rPr lang="de-DE" sz="1600" b="1" dirty="0" err="1" smtClean="0"/>
              <a:t>Proposals</a:t>
            </a:r>
            <a:r>
              <a:rPr lang="de-DE" sz="1600" b="1" dirty="0" smtClean="0"/>
              <a:t>)</a:t>
            </a:r>
            <a:endParaRPr lang="de-DE" b="1" dirty="0" smtClean="0"/>
          </a:p>
          <a:p>
            <a:pPr lvl="1"/>
            <a:r>
              <a:rPr lang="de-DE" sz="1600" b="1" dirty="0" err="1"/>
              <a:t>October</a:t>
            </a:r>
            <a:r>
              <a:rPr lang="de-DE" sz="1600" b="1" dirty="0"/>
              <a:t>: </a:t>
            </a:r>
            <a:endParaRPr lang="de-DE" sz="1600" b="1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/>
              <a:t>SPB: </a:t>
            </a:r>
            <a:r>
              <a:rPr lang="de-DE" sz="1600" dirty="0" smtClean="0">
                <a:solidFill>
                  <a:srgbClr val="00B050"/>
                </a:solidFill>
              </a:rPr>
              <a:t>AGIPD (</a:t>
            </a:r>
            <a:r>
              <a:rPr lang="de-DE" sz="1600" dirty="0" err="1" smtClean="0">
                <a:solidFill>
                  <a:srgbClr val="00B050"/>
                </a:solidFill>
              </a:rPr>
              <a:t>re</a:t>
            </a:r>
            <a:r>
              <a:rPr lang="de-DE" sz="1600" dirty="0" smtClean="0">
                <a:solidFill>
                  <a:srgbClr val="00B050"/>
                </a:solidFill>
              </a:rPr>
              <a:t>)</a:t>
            </a:r>
            <a:r>
              <a:rPr lang="de-DE" sz="1600" dirty="0" err="1" smtClean="0">
                <a:solidFill>
                  <a:srgbClr val="00B050"/>
                </a:solidFill>
              </a:rPr>
              <a:t>cabling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works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done</a:t>
            </a:r>
            <a:r>
              <a:rPr lang="de-DE" sz="1600" dirty="0" smtClean="0"/>
              <a:t>, </a:t>
            </a:r>
            <a:r>
              <a:rPr lang="de-DE" sz="1600" dirty="0"/>
              <a:t>CSS, </a:t>
            </a:r>
            <a:r>
              <a:rPr lang="de-DE" sz="1600" dirty="0" err="1" smtClean="0"/>
              <a:t>laser</a:t>
            </a:r>
            <a:r>
              <a:rPr lang="de-DE" sz="1600" dirty="0" smtClean="0"/>
              <a:t> </a:t>
            </a:r>
            <a:r>
              <a:rPr lang="de-DE" sz="1600" dirty="0" err="1" smtClean="0"/>
              <a:t>table</a:t>
            </a:r>
            <a:r>
              <a:rPr lang="de-DE" sz="1600" dirty="0" smtClean="0"/>
              <a:t> &amp; </a:t>
            </a:r>
            <a:r>
              <a:rPr lang="de-DE" sz="1600" dirty="0" err="1"/>
              <a:t>vacuum</a:t>
            </a:r>
            <a:r>
              <a:rPr lang="de-DE" sz="1600" dirty="0"/>
              <a:t> </a:t>
            </a:r>
            <a:r>
              <a:rPr lang="de-DE" sz="1600" dirty="0" err="1" smtClean="0"/>
              <a:t>works</a:t>
            </a:r>
            <a:r>
              <a:rPr lang="de-DE" sz="1600" dirty="0" smtClean="0"/>
              <a:t> </a:t>
            </a:r>
            <a:r>
              <a:rPr lang="de-DE" sz="1600" dirty="0" err="1" smtClean="0"/>
              <a:t>partially</a:t>
            </a:r>
            <a:r>
              <a:rPr lang="de-DE" sz="1600" dirty="0" smtClean="0"/>
              <a:t> </a:t>
            </a:r>
            <a:r>
              <a:rPr lang="de-DE" sz="1600" dirty="0" err="1" smtClean="0"/>
              <a:t>done</a:t>
            </a:r>
            <a:r>
              <a:rPr lang="de-DE" sz="1600" dirty="0" smtClean="0"/>
              <a:t>, …</a:t>
            </a:r>
            <a:endParaRPr lang="de-DE" sz="1600" b="1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/>
              <a:t>CAS: Exchange </a:t>
            </a:r>
            <a:r>
              <a:rPr lang="de-DE" sz="1600" b="1" dirty="0" err="1"/>
              <a:t>of</a:t>
            </a:r>
            <a:r>
              <a:rPr lang="de-DE" sz="1600" b="1" dirty="0"/>
              <a:t> </a:t>
            </a:r>
            <a:r>
              <a:rPr lang="de-DE" sz="1600" b="1" dirty="0" err="1"/>
              <a:t>data</a:t>
            </a:r>
            <a:r>
              <a:rPr lang="de-DE" sz="1600" b="1" dirty="0"/>
              <a:t> </a:t>
            </a:r>
            <a:r>
              <a:rPr lang="de-DE" sz="1600" b="1" dirty="0" err="1"/>
              <a:t>between</a:t>
            </a:r>
            <a:r>
              <a:rPr lang="de-DE" sz="1600" b="1" dirty="0"/>
              <a:t> DOOCS </a:t>
            </a:r>
            <a:r>
              <a:rPr lang="de-DE" sz="1600" b="1" dirty="0" err="1"/>
              <a:t>and</a:t>
            </a:r>
            <a:r>
              <a:rPr lang="de-DE" sz="1600" b="1" dirty="0"/>
              <a:t> </a:t>
            </a:r>
            <a:r>
              <a:rPr lang="de-DE" sz="1600" b="1" dirty="0" err="1" smtClean="0"/>
              <a:t>Karabo</a:t>
            </a:r>
            <a:r>
              <a:rPr lang="de-DE" sz="1600" b="1" dirty="0" smtClean="0"/>
              <a:t>: </a:t>
            </a:r>
            <a:br>
              <a:rPr lang="de-DE" sz="1600" b="1" dirty="0" smtClean="0"/>
            </a:br>
            <a:r>
              <a:rPr lang="de-DE" sz="1600" dirty="0" err="1" smtClean="0">
                <a:solidFill>
                  <a:srgbClr val="00B050"/>
                </a:solidFill>
              </a:rPr>
              <a:t>Established</a:t>
            </a:r>
            <a:r>
              <a:rPr lang="de-DE" sz="1600" dirty="0" smtClean="0">
                <a:solidFill>
                  <a:srgbClr val="00B050"/>
                </a:solidFill>
              </a:rPr>
              <a:t>, </a:t>
            </a:r>
            <a:r>
              <a:rPr lang="de-DE" sz="1600" dirty="0" err="1" smtClean="0">
                <a:solidFill>
                  <a:srgbClr val="00B050"/>
                </a:solidFill>
              </a:rPr>
              <a:t>currently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testing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and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bugfixing</a:t>
            </a:r>
            <a:r>
              <a:rPr lang="de-DE" sz="1600" b="1" dirty="0" smtClean="0">
                <a:solidFill>
                  <a:srgbClr val="00B050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/>
              <a:t>CAS: </a:t>
            </a:r>
            <a:r>
              <a:rPr lang="de-DE" sz="1600" b="1" dirty="0" err="1" smtClean="0"/>
              <a:t>Improve</a:t>
            </a:r>
            <a:r>
              <a:rPr lang="de-DE" sz="1600" b="1" dirty="0" smtClean="0"/>
              <a:t> </a:t>
            </a:r>
            <a:r>
              <a:rPr lang="de-DE" sz="1600" b="1" dirty="0"/>
              <a:t>Control </a:t>
            </a:r>
            <a:r>
              <a:rPr lang="de-DE" sz="1600" b="1" dirty="0" smtClean="0"/>
              <a:t>Software: </a:t>
            </a:r>
            <a:br>
              <a:rPr lang="de-DE" sz="1600" b="1" dirty="0" smtClean="0"/>
            </a:br>
            <a:r>
              <a:rPr lang="de-DE" sz="1600" dirty="0" smtClean="0">
                <a:solidFill>
                  <a:srgbClr val="00B050"/>
                </a:solidFill>
              </a:rPr>
              <a:t>Scan </a:t>
            </a:r>
            <a:r>
              <a:rPr lang="de-DE" sz="1600" dirty="0" err="1" smtClean="0">
                <a:solidFill>
                  <a:srgbClr val="00B050"/>
                </a:solidFill>
              </a:rPr>
              <a:t>tool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being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tested</a:t>
            </a:r>
            <a:r>
              <a:rPr lang="de-DE" sz="1600" dirty="0" smtClean="0">
                <a:solidFill>
                  <a:srgbClr val="00B050"/>
                </a:solidFill>
              </a:rPr>
              <a:t> @ FXE</a:t>
            </a:r>
            <a:r>
              <a:rPr lang="de-DE" sz="1600" dirty="0" smtClean="0"/>
              <a:t>, </a:t>
            </a:r>
            <a:r>
              <a:rPr lang="de-DE" sz="1600" dirty="0" err="1" smtClean="0">
                <a:solidFill>
                  <a:srgbClr val="00B050"/>
                </a:solidFill>
              </a:rPr>
              <a:t>overall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stability</a:t>
            </a:r>
            <a:r>
              <a:rPr lang="de-DE" sz="1600" dirty="0" smtClean="0">
                <a:solidFill>
                  <a:srgbClr val="00B050"/>
                </a:solidFill>
              </a:rPr>
              <a:t> was </a:t>
            </a:r>
            <a:r>
              <a:rPr lang="de-DE" sz="1600" dirty="0" err="1" smtClean="0">
                <a:solidFill>
                  <a:srgbClr val="00B050"/>
                </a:solidFill>
              </a:rPr>
              <a:t>increased</a:t>
            </a:r>
            <a:r>
              <a:rPr lang="de-DE" sz="1600" dirty="0" smtClean="0"/>
              <a:t>.</a:t>
            </a:r>
            <a:endParaRPr lang="de-DE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/>
              <a:t>ITDM: </a:t>
            </a:r>
            <a:r>
              <a:rPr lang="de-DE" sz="1600" b="1" dirty="0" err="1"/>
              <a:t>Improve</a:t>
            </a:r>
            <a:r>
              <a:rPr lang="de-DE" sz="1600" b="1" dirty="0"/>
              <a:t> </a:t>
            </a:r>
            <a:r>
              <a:rPr lang="de-DE" sz="1600" b="1" dirty="0" smtClean="0"/>
              <a:t>DAQ: </a:t>
            </a:r>
            <a:r>
              <a:rPr lang="de-DE" sz="1600" dirty="0"/>
              <a:t>Data </a:t>
            </a:r>
            <a:r>
              <a:rPr lang="de-DE" sz="1600" dirty="0" err="1"/>
              <a:t>storage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handling</a:t>
            </a:r>
            <a:r>
              <a:rPr lang="de-DE" sz="1600" dirty="0"/>
              <a:t>, </a:t>
            </a:r>
            <a:r>
              <a:rPr lang="de-DE" sz="1600" dirty="0" err="1"/>
              <a:t>detector</a:t>
            </a:r>
            <a:r>
              <a:rPr lang="de-DE" sz="1600" dirty="0"/>
              <a:t> </a:t>
            </a:r>
            <a:r>
              <a:rPr lang="de-DE" sz="1600" dirty="0" err="1" smtClean="0"/>
              <a:t>performance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err="1" smtClean="0">
                <a:solidFill>
                  <a:srgbClr val="00B050"/>
                </a:solidFill>
              </a:rPr>
              <a:t>waiting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for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opportunity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to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conduct</a:t>
            </a:r>
            <a:r>
              <a:rPr lang="de-DE" sz="1600" dirty="0" smtClean="0">
                <a:solidFill>
                  <a:srgbClr val="00B050"/>
                </a:solidFill>
              </a:rPr>
              <a:t> high </a:t>
            </a:r>
            <a:r>
              <a:rPr lang="de-DE" sz="1600" dirty="0" err="1" smtClean="0">
                <a:solidFill>
                  <a:srgbClr val="00B050"/>
                </a:solidFill>
              </a:rPr>
              <a:t>speed</a:t>
            </a:r>
            <a:r>
              <a:rPr lang="de-DE" sz="1600" dirty="0" smtClean="0">
                <a:solidFill>
                  <a:srgbClr val="00B050"/>
                </a:solidFill>
              </a:rPr>
              <a:t> </a:t>
            </a:r>
            <a:r>
              <a:rPr lang="de-DE" sz="1600" dirty="0" err="1" smtClean="0">
                <a:solidFill>
                  <a:srgbClr val="00B050"/>
                </a:solidFill>
              </a:rPr>
              <a:t>test</a:t>
            </a:r>
            <a:r>
              <a:rPr lang="de-DE" sz="1600" dirty="0" smtClean="0">
                <a:solidFill>
                  <a:srgbClr val="00B050"/>
                </a:solidFill>
              </a:rPr>
              <a:t> (300/512 </a:t>
            </a:r>
            <a:r>
              <a:rPr lang="de-DE" sz="1600" dirty="0" err="1" smtClean="0">
                <a:solidFill>
                  <a:srgbClr val="00B050"/>
                </a:solidFill>
              </a:rPr>
              <a:t>bunches</a:t>
            </a:r>
            <a:r>
              <a:rPr lang="de-DE" sz="1600" dirty="0" smtClean="0">
                <a:solidFill>
                  <a:srgbClr val="00B050"/>
                </a:solidFill>
              </a:rPr>
              <a:t>)</a:t>
            </a:r>
          </a:p>
          <a:p>
            <a:pPr lvl="1"/>
            <a:endParaRPr lang="de-DE" sz="1600" b="1" dirty="0" smtClean="0">
              <a:solidFill>
                <a:srgbClr val="000000"/>
              </a:solidFill>
            </a:endParaRPr>
          </a:p>
          <a:p>
            <a:pPr lvl="1"/>
            <a:r>
              <a:rPr lang="de-DE" sz="1600" b="1" dirty="0" err="1" smtClean="0">
                <a:solidFill>
                  <a:srgbClr val="000000"/>
                </a:solidFill>
              </a:rPr>
              <a:t>December</a:t>
            </a:r>
            <a:r>
              <a:rPr lang="de-DE" sz="1600" b="1" dirty="0" smtClean="0">
                <a:solidFill>
                  <a:srgbClr val="000000"/>
                </a:solidFill>
              </a:rPr>
              <a:t>:</a:t>
            </a:r>
            <a:endParaRPr lang="de-DE" sz="1600" b="1" dirty="0">
              <a:solidFill>
                <a:srgbClr val="00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>
                <a:solidFill>
                  <a:srgbClr val="FF0000"/>
                </a:solidFill>
              </a:rPr>
              <a:t>ITDM: Test </a:t>
            </a:r>
            <a:r>
              <a:rPr lang="de-DE" sz="1600" b="1" dirty="0" err="1">
                <a:solidFill>
                  <a:srgbClr val="FF0000"/>
                </a:solidFill>
              </a:rPr>
              <a:t>of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new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storage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system</a:t>
            </a:r>
            <a:r>
              <a:rPr lang="de-DE" sz="1600" b="1" dirty="0">
                <a:solidFill>
                  <a:srgbClr val="FF0000"/>
                </a:solidFill>
              </a:rPr>
              <a:t> + </a:t>
            </a:r>
            <a:r>
              <a:rPr lang="de-DE" sz="1600" b="1" dirty="0" err="1">
                <a:solidFill>
                  <a:srgbClr val="FF0000"/>
                </a:solidFill>
              </a:rPr>
              <a:t>expansion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of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InfiniBand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 smtClean="0">
                <a:solidFill>
                  <a:srgbClr val="FF0000"/>
                </a:solidFill>
              </a:rPr>
              <a:t>network</a:t>
            </a:r>
            <a:endParaRPr lang="de-DE" sz="1600" b="1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>
                <a:solidFill>
                  <a:srgbClr val="FF0000"/>
                </a:solidFill>
              </a:rPr>
              <a:t>AE: Test </a:t>
            </a:r>
            <a:r>
              <a:rPr lang="de-DE" sz="1600" b="1" dirty="0" err="1" smtClean="0">
                <a:solidFill>
                  <a:srgbClr val="FF0000"/>
                </a:solidFill>
              </a:rPr>
              <a:t>of</a:t>
            </a:r>
            <a:r>
              <a:rPr lang="de-DE" sz="1600" b="1" dirty="0" smtClean="0">
                <a:solidFill>
                  <a:srgbClr val="FF0000"/>
                </a:solidFill>
              </a:rPr>
              <a:t> </a:t>
            </a:r>
            <a:r>
              <a:rPr lang="de-DE" sz="1600" b="1" dirty="0" err="1" smtClean="0">
                <a:solidFill>
                  <a:srgbClr val="FF0000"/>
                </a:solidFill>
              </a:rPr>
              <a:t>train</a:t>
            </a:r>
            <a:r>
              <a:rPr lang="de-DE" sz="1600" b="1" dirty="0" smtClean="0">
                <a:solidFill>
                  <a:srgbClr val="FF0000"/>
                </a:solidFill>
              </a:rPr>
              <a:t> </a:t>
            </a:r>
            <a:r>
              <a:rPr lang="de-DE" sz="1600" b="1" dirty="0" err="1" smtClean="0">
                <a:solidFill>
                  <a:srgbClr val="FF0000"/>
                </a:solidFill>
              </a:rPr>
              <a:t>builder</a:t>
            </a:r>
            <a:r>
              <a:rPr lang="de-DE" sz="1600" b="1" dirty="0" smtClean="0">
                <a:solidFill>
                  <a:srgbClr val="FF0000"/>
                </a:solidFill>
              </a:rPr>
              <a:t> (at least LPD)</a:t>
            </a:r>
            <a:endParaRPr lang="de-DE" sz="1600" b="1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dirty="0" err="1"/>
              <a:t>Accelerator</a:t>
            </a:r>
            <a:r>
              <a:rPr lang="de-DE" sz="1600" dirty="0"/>
              <a:t> &amp; </a:t>
            </a:r>
            <a:r>
              <a:rPr lang="de-DE" sz="1600" dirty="0" smtClean="0"/>
              <a:t>SPB/SFX: </a:t>
            </a:r>
            <a:r>
              <a:rPr lang="en-US" sz="1600" dirty="0" smtClean="0"/>
              <a:t>Improvement </a:t>
            </a:r>
            <a:r>
              <a:rPr lang="en-US" sz="1600" dirty="0"/>
              <a:t>of the </a:t>
            </a:r>
            <a:r>
              <a:rPr lang="en-US" sz="1600" b="1" dirty="0"/>
              <a:t>focal </a:t>
            </a:r>
            <a:r>
              <a:rPr lang="en-US" sz="1600" b="1" dirty="0" smtClean="0"/>
              <a:t>properties</a:t>
            </a:r>
          </a:p>
          <a:p>
            <a:pPr lvl="1"/>
            <a:r>
              <a:rPr lang="de-DE" sz="1600" b="1" dirty="0" err="1" smtClean="0"/>
              <a:t>From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beginning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of</a:t>
            </a:r>
            <a:r>
              <a:rPr lang="de-DE" sz="1600" b="1" dirty="0" smtClean="0"/>
              <a:t> 2018: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sz="1600" b="1" dirty="0" smtClean="0"/>
              <a:t>SPB: KB-</a:t>
            </a:r>
            <a:r>
              <a:rPr lang="de-DE" sz="1600" b="1" dirty="0" err="1" smtClean="0"/>
              <a:t>mirror</a:t>
            </a:r>
            <a:r>
              <a:rPr lang="de-DE" sz="1600" b="1" dirty="0" smtClean="0"/>
              <a:t> </a:t>
            </a:r>
            <a:r>
              <a:rPr lang="de-DE" sz="1600" dirty="0" err="1"/>
              <a:t>installation</a:t>
            </a:r>
            <a:r>
              <a:rPr lang="de-DE" sz="1600" dirty="0"/>
              <a:t>, </a:t>
            </a:r>
            <a:r>
              <a:rPr lang="de-DE" sz="1600" dirty="0" err="1"/>
              <a:t>integration</a:t>
            </a:r>
            <a:r>
              <a:rPr lang="de-DE" sz="1600" dirty="0"/>
              <a:t> &amp; </a:t>
            </a:r>
            <a:r>
              <a:rPr lang="de-DE" sz="1600" dirty="0" err="1" smtClean="0"/>
              <a:t>commissioning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939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SASE3 </a:t>
            </a:r>
            <a:r>
              <a:rPr lang="de-DE" dirty="0" err="1"/>
              <a:t>tunnel</a:t>
            </a:r>
            <a:r>
              <a:rPr lang="de-DE" dirty="0"/>
              <a:t> </a:t>
            </a:r>
            <a:r>
              <a:rPr lang="de-DE" dirty="0" err="1" smtClean="0"/>
              <a:t>readiness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5751" y="1138765"/>
            <a:ext cx="8676370" cy="5166783"/>
          </a:xfrm>
        </p:spPr>
        <p:txBody>
          <a:bodyPr/>
          <a:lstStyle/>
          <a:p>
            <a:r>
              <a:rPr lang="de-DE" b="1" dirty="0" err="1" smtClean="0"/>
              <a:t>Achieve</a:t>
            </a:r>
            <a:r>
              <a:rPr lang="de-DE" b="1" dirty="0" smtClean="0"/>
              <a:t> </a:t>
            </a:r>
            <a:r>
              <a:rPr lang="de-DE" b="1" dirty="0" err="1" smtClean="0"/>
              <a:t>first</a:t>
            </a:r>
            <a:r>
              <a:rPr lang="de-DE" b="1" dirty="0" smtClean="0"/>
              <a:t> </a:t>
            </a:r>
            <a:r>
              <a:rPr lang="de-DE" b="1" dirty="0" err="1" smtClean="0"/>
              <a:t>lasing</a:t>
            </a:r>
            <a:r>
              <a:rPr lang="de-DE" b="1" dirty="0" smtClean="0"/>
              <a:t>: 1st </a:t>
            </a:r>
            <a:r>
              <a:rPr lang="de-DE" b="1" dirty="0" err="1" smtClean="0"/>
              <a:t>attempt</a:t>
            </a:r>
            <a:r>
              <a:rPr lang="de-DE" b="1" dirty="0" smtClean="0"/>
              <a:t> in Nov. 17 </a:t>
            </a:r>
            <a:r>
              <a:rPr lang="de-DE" b="1" dirty="0" smtClean="0">
                <a:sym typeface="Wingdings" panose="05000000000000000000" pitchFamily="2" charset="2"/>
              </a:rPr>
              <a:t> Q1 2018</a:t>
            </a:r>
            <a:endParaRPr lang="de-DE" b="1" dirty="0" smtClean="0"/>
          </a:p>
          <a:p>
            <a:pPr lvl="1"/>
            <a:r>
              <a:rPr lang="de-DE" sz="2000" dirty="0" err="1" smtClean="0"/>
              <a:t>Diagnostics</a:t>
            </a:r>
            <a:r>
              <a:rPr lang="de-DE" sz="2000" dirty="0" smtClean="0"/>
              <a:t>: XGM, FEL- &amp; SR-</a:t>
            </a:r>
            <a:r>
              <a:rPr lang="de-DE" sz="2000" dirty="0" err="1" smtClean="0"/>
              <a:t>Imager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(</a:t>
            </a:r>
            <a:r>
              <a:rPr lang="de-DE" sz="2000" dirty="0" err="1" smtClean="0"/>
              <a:t>almost</a:t>
            </a:r>
            <a:r>
              <a:rPr lang="de-DE" sz="2000" dirty="0" smtClean="0"/>
              <a:t>) </a:t>
            </a:r>
            <a:r>
              <a:rPr lang="de-DE" sz="2000" dirty="0" err="1" smtClean="0">
                <a:solidFill>
                  <a:srgbClr val="00B050"/>
                </a:solidFill>
              </a:rPr>
              <a:t>ready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for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commissioning</a:t>
            </a:r>
            <a:endParaRPr lang="de-DE" sz="2000" dirty="0" smtClean="0">
              <a:solidFill>
                <a:srgbClr val="00B050"/>
              </a:solidFill>
            </a:endParaRPr>
          </a:p>
          <a:p>
            <a:pPr lvl="1"/>
            <a:r>
              <a:rPr lang="de-DE" sz="2000" dirty="0" err="1" smtClean="0"/>
              <a:t>Vacuum</a:t>
            </a:r>
            <a:r>
              <a:rPr lang="de-DE" sz="2000" dirty="0" smtClean="0"/>
              <a:t>: </a:t>
            </a:r>
            <a:r>
              <a:rPr lang="de-DE" sz="2000" dirty="0" err="1" smtClean="0">
                <a:solidFill>
                  <a:srgbClr val="00B050"/>
                </a:solidFill>
              </a:rPr>
              <a:t>Vacuum</a:t>
            </a:r>
            <a:r>
              <a:rPr lang="de-DE" sz="2000" dirty="0" smtClean="0">
                <a:solidFill>
                  <a:srgbClr val="00B050"/>
                </a:solidFill>
              </a:rPr>
              <a:t> in XTD10 </a:t>
            </a:r>
            <a:r>
              <a:rPr lang="de-DE" sz="2000" strike="sngStrike" dirty="0" err="1"/>
              <a:t>up</a:t>
            </a:r>
            <a:r>
              <a:rPr lang="de-DE" sz="2000" strike="sngStrike" dirty="0"/>
              <a:t> </a:t>
            </a:r>
            <a:r>
              <a:rPr lang="de-DE" sz="2000" strike="sngStrike" dirty="0" err="1"/>
              <a:t>to</a:t>
            </a:r>
            <a:r>
              <a:rPr lang="de-DE" sz="2000" strike="sngStrike" dirty="0"/>
              <a:t> </a:t>
            </a:r>
            <a:r>
              <a:rPr lang="de-DE" sz="2000" strike="sngStrike" dirty="0" err="1" smtClean="0"/>
              <a:t>absorber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completely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done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de-DE" sz="2000" dirty="0" err="1" smtClean="0"/>
              <a:t>Vacuum</a:t>
            </a:r>
            <a:r>
              <a:rPr lang="de-DE" sz="2000" dirty="0"/>
              <a:t>: </a:t>
            </a:r>
            <a:r>
              <a:rPr lang="de-DE" sz="2000" dirty="0" err="1" smtClean="0">
                <a:solidFill>
                  <a:srgbClr val="00B050"/>
                </a:solidFill>
              </a:rPr>
              <a:t>Local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test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>
                <a:solidFill>
                  <a:srgbClr val="00B050"/>
                </a:solidFill>
              </a:rPr>
              <a:t>of</a:t>
            </a:r>
            <a:r>
              <a:rPr lang="de-DE" sz="2000" dirty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vacuum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system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with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controls</a:t>
            </a:r>
            <a:r>
              <a:rPr lang="de-DE" sz="2000" dirty="0" smtClean="0">
                <a:solidFill>
                  <a:srgbClr val="00B050"/>
                </a:solidFill>
              </a:rPr>
              <a:t>, </a:t>
            </a:r>
            <a:r>
              <a:rPr lang="de-DE" sz="2000" dirty="0">
                <a:solidFill>
                  <a:srgbClr val="00B050"/>
                </a:solidFill>
              </a:rPr>
              <a:t>interlock etc. </a:t>
            </a:r>
            <a:r>
              <a:rPr lang="de-DE" sz="2000" dirty="0" err="1" smtClean="0">
                <a:solidFill>
                  <a:srgbClr val="00B050"/>
                </a:solidFill>
              </a:rPr>
              <a:t>done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General </a:t>
            </a:r>
            <a:r>
              <a:rPr lang="en-US" sz="2000" dirty="0"/>
              <a:t>vacuum sector interlock test has still to be done</a:t>
            </a:r>
            <a:endParaRPr lang="de-DE" b="1" dirty="0" smtClean="0"/>
          </a:p>
          <a:p>
            <a:r>
              <a:rPr lang="de-DE" b="1" dirty="0" smtClean="0"/>
              <a:t>Major </a:t>
            </a:r>
            <a:r>
              <a:rPr lang="de-DE" b="1" dirty="0" err="1" smtClean="0"/>
              <a:t>works</a:t>
            </a:r>
            <a:r>
              <a:rPr lang="de-DE" b="1" dirty="0" smtClean="0"/>
              <a:t> </a:t>
            </a:r>
            <a:r>
              <a:rPr lang="de-DE" b="1" dirty="0" err="1" smtClean="0"/>
              <a:t>finished</a:t>
            </a:r>
            <a:r>
              <a:rPr lang="de-DE" b="1" dirty="0"/>
              <a:t> </a:t>
            </a:r>
            <a:r>
              <a:rPr lang="de-DE" b="1" dirty="0" smtClean="0"/>
              <a:t>XTD4+10 : End </a:t>
            </a:r>
            <a:r>
              <a:rPr lang="de-DE" b="1" dirty="0" err="1" smtClean="0"/>
              <a:t>of</a:t>
            </a:r>
            <a:r>
              <a:rPr lang="de-DE" b="1" dirty="0" smtClean="0"/>
              <a:t> Jan. 18</a:t>
            </a:r>
          </a:p>
          <a:p>
            <a:pPr lvl="1"/>
            <a:r>
              <a:rPr lang="de-DE" sz="2000" b="1" dirty="0" err="1" smtClean="0"/>
              <a:t>Vacuum</a:t>
            </a:r>
            <a:r>
              <a:rPr lang="de-DE" sz="2000" b="1" dirty="0" smtClean="0"/>
              <a:t> &amp; </a:t>
            </a:r>
            <a:r>
              <a:rPr lang="de-DE" sz="2000" b="1" dirty="0" err="1" smtClean="0"/>
              <a:t>Optics</a:t>
            </a:r>
            <a:r>
              <a:rPr lang="de-DE" sz="2000" b="1" dirty="0" smtClean="0"/>
              <a:t>: </a:t>
            </a:r>
            <a:r>
              <a:rPr lang="de-DE" sz="2000" dirty="0" smtClean="0"/>
              <a:t>Beam </a:t>
            </a:r>
            <a:r>
              <a:rPr lang="de-DE" sz="2000" dirty="0" err="1" smtClean="0"/>
              <a:t>shutters</a:t>
            </a:r>
            <a:r>
              <a:rPr lang="de-DE" sz="2000" dirty="0" smtClean="0"/>
              <a:t>, </a:t>
            </a:r>
            <a:r>
              <a:rPr lang="de-DE" sz="2000" dirty="0" err="1" smtClean="0"/>
              <a:t>mirrors</a:t>
            </a:r>
            <a:r>
              <a:rPr lang="de-DE" sz="2000" dirty="0"/>
              <a:t>, s</a:t>
            </a:r>
            <a:r>
              <a:rPr lang="de-DE" sz="2000" dirty="0" smtClean="0"/>
              <a:t>oft </a:t>
            </a:r>
            <a:r>
              <a:rPr lang="de-DE" sz="2000" dirty="0"/>
              <a:t>X-</a:t>
            </a:r>
            <a:r>
              <a:rPr lang="de-DE" sz="2000" dirty="0" err="1"/>
              <a:t>ray</a:t>
            </a:r>
            <a:r>
              <a:rPr lang="de-DE" sz="2000" dirty="0"/>
              <a:t> </a:t>
            </a:r>
            <a:r>
              <a:rPr lang="de-DE" sz="2000" dirty="0" smtClean="0"/>
              <a:t>Monochromators</a:t>
            </a:r>
            <a:br>
              <a:rPr lang="de-DE" sz="2000" dirty="0" smtClean="0"/>
            </a:br>
            <a:r>
              <a:rPr lang="de-DE" sz="2000" dirty="0" smtClean="0"/>
              <a:t>			 </a:t>
            </a:r>
            <a:r>
              <a:rPr lang="de-DE" sz="2000" dirty="0" err="1" smtClean="0">
                <a:solidFill>
                  <a:srgbClr val="00B050"/>
                </a:solidFill>
              </a:rPr>
              <a:t>cabling</a:t>
            </a:r>
            <a:r>
              <a:rPr lang="de-DE" sz="2000" dirty="0" smtClean="0">
                <a:solidFill>
                  <a:srgbClr val="00B050"/>
                </a:solidFill>
              </a:rPr>
              <a:t> was </a:t>
            </a:r>
            <a:r>
              <a:rPr lang="de-DE" sz="2000" dirty="0" err="1" smtClean="0">
                <a:solidFill>
                  <a:srgbClr val="00B050"/>
                </a:solidFill>
              </a:rPr>
              <a:t>already</a:t>
            </a: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dirty="0" err="1" smtClean="0">
                <a:solidFill>
                  <a:srgbClr val="00B050"/>
                </a:solidFill>
              </a:rPr>
              <a:t>started</a:t>
            </a:r>
            <a:endParaRPr lang="de-DE" sz="2000" dirty="0">
              <a:solidFill>
                <a:srgbClr val="00B050"/>
              </a:solidFill>
            </a:endParaRPr>
          </a:p>
          <a:p>
            <a:pPr lvl="1"/>
            <a:r>
              <a:rPr lang="de-DE" sz="2000" b="1" dirty="0" err="1" smtClean="0"/>
              <a:t>Diagnostics</a:t>
            </a:r>
            <a:r>
              <a:rPr lang="de-DE" sz="2000" b="1" dirty="0" smtClean="0"/>
              <a:t>: </a:t>
            </a:r>
            <a:r>
              <a:rPr lang="de-DE" sz="2000" dirty="0" smtClean="0"/>
              <a:t>MCP </a:t>
            </a:r>
            <a:r>
              <a:rPr lang="de-DE" sz="2000" dirty="0" smtClean="0">
                <a:solidFill>
                  <a:srgbClr val="00B050"/>
                </a:solidFill>
              </a:rPr>
              <a:t>(30% </a:t>
            </a:r>
            <a:r>
              <a:rPr lang="de-DE" sz="2000" dirty="0" err="1" smtClean="0">
                <a:solidFill>
                  <a:srgbClr val="00B050"/>
                </a:solidFill>
              </a:rPr>
              <a:t>inst</a:t>
            </a:r>
            <a:r>
              <a:rPr lang="de-DE" sz="2000" dirty="0" smtClean="0">
                <a:solidFill>
                  <a:srgbClr val="00B050"/>
                </a:solidFill>
              </a:rPr>
              <a:t>. </a:t>
            </a:r>
            <a:r>
              <a:rPr lang="de-DE" sz="2000" dirty="0" err="1">
                <a:solidFill>
                  <a:srgbClr val="00B050"/>
                </a:solidFill>
              </a:rPr>
              <a:t>d</a:t>
            </a:r>
            <a:r>
              <a:rPr lang="de-DE" sz="2000" dirty="0" err="1" smtClean="0">
                <a:solidFill>
                  <a:srgbClr val="00B050"/>
                </a:solidFill>
              </a:rPr>
              <a:t>one</a:t>
            </a:r>
            <a:r>
              <a:rPr lang="de-DE" sz="2000" dirty="0" smtClean="0">
                <a:solidFill>
                  <a:srgbClr val="00B050"/>
                </a:solidFill>
              </a:rPr>
              <a:t>)</a:t>
            </a:r>
            <a:r>
              <a:rPr lang="de-DE" sz="2000" dirty="0" smtClean="0"/>
              <a:t>, Pop-Ins, K-Mono </a:t>
            </a:r>
            <a:r>
              <a:rPr lang="de-DE" sz="2000" dirty="0" smtClean="0">
                <a:solidFill>
                  <a:srgbClr val="00B050"/>
                </a:solidFill>
              </a:rPr>
              <a:t>(50%)</a:t>
            </a:r>
            <a:endParaRPr lang="de-DE" sz="2000" dirty="0"/>
          </a:p>
          <a:p>
            <a:pPr lvl="1"/>
            <a:endParaRPr lang="de-DE" b="1" dirty="0" smtClean="0"/>
          </a:p>
          <a:p>
            <a:r>
              <a:rPr lang="de-DE" b="1" dirty="0" err="1" smtClean="0"/>
              <a:t>Simultaneous</a:t>
            </a:r>
            <a:r>
              <a:rPr lang="de-DE" b="1" dirty="0" smtClean="0"/>
              <a:t> </a:t>
            </a:r>
            <a:r>
              <a:rPr lang="de-DE" b="1" dirty="0" err="1" smtClean="0"/>
              <a:t>operation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SASE1+3: End </a:t>
            </a:r>
            <a:r>
              <a:rPr lang="de-DE" b="1" dirty="0" err="1" smtClean="0"/>
              <a:t>of</a:t>
            </a:r>
            <a:r>
              <a:rPr lang="de-DE" b="1" dirty="0" smtClean="0"/>
              <a:t> Q1 2018</a:t>
            </a:r>
          </a:p>
          <a:p>
            <a:pPr lvl="1"/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discussed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Acc</a:t>
            </a:r>
            <a:r>
              <a:rPr lang="de-DE" sz="2000" dirty="0" smtClean="0"/>
              <a:t>. </a:t>
            </a:r>
            <a:r>
              <a:rPr lang="de-DE" sz="2000" dirty="0" err="1" smtClean="0"/>
              <a:t>and</a:t>
            </a:r>
            <a:r>
              <a:rPr lang="de-DE" sz="2000" dirty="0" smtClean="0"/>
              <a:t> incorporated </a:t>
            </a:r>
            <a:r>
              <a:rPr lang="de-DE" sz="2000" dirty="0" err="1" smtClean="0"/>
              <a:t>into</a:t>
            </a:r>
            <a:r>
              <a:rPr lang="de-DE" sz="2000" dirty="0" smtClean="0"/>
              <a:t> </a:t>
            </a:r>
            <a:r>
              <a:rPr lang="de-DE" sz="2000" dirty="0" err="1" smtClean="0"/>
              <a:t>schedule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2238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SASE2 </a:t>
            </a:r>
            <a:r>
              <a:rPr lang="de-DE" dirty="0" err="1"/>
              <a:t>tunnel</a:t>
            </a:r>
            <a:r>
              <a:rPr lang="de-DE" dirty="0"/>
              <a:t> </a:t>
            </a:r>
            <a:r>
              <a:rPr lang="de-DE" dirty="0" err="1" smtClean="0"/>
              <a:t>readiness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136651"/>
            <a:ext cx="8438245" cy="5130800"/>
          </a:xfrm>
        </p:spPr>
        <p:txBody>
          <a:bodyPr/>
          <a:lstStyle/>
          <a:p>
            <a:r>
              <a:rPr lang="de-DE" b="1" dirty="0" err="1" smtClean="0"/>
              <a:t>Achieve</a:t>
            </a:r>
            <a:r>
              <a:rPr lang="de-DE" b="1" dirty="0" smtClean="0"/>
              <a:t> </a:t>
            </a:r>
            <a:r>
              <a:rPr lang="de-DE" b="1" dirty="0" err="1" smtClean="0"/>
              <a:t>first</a:t>
            </a:r>
            <a:r>
              <a:rPr lang="de-DE" b="1" dirty="0" smtClean="0"/>
              <a:t> </a:t>
            </a:r>
            <a:r>
              <a:rPr lang="de-DE" b="1" dirty="0" err="1" smtClean="0"/>
              <a:t>lasing</a:t>
            </a:r>
            <a:r>
              <a:rPr lang="de-DE" b="1" dirty="0" smtClean="0"/>
              <a:t>: 1st </a:t>
            </a:r>
            <a:r>
              <a:rPr lang="de-DE" b="1" dirty="0" err="1" smtClean="0"/>
              <a:t>attempt</a:t>
            </a:r>
            <a:r>
              <a:rPr lang="de-DE" b="1" dirty="0" smtClean="0"/>
              <a:t> in Mar. 18 </a:t>
            </a:r>
            <a:r>
              <a:rPr lang="de-DE" b="1" dirty="0" smtClean="0">
                <a:sym typeface="Wingdings" panose="05000000000000000000" pitchFamily="2" charset="2"/>
              </a:rPr>
              <a:t> Apr.-May</a:t>
            </a:r>
            <a:endParaRPr lang="de-DE" b="1" dirty="0" smtClean="0"/>
          </a:p>
          <a:p>
            <a:pPr lvl="1"/>
            <a:r>
              <a:rPr lang="de-DE" sz="2000" dirty="0"/>
              <a:t>Beam </a:t>
            </a:r>
            <a:r>
              <a:rPr lang="de-DE" sz="2000" dirty="0" err="1"/>
              <a:t>shutters</a:t>
            </a:r>
            <a:r>
              <a:rPr lang="de-DE" sz="2000" dirty="0"/>
              <a:t>, XGM</a:t>
            </a:r>
            <a:r>
              <a:rPr lang="de-DE" sz="2000" dirty="0" smtClean="0"/>
              <a:t>, FEL-&amp;SR-</a:t>
            </a:r>
            <a:r>
              <a:rPr lang="de-DE" sz="2000" dirty="0" err="1" smtClean="0"/>
              <a:t>Imager</a:t>
            </a:r>
            <a:r>
              <a:rPr lang="de-DE" sz="2000" dirty="0" smtClean="0"/>
              <a:t>, </a:t>
            </a:r>
            <a:r>
              <a:rPr lang="de-DE" sz="2000" dirty="0" err="1" smtClean="0"/>
              <a:t>Vacuum</a:t>
            </a:r>
            <a:r>
              <a:rPr lang="de-DE" sz="2000" dirty="0" smtClean="0"/>
              <a:t> in </a:t>
            </a:r>
            <a:r>
              <a:rPr lang="de-DE" sz="2000" dirty="0"/>
              <a:t>XTD1+6 </a:t>
            </a:r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XTD6 </a:t>
            </a:r>
            <a:r>
              <a:rPr lang="de-DE" sz="2000" dirty="0" err="1" smtClean="0"/>
              <a:t>absorber</a:t>
            </a:r>
            <a:endParaRPr lang="de-DE" sz="2000" dirty="0" smtClean="0"/>
          </a:p>
          <a:p>
            <a:pPr lvl="1"/>
            <a:r>
              <a:rPr lang="de-DE" sz="2000" dirty="0"/>
              <a:t>Test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entire</a:t>
            </a:r>
            <a:r>
              <a:rPr lang="de-DE" sz="2000" dirty="0"/>
              <a:t> </a:t>
            </a:r>
            <a:r>
              <a:rPr lang="de-DE" sz="2000" dirty="0" err="1"/>
              <a:t>vacuum</a:t>
            </a:r>
            <a:r>
              <a:rPr lang="de-DE" sz="2000" dirty="0"/>
              <a:t> </a:t>
            </a:r>
            <a:r>
              <a:rPr lang="de-DE" sz="2000" dirty="0" err="1"/>
              <a:t>system</a:t>
            </a:r>
            <a:r>
              <a:rPr lang="de-DE" sz="2000" dirty="0"/>
              <a:t>,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controls</a:t>
            </a:r>
            <a:r>
              <a:rPr lang="de-DE" sz="2000" dirty="0" smtClean="0"/>
              <a:t>, interlock </a:t>
            </a:r>
            <a:r>
              <a:rPr lang="de-DE" sz="2000" dirty="0"/>
              <a:t>etc. </a:t>
            </a:r>
            <a:r>
              <a:rPr lang="de-DE" sz="2000" dirty="0" err="1" smtClean="0"/>
              <a:t>required</a:t>
            </a:r>
            <a:endParaRPr lang="de-DE" sz="2000" dirty="0" smtClean="0"/>
          </a:p>
          <a:p>
            <a:pPr lvl="1"/>
            <a:endParaRPr lang="de-DE" b="1" dirty="0" smtClean="0"/>
          </a:p>
          <a:p>
            <a:r>
              <a:rPr lang="de-DE" b="1" dirty="0" smtClean="0"/>
              <a:t>Major </a:t>
            </a:r>
            <a:r>
              <a:rPr lang="de-DE" b="1" dirty="0" err="1" smtClean="0"/>
              <a:t>works</a:t>
            </a:r>
            <a:r>
              <a:rPr lang="de-DE" b="1" dirty="0" smtClean="0"/>
              <a:t> </a:t>
            </a:r>
            <a:r>
              <a:rPr lang="de-DE" b="1" dirty="0" err="1" smtClean="0"/>
              <a:t>finished</a:t>
            </a:r>
            <a:r>
              <a:rPr lang="de-DE" b="1" dirty="0" smtClean="0"/>
              <a:t> XTD1+6: Apr. 18 </a:t>
            </a:r>
            <a:r>
              <a:rPr lang="de-DE" b="1" dirty="0" smtClean="0">
                <a:sym typeface="Wingdings" panose="05000000000000000000" pitchFamily="2" charset="2"/>
              </a:rPr>
              <a:t> End </a:t>
            </a:r>
            <a:r>
              <a:rPr lang="de-DE" b="1" dirty="0" err="1" smtClean="0">
                <a:sym typeface="Wingdings" panose="05000000000000000000" pitchFamily="2" charset="2"/>
              </a:rPr>
              <a:t>of</a:t>
            </a:r>
            <a:r>
              <a:rPr lang="de-DE" b="1" dirty="0">
                <a:sym typeface="Wingdings" panose="05000000000000000000" pitchFamily="2" charset="2"/>
              </a:rPr>
              <a:t> </a:t>
            </a:r>
            <a:r>
              <a:rPr lang="de-DE" b="1" dirty="0" smtClean="0">
                <a:sym typeface="Wingdings" panose="05000000000000000000" pitchFamily="2" charset="2"/>
              </a:rPr>
              <a:t>Q2 2018</a:t>
            </a:r>
            <a:endParaRPr lang="de-DE" b="1" dirty="0" smtClean="0"/>
          </a:p>
          <a:p>
            <a:pPr lvl="1"/>
            <a:r>
              <a:rPr lang="de-DE" sz="2000" b="1" dirty="0" err="1" smtClean="0"/>
              <a:t>Vacuum</a:t>
            </a:r>
            <a:r>
              <a:rPr lang="de-DE" sz="2000" b="1" dirty="0" smtClean="0"/>
              <a:t> &amp; </a:t>
            </a:r>
            <a:r>
              <a:rPr lang="de-DE" sz="2000" b="1" dirty="0" err="1" smtClean="0"/>
              <a:t>Optics</a:t>
            </a:r>
            <a:r>
              <a:rPr lang="de-DE" sz="2000" b="1" dirty="0" smtClean="0"/>
              <a:t>: </a:t>
            </a:r>
            <a:r>
              <a:rPr lang="de-DE" sz="2000" dirty="0" err="1" smtClean="0"/>
              <a:t>Mirrors</a:t>
            </a:r>
            <a:r>
              <a:rPr lang="de-DE" sz="2000" dirty="0" smtClean="0"/>
              <a:t>, </a:t>
            </a:r>
            <a:r>
              <a:rPr lang="de-DE" sz="2000" dirty="0" err="1" smtClean="0"/>
              <a:t>Split&amp;Delay</a:t>
            </a:r>
            <a:r>
              <a:rPr lang="de-DE" sz="2000" dirty="0" smtClean="0"/>
              <a:t> Unit, High </a:t>
            </a:r>
            <a:r>
              <a:rPr lang="de-DE" sz="2000" dirty="0" err="1" smtClean="0"/>
              <a:t>resolution</a:t>
            </a:r>
            <a:r>
              <a:rPr lang="de-DE" sz="2000" dirty="0" smtClean="0"/>
              <a:t> </a:t>
            </a:r>
            <a:r>
              <a:rPr lang="de-DE" sz="2000" dirty="0" err="1" smtClean="0"/>
              <a:t>monochromator</a:t>
            </a:r>
            <a:r>
              <a:rPr lang="de-DE" sz="2000" dirty="0" smtClean="0"/>
              <a:t>, CRLs</a:t>
            </a:r>
          </a:p>
          <a:p>
            <a:pPr lvl="1"/>
            <a:r>
              <a:rPr lang="de-DE" sz="2000" b="1" dirty="0" err="1" smtClean="0"/>
              <a:t>Diagnostics</a:t>
            </a:r>
            <a:r>
              <a:rPr lang="de-DE" sz="2000" b="1" dirty="0" smtClean="0"/>
              <a:t>: </a:t>
            </a:r>
            <a:r>
              <a:rPr lang="de-DE" sz="2000" dirty="0" smtClean="0"/>
              <a:t>2nd XGM, MCP, Pop-Ins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Imagers</a:t>
            </a:r>
            <a:endParaRPr lang="de-DE" sz="2000" dirty="0" smtClean="0"/>
          </a:p>
          <a:p>
            <a:pPr lvl="1"/>
            <a:endParaRPr lang="de-DE" sz="2000" dirty="0" smtClean="0"/>
          </a:p>
          <a:p>
            <a:r>
              <a:rPr lang="de-DE" b="1" dirty="0" err="1" smtClean="0"/>
              <a:t>Simultaneous</a:t>
            </a:r>
            <a:r>
              <a:rPr lang="de-DE" b="1" dirty="0" smtClean="0"/>
              <a:t> </a:t>
            </a:r>
            <a:r>
              <a:rPr lang="de-DE" b="1" dirty="0" err="1" smtClean="0"/>
              <a:t>operation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SASE1+3+2: End </a:t>
            </a:r>
            <a:r>
              <a:rPr lang="de-DE" b="1" dirty="0" err="1" smtClean="0"/>
              <a:t>of</a:t>
            </a:r>
            <a:r>
              <a:rPr lang="de-DE" b="1" dirty="0" smtClean="0"/>
              <a:t> Q</a:t>
            </a:r>
            <a:r>
              <a:rPr lang="de-DE" b="1" dirty="0" smtClean="0">
                <a:solidFill>
                  <a:schemeClr val="tx1"/>
                </a:solidFill>
              </a:rPr>
              <a:t>2 2018</a:t>
            </a:r>
          </a:p>
          <a:p>
            <a:pPr lvl="1"/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discussed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Acc</a:t>
            </a:r>
            <a:r>
              <a:rPr lang="de-DE" sz="2000" dirty="0" smtClean="0"/>
              <a:t>. </a:t>
            </a:r>
            <a:r>
              <a:rPr lang="de-DE" sz="2000" dirty="0" err="1" smtClean="0"/>
              <a:t>and</a:t>
            </a:r>
            <a:r>
              <a:rPr lang="de-DE" sz="2000" dirty="0" smtClean="0"/>
              <a:t> incorporated </a:t>
            </a:r>
            <a:r>
              <a:rPr lang="de-DE" sz="2000" dirty="0" err="1" smtClean="0"/>
              <a:t>into</a:t>
            </a:r>
            <a:r>
              <a:rPr lang="de-DE" sz="2000" dirty="0" smtClean="0"/>
              <a:t> </a:t>
            </a:r>
            <a:r>
              <a:rPr lang="de-DE" sz="2000" dirty="0" err="1" smtClean="0"/>
              <a:t>schedule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3479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SASE3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readiness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347788"/>
            <a:ext cx="8438245" cy="4932362"/>
          </a:xfrm>
        </p:spPr>
        <p:txBody>
          <a:bodyPr/>
          <a:lstStyle/>
          <a:p>
            <a:r>
              <a:rPr lang="de-DE" b="1" dirty="0" smtClean="0"/>
              <a:t>TGA</a:t>
            </a:r>
          </a:p>
          <a:p>
            <a:pPr lvl="1"/>
            <a:r>
              <a:rPr lang="de-DE" sz="2000" dirty="0"/>
              <a:t>AC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Feb. / Apr. 18, </a:t>
            </a:r>
            <a:r>
              <a:rPr lang="de-DE" sz="2000" dirty="0" err="1"/>
              <a:t>Elec</a:t>
            </a:r>
            <a:r>
              <a:rPr lang="de-DE" sz="2000" dirty="0"/>
              <a:t>.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Mar. 18</a:t>
            </a:r>
          </a:p>
          <a:p>
            <a:r>
              <a:rPr lang="de-DE" b="1" dirty="0" smtClean="0"/>
              <a:t>Instrument </a:t>
            </a:r>
            <a:r>
              <a:rPr lang="de-DE" b="1" dirty="0" err="1" smtClean="0"/>
              <a:t>installation</a:t>
            </a:r>
            <a:endParaRPr lang="de-DE" b="1" dirty="0" smtClean="0"/>
          </a:p>
          <a:p>
            <a:pPr lvl="1"/>
            <a:r>
              <a:rPr lang="de-DE" sz="2000" b="1" dirty="0"/>
              <a:t>Major time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err="1"/>
              <a:t>installation</a:t>
            </a:r>
            <a:r>
              <a:rPr lang="de-DE" sz="2000" b="1" dirty="0"/>
              <a:t>: </a:t>
            </a:r>
            <a:r>
              <a:rPr lang="de-DE" sz="2000" dirty="0"/>
              <a:t>Feb. – Apr. 18</a:t>
            </a:r>
          </a:p>
          <a:p>
            <a:r>
              <a:rPr lang="de-DE" b="1" dirty="0" err="1" smtClean="0"/>
              <a:t>Beckhoff</a:t>
            </a:r>
            <a:r>
              <a:rPr lang="de-DE" b="1" dirty="0" smtClean="0"/>
              <a:t> </a:t>
            </a:r>
            <a:r>
              <a:rPr lang="de-DE" b="1" dirty="0" err="1" smtClean="0"/>
              <a:t>electronics</a:t>
            </a:r>
            <a:endParaRPr lang="de-DE" b="1" dirty="0"/>
          </a:p>
          <a:p>
            <a:pPr lvl="1"/>
            <a:r>
              <a:rPr lang="de-DE" sz="2000" b="1" dirty="0" err="1" smtClean="0"/>
              <a:t>Cabling</a:t>
            </a:r>
            <a:r>
              <a:rPr lang="de-DE" sz="2000" b="1" dirty="0" smtClean="0"/>
              <a:t> Phase II </a:t>
            </a:r>
            <a:r>
              <a:rPr lang="de-DE" sz="2000" dirty="0" err="1" smtClean="0"/>
              <a:t>done</a:t>
            </a:r>
            <a:r>
              <a:rPr lang="de-DE" sz="2000" dirty="0" smtClean="0"/>
              <a:t> </a:t>
            </a:r>
            <a:r>
              <a:rPr lang="de-DE" sz="2000" dirty="0" err="1"/>
              <a:t>until</a:t>
            </a:r>
            <a:r>
              <a:rPr lang="de-DE" sz="2000" dirty="0"/>
              <a:t> Jan.18</a:t>
            </a:r>
          </a:p>
          <a:p>
            <a:pPr lvl="1"/>
            <a:r>
              <a:rPr lang="de-DE" sz="2000" dirty="0"/>
              <a:t>Day 1 </a:t>
            </a:r>
            <a:r>
              <a:rPr lang="de-DE" sz="2000" b="1" dirty="0" err="1"/>
              <a:t>hardware</a:t>
            </a:r>
            <a:r>
              <a:rPr lang="de-DE" sz="2000" b="1" dirty="0"/>
              <a:t> BH </a:t>
            </a:r>
            <a:r>
              <a:rPr lang="de-DE" sz="2000" dirty="0" err="1"/>
              <a:t>done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Feb. 18</a:t>
            </a:r>
          </a:p>
          <a:p>
            <a:pPr lvl="1"/>
            <a:r>
              <a:rPr lang="de-DE" sz="2000" b="1" dirty="0" err="1"/>
              <a:t>Beckhoff</a:t>
            </a:r>
            <a:r>
              <a:rPr lang="de-DE" sz="2000" b="1" dirty="0"/>
              <a:t> </a:t>
            </a:r>
            <a:r>
              <a:rPr lang="de-DE" sz="2000" b="1" dirty="0" err="1"/>
              <a:t>electronics</a:t>
            </a:r>
            <a:r>
              <a:rPr lang="de-DE" sz="2000" b="1" dirty="0"/>
              <a:t> E2E </a:t>
            </a:r>
            <a:r>
              <a:rPr lang="de-DE" sz="2000" dirty="0" err="1"/>
              <a:t>done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Jul. 18</a:t>
            </a:r>
          </a:p>
          <a:p>
            <a:r>
              <a:rPr lang="de-DE" b="1" dirty="0" smtClean="0"/>
              <a:t>Instrument </a:t>
            </a:r>
            <a:r>
              <a:rPr lang="de-DE" b="1" dirty="0" err="1" smtClean="0"/>
              <a:t>commissioning</a:t>
            </a:r>
            <a:r>
              <a:rPr lang="de-DE" b="1" dirty="0" smtClean="0"/>
              <a:t> </a:t>
            </a:r>
            <a:r>
              <a:rPr lang="de-DE" b="1" dirty="0" err="1" smtClean="0"/>
              <a:t>without</a:t>
            </a:r>
            <a:r>
              <a:rPr lang="de-DE" b="1" dirty="0" smtClean="0"/>
              <a:t> beam</a:t>
            </a:r>
          </a:p>
          <a:p>
            <a:pPr lvl="1"/>
            <a:r>
              <a:rPr lang="de-DE" sz="2000" dirty="0"/>
              <a:t>Installation </a:t>
            </a:r>
            <a:r>
              <a:rPr lang="de-DE" sz="2000" dirty="0" err="1"/>
              <a:t>of</a:t>
            </a:r>
            <a:r>
              <a:rPr lang="de-DE" sz="2000" dirty="0"/>
              <a:t> Rad. </a:t>
            </a:r>
            <a:r>
              <a:rPr lang="de-DE" sz="2000" dirty="0" err="1"/>
              <a:t>Saf</a:t>
            </a:r>
            <a:r>
              <a:rPr lang="de-DE" sz="2000" dirty="0"/>
              <a:t>. </a:t>
            </a:r>
            <a:r>
              <a:rPr lang="de-DE" sz="2000" dirty="0" err="1"/>
              <a:t>Interlocks</a:t>
            </a:r>
            <a:r>
              <a:rPr lang="de-DE" sz="2000" dirty="0"/>
              <a:t> in Apr. 18</a:t>
            </a:r>
          </a:p>
          <a:p>
            <a:pPr lvl="1"/>
            <a:r>
              <a:rPr lang="de-DE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326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SASE2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readiness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347788"/>
            <a:ext cx="8438245" cy="4932362"/>
          </a:xfrm>
        </p:spPr>
        <p:txBody>
          <a:bodyPr/>
          <a:lstStyle/>
          <a:p>
            <a:r>
              <a:rPr lang="de-DE" b="1" dirty="0" smtClean="0"/>
              <a:t>TGA</a:t>
            </a:r>
          </a:p>
          <a:p>
            <a:pPr lvl="1"/>
            <a:r>
              <a:rPr lang="de-DE" sz="2000" dirty="0"/>
              <a:t>AC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Mar</a:t>
            </a:r>
            <a:r>
              <a:rPr lang="de-DE" sz="2000" dirty="0" smtClean="0"/>
              <a:t>. / Apr. 18</a:t>
            </a:r>
            <a:r>
              <a:rPr lang="de-DE" sz="2000" dirty="0"/>
              <a:t>, </a:t>
            </a:r>
            <a:r>
              <a:rPr lang="de-DE" sz="2000" dirty="0" err="1" smtClean="0"/>
              <a:t>Electricity</a:t>
            </a:r>
            <a:r>
              <a:rPr lang="de-DE" sz="2000" dirty="0" smtClean="0"/>
              <a:t>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Apr. 18</a:t>
            </a:r>
          </a:p>
          <a:p>
            <a:r>
              <a:rPr lang="de-DE" b="1" dirty="0" smtClean="0"/>
              <a:t>Instrument </a:t>
            </a:r>
            <a:r>
              <a:rPr lang="de-DE" b="1" dirty="0" err="1" smtClean="0"/>
              <a:t>installation</a:t>
            </a:r>
            <a:endParaRPr lang="de-DE" b="1" dirty="0" smtClean="0"/>
          </a:p>
          <a:p>
            <a:pPr lvl="1"/>
            <a:r>
              <a:rPr lang="de-DE" sz="2000" b="1" dirty="0"/>
              <a:t>Major time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err="1" smtClean="0"/>
              <a:t>installation</a:t>
            </a:r>
            <a:r>
              <a:rPr lang="de-DE" sz="2000" b="1" dirty="0" smtClean="0"/>
              <a:t>: </a:t>
            </a:r>
            <a:r>
              <a:rPr lang="de-DE" sz="2000" dirty="0" smtClean="0"/>
              <a:t>Q4 2017 - Q1 2018 </a:t>
            </a:r>
            <a:endParaRPr lang="de-DE" sz="2000" dirty="0"/>
          </a:p>
          <a:p>
            <a:pPr lvl="1"/>
            <a:r>
              <a:rPr lang="de-DE" sz="2000" b="1" dirty="0"/>
              <a:t>AGIPD</a:t>
            </a:r>
            <a:r>
              <a:rPr lang="de-DE" sz="2000" dirty="0"/>
              <a:t>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installation</a:t>
            </a:r>
            <a:r>
              <a:rPr lang="de-DE" sz="2000" dirty="0"/>
              <a:t> in Feb. 18 </a:t>
            </a:r>
          </a:p>
          <a:p>
            <a:r>
              <a:rPr lang="de-DE" b="1" dirty="0" err="1" smtClean="0"/>
              <a:t>Beckhoff</a:t>
            </a:r>
            <a:r>
              <a:rPr lang="de-DE" b="1" dirty="0" smtClean="0"/>
              <a:t> </a:t>
            </a:r>
            <a:r>
              <a:rPr lang="de-DE" b="1" dirty="0" err="1" smtClean="0"/>
              <a:t>electronics</a:t>
            </a:r>
            <a:r>
              <a:rPr lang="de-DE" b="1" dirty="0" smtClean="0"/>
              <a:t> </a:t>
            </a:r>
            <a:r>
              <a:rPr lang="de-DE" dirty="0"/>
              <a:t>(MID / HED </a:t>
            </a:r>
            <a:r>
              <a:rPr lang="de-DE" dirty="0" err="1"/>
              <a:t>Opt</a:t>
            </a:r>
            <a:r>
              <a:rPr lang="de-DE" dirty="0"/>
              <a:t>. / HED) </a:t>
            </a:r>
            <a:endParaRPr lang="de-DE" b="1" dirty="0"/>
          </a:p>
          <a:p>
            <a:pPr lvl="1"/>
            <a:r>
              <a:rPr lang="de-DE" sz="2000" b="1" dirty="0" err="1"/>
              <a:t>Cabling</a:t>
            </a:r>
            <a:r>
              <a:rPr lang="de-DE" sz="2000" b="1" dirty="0"/>
              <a:t> Phase II </a:t>
            </a:r>
            <a:r>
              <a:rPr lang="de-DE" sz="2000" dirty="0" err="1"/>
              <a:t>done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May / </a:t>
            </a:r>
            <a:r>
              <a:rPr lang="de-DE" sz="2000" dirty="0" err="1" smtClean="0"/>
              <a:t>July</a:t>
            </a:r>
            <a:r>
              <a:rPr lang="de-DE" sz="2000" dirty="0" smtClean="0"/>
              <a:t> / Sep</a:t>
            </a:r>
            <a:r>
              <a:rPr lang="de-DE" sz="2000" dirty="0"/>
              <a:t>. 18</a:t>
            </a:r>
          </a:p>
          <a:p>
            <a:pPr lvl="1"/>
            <a:r>
              <a:rPr lang="de-DE" sz="2000" dirty="0"/>
              <a:t>Day 1 </a:t>
            </a:r>
            <a:r>
              <a:rPr lang="de-DE" sz="2000" b="1" dirty="0" err="1"/>
              <a:t>hardware</a:t>
            </a:r>
            <a:r>
              <a:rPr lang="de-DE" sz="2000" b="1" dirty="0"/>
              <a:t> BH </a:t>
            </a:r>
            <a:r>
              <a:rPr lang="de-DE" sz="2000" dirty="0" err="1"/>
              <a:t>done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</a:t>
            </a:r>
            <a:r>
              <a:rPr lang="de-DE" sz="2000" dirty="0" smtClean="0"/>
              <a:t>Feb. </a:t>
            </a:r>
            <a:r>
              <a:rPr lang="de-DE" sz="2000" dirty="0"/>
              <a:t>/ </a:t>
            </a:r>
            <a:r>
              <a:rPr lang="de-DE" sz="2000" dirty="0" smtClean="0"/>
              <a:t>Mar. / June </a:t>
            </a:r>
            <a:r>
              <a:rPr lang="de-DE" sz="2000" dirty="0"/>
              <a:t>18</a:t>
            </a:r>
          </a:p>
          <a:p>
            <a:pPr lvl="1"/>
            <a:r>
              <a:rPr lang="de-DE" sz="2000" b="1" dirty="0" err="1"/>
              <a:t>Beckhoff</a:t>
            </a:r>
            <a:r>
              <a:rPr lang="de-DE" sz="2000" b="1" dirty="0"/>
              <a:t> </a:t>
            </a:r>
            <a:r>
              <a:rPr lang="de-DE" sz="2000" b="1" dirty="0" err="1"/>
              <a:t>electronics</a:t>
            </a:r>
            <a:r>
              <a:rPr lang="de-DE" sz="2000" b="1" dirty="0"/>
              <a:t> E2E </a:t>
            </a:r>
            <a:r>
              <a:rPr lang="de-DE" sz="2000" dirty="0" err="1"/>
              <a:t>done</a:t>
            </a:r>
            <a:r>
              <a:rPr lang="de-DE" sz="2000" dirty="0"/>
              <a:t> </a:t>
            </a:r>
            <a:r>
              <a:rPr lang="de-DE" sz="2000" dirty="0" err="1"/>
              <a:t>until</a:t>
            </a:r>
            <a:r>
              <a:rPr lang="de-DE" sz="2000" dirty="0"/>
              <a:t> </a:t>
            </a:r>
            <a:r>
              <a:rPr lang="de-DE" sz="2000" dirty="0" smtClean="0"/>
              <a:t>Sep. 18 / </a:t>
            </a:r>
            <a:r>
              <a:rPr lang="de-DE" sz="2000" dirty="0" err="1" smtClean="0"/>
              <a:t>Oct</a:t>
            </a:r>
            <a:r>
              <a:rPr lang="de-DE" sz="2000" dirty="0" smtClean="0"/>
              <a:t>. 18 / Jan. 19</a:t>
            </a:r>
            <a:endParaRPr lang="de-DE" sz="2000" dirty="0"/>
          </a:p>
          <a:p>
            <a:r>
              <a:rPr lang="de-DE" b="1" dirty="0" smtClean="0"/>
              <a:t>Instrument </a:t>
            </a:r>
            <a:r>
              <a:rPr lang="de-DE" b="1" dirty="0" err="1" smtClean="0"/>
              <a:t>commissioning</a:t>
            </a:r>
            <a:r>
              <a:rPr lang="de-DE" b="1" dirty="0" smtClean="0"/>
              <a:t> </a:t>
            </a:r>
            <a:r>
              <a:rPr lang="de-DE" b="1" dirty="0" err="1" smtClean="0"/>
              <a:t>without</a:t>
            </a:r>
            <a:r>
              <a:rPr lang="de-DE" b="1" dirty="0" smtClean="0"/>
              <a:t> beam</a:t>
            </a:r>
          </a:p>
          <a:p>
            <a:pPr lvl="1"/>
            <a:r>
              <a:rPr lang="de-DE" sz="2000" dirty="0"/>
              <a:t>Installation </a:t>
            </a:r>
            <a:r>
              <a:rPr lang="de-DE" sz="2000" dirty="0" err="1"/>
              <a:t>of</a:t>
            </a:r>
            <a:r>
              <a:rPr lang="de-DE" sz="2000" dirty="0"/>
              <a:t> Rad. </a:t>
            </a:r>
            <a:r>
              <a:rPr lang="de-DE" sz="2000" dirty="0" err="1"/>
              <a:t>Saf</a:t>
            </a:r>
            <a:r>
              <a:rPr lang="de-DE" sz="2000" dirty="0"/>
              <a:t>. </a:t>
            </a:r>
            <a:r>
              <a:rPr lang="de-DE" sz="2000" dirty="0" err="1"/>
              <a:t>Interlocks</a:t>
            </a:r>
            <a:r>
              <a:rPr lang="de-DE" sz="2000" dirty="0"/>
              <a:t> in </a:t>
            </a:r>
            <a:r>
              <a:rPr lang="de-DE" sz="2000" dirty="0" err="1"/>
              <a:t>July</a:t>
            </a:r>
            <a:r>
              <a:rPr lang="de-DE" sz="2000" dirty="0"/>
              <a:t> </a:t>
            </a:r>
            <a:r>
              <a:rPr lang="de-DE" sz="2000" dirty="0" smtClean="0"/>
              <a:t>18</a:t>
            </a:r>
          </a:p>
          <a:p>
            <a:pPr lvl="1"/>
            <a:r>
              <a:rPr lang="de-DE" sz="2000" dirty="0" smtClean="0"/>
              <a:t>Installation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Laser </a:t>
            </a:r>
            <a:r>
              <a:rPr lang="de-DE" sz="2000" dirty="0" err="1" smtClean="0"/>
              <a:t>Interlocks</a:t>
            </a:r>
            <a:r>
              <a:rPr lang="de-DE" sz="2000" smtClean="0"/>
              <a:t> ???</a:t>
            </a:r>
            <a:endParaRPr lang="de-DE" sz="2000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338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template-european-xfel-gmbh_presentation_test03</Template>
  <TotalTime>0</TotalTime>
  <Words>605</Words>
  <Application>Microsoft Office PowerPoint</Application>
  <PresentationFormat>Bildschirmpräsentation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template-european-xfel-gmbh_presentation</vt:lpstr>
      <vt:lpstr>Schedule and Priorities 2018 / 2019</vt:lpstr>
      <vt:lpstr>Current 2018 schedule</vt:lpstr>
      <vt:lpstr>Scope 2018/19 / Order of priorities</vt:lpstr>
      <vt:lpstr>1. SASE1 tunnel operation</vt:lpstr>
      <vt:lpstr>2. SASE1 instrument operation</vt:lpstr>
      <vt:lpstr>3. SASE3 tunnel readiness</vt:lpstr>
      <vt:lpstr>4. SASE2 tunnel readiness</vt:lpstr>
      <vt:lpstr>5. SASE3 instrument readiness</vt:lpstr>
      <vt:lpstr>6. SASE2 instrument readiness </vt:lpstr>
      <vt:lpstr>7. SASE1 tunnel &amp; instrument completion</vt:lpstr>
      <vt:lpstr>8. SASE3 tunnel &amp; instrument completion</vt:lpstr>
      <vt:lpstr>9. SASE2 tunnel &amp; instrument completion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Poppe, Frank</dc:creator>
  <cp:lastModifiedBy>Wellenreuther, Gerd</cp:lastModifiedBy>
  <cp:revision>775</cp:revision>
  <cp:lastPrinted>2008-09-01T15:04:16Z</cp:lastPrinted>
  <dcterms:created xsi:type="dcterms:W3CDTF">2012-08-22T09:26:39Z</dcterms:created>
  <dcterms:modified xsi:type="dcterms:W3CDTF">2017-11-23T14:44:17Z</dcterms:modified>
</cp:coreProperties>
</file>