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sldIdLst>
    <p:sldId id="257" r:id="rId2"/>
    <p:sldId id="258" r:id="rId3"/>
    <p:sldId id="260" r:id="rId4"/>
    <p:sldId id="265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024AA-5ED3-4E16-A26F-BD2EB21C00EC}" type="datetimeFigureOut">
              <a:rPr lang="zh-CN" altLang="en-US" smtClean="0"/>
              <a:t>2017/11/29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E9B63-4B51-438E-B363-356C2D76A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13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86687-E95E-4B41-8504-4DC0B286216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07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ine do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-4795"/>
            <a:ext cx="12190993" cy="6867593"/>
          </a:xfrm>
          <a:prstGeom prst="rect">
            <a:avLst/>
          </a:prstGeom>
        </p:spPr>
      </p:pic>
      <p:pic>
        <p:nvPicPr>
          <p:cNvPr id="8" name="logo SLA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13" y="6172201"/>
            <a:ext cx="3070359" cy="892049"/>
          </a:xfrm>
          <a:prstGeom prst="rect">
            <a:avLst/>
          </a:prstGeom>
        </p:spPr>
      </p:pic>
      <p:pic>
        <p:nvPicPr>
          <p:cNvPr id="9" name="logo DOE Stanfor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1"/>
            <a:ext cx="2631445" cy="9570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3" y="536577"/>
            <a:ext cx="10678583" cy="2246313"/>
          </a:xfrm>
        </p:spPr>
        <p:txBody>
          <a:bodyPr anchor="b" anchorCtr="0">
            <a:noAutofit/>
          </a:bodyPr>
          <a:lstStyle>
            <a:lvl1pPr>
              <a:defRPr sz="5733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3" y="3646170"/>
            <a:ext cx="10653183" cy="2187703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133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2953" y="2755013"/>
            <a:ext cx="10678583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6331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10811933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933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2400"/>
            </a:lvl4pPr>
            <a:lvl5pPr>
              <a:buClr>
                <a:srgbClr val="981E32"/>
              </a:buClr>
              <a:defRPr sz="2133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2724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4590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6197600" y="1252729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7776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861984" y="1252728"/>
            <a:ext cx="3256453" cy="2481072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861984" y="3886200"/>
            <a:ext cx="3256453" cy="2432051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8323939" y="1243584"/>
            <a:ext cx="3256453" cy="5065523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609602" y="1243584"/>
            <a:ext cx="401743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688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8009467" y="1243584"/>
            <a:ext cx="3556000" cy="5065523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609600" y="1243584"/>
            <a:ext cx="731308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34061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3732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2429" y="129091"/>
            <a:ext cx="1080476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2" y="1243584"/>
            <a:ext cx="10813225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1533" y="6318251"/>
            <a:ext cx="425243" cy="539751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467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653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defTabSz="1219170" rtl="0" eaLnBrk="1" latinLnBrk="0" hangingPunct="1">
        <a:spcBef>
          <a:spcPct val="0"/>
        </a:spcBef>
        <a:buNone/>
        <a:defRPr sz="32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400"/>
        </a:spcAft>
        <a:buClr>
          <a:schemeClr val="tx1"/>
        </a:buClr>
        <a:buFont typeface="Arial" pitchFamily="34" charset="0"/>
        <a:buNone/>
        <a:defRPr sz="32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09585" indent="-298443" algn="l" defTabSz="121917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93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20728" indent="-3111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667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19170" indent="-2984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35962" indent="-239994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ctrTitle"/>
          </p:nvPr>
        </p:nvSpPr>
        <p:spPr>
          <a:xfrm>
            <a:off x="489735" y="508701"/>
            <a:ext cx="10678583" cy="2246313"/>
          </a:xfrm>
        </p:spPr>
        <p:txBody>
          <a:bodyPr>
            <a:normAutofit/>
          </a:bodyPr>
          <a:lstStyle/>
          <a:p>
            <a:r>
              <a:rPr lang="en-US" sz="4800" dirty="0"/>
              <a:t>Tests on Chess 2 ASIC</a:t>
            </a:r>
            <a:r>
              <a:rPr lang="en-US" sz="6000" dirty="0"/>
              <a:t/>
            </a:r>
            <a:br>
              <a:rPr lang="en-US" sz="6000" dirty="0"/>
            </a:br>
            <a:endParaRPr lang="en-CA" sz="20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9734" y="2755014"/>
            <a:ext cx="10678583" cy="635889"/>
          </a:xfrm>
        </p:spPr>
        <p:txBody>
          <a:bodyPr/>
          <a:lstStyle/>
          <a:p>
            <a:r>
              <a:rPr lang="en-CA" altLang="zh-CN" sz="1800" dirty="0" err="1"/>
              <a:t>Dionisio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Doering</a:t>
            </a:r>
            <a:r>
              <a:rPr lang="en-CA" altLang="zh-CN" sz="1800" dirty="0"/>
              <a:t>, </a:t>
            </a:r>
            <a:r>
              <a:rPr lang="en-CA" altLang="zh-CN" sz="1800" dirty="0" err="1"/>
              <a:t>Yubo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Han</a:t>
            </a:r>
            <a:r>
              <a:rPr lang="en-CA" altLang="zh-CN" sz="1400" baseline="-25000" dirty="0" err="1"/>
              <a:t>IHEP</a:t>
            </a:r>
            <a:r>
              <a:rPr lang="en-CA" altLang="zh-CN" sz="1400" dirty="0"/>
              <a:t> ,</a:t>
            </a:r>
            <a:r>
              <a:rPr lang="en-CA" altLang="zh-CN" sz="1800" dirty="0"/>
              <a:t> </a:t>
            </a:r>
            <a:r>
              <a:rPr lang="en-CA" altLang="zh-CN" sz="1800" dirty="0" err="1"/>
              <a:t>Pietro</a:t>
            </a:r>
            <a:r>
              <a:rPr lang="en-CA" altLang="zh-CN" sz="1800" dirty="0"/>
              <a:t> Caragiulo, Larry Ruckman, Camillo Tamma, </a:t>
            </a:r>
            <a:r>
              <a:rPr lang="en-CA" altLang="zh-CN" sz="1800" dirty="0" err="1"/>
              <a:t>Mazin</a:t>
            </a:r>
            <a:r>
              <a:rPr lang="en-CA" altLang="zh-CN" sz="1800" dirty="0"/>
              <a:t> </a:t>
            </a:r>
            <a:r>
              <a:rPr lang="en-CA" altLang="zh-CN" sz="1800" dirty="0" err="1"/>
              <a:t>Khader</a:t>
            </a:r>
            <a:r>
              <a:rPr lang="en-CA" altLang="zh-CN" sz="1800" baseline="-25000" dirty="0" err="1"/>
              <a:t>UIUC</a:t>
            </a:r>
            <a:r>
              <a:rPr lang="en-CA" altLang="zh-CN" sz="1800" dirty="0"/>
              <a:t>, </a:t>
            </a:r>
            <a:r>
              <a:rPr lang="en-CA" altLang="zh-CN" sz="1800" dirty="0" err="1"/>
              <a:t>Murtaza</a:t>
            </a:r>
            <a:r>
              <a:rPr lang="en-CA" altLang="zh-CN" sz="1800" dirty="0"/>
              <a:t> </a:t>
            </a:r>
            <a:r>
              <a:rPr lang="en-CA" altLang="zh-CN" sz="1800" dirty="0" err="1"/>
              <a:t>Safdari</a:t>
            </a:r>
            <a:r>
              <a:rPr lang="en-CA" altLang="zh-CN" sz="1800" dirty="0"/>
              <a:t>, Su Dong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872913" y="6318250"/>
            <a:ext cx="319087" cy="539750"/>
          </a:xfrm>
        </p:spPr>
        <p:txBody>
          <a:bodyPr/>
          <a:lstStyle/>
          <a:p>
            <a:fld id="{68C31502-1914-44CA-906F-C0FC311359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45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0090150" y="6318250"/>
            <a:ext cx="319088" cy="539750"/>
          </a:xfrm>
          <a:prstGeom prst="rect">
            <a:avLst/>
          </a:prstGeom>
        </p:spPr>
        <p:txBody>
          <a:bodyPr/>
          <a:lstStyle/>
          <a:p>
            <a:fld id="{68C31502-1914-44CA-906F-C0FC31135993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Pixel description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4811713" cy="3143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Atlas Chess 2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0" y="6405563"/>
            <a:ext cx="2057400" cy="365125"/>
          </a:xfrm>
          <a:prstGeom prst="rect">
            <a:avLst/>
          </a:prstGeom>
        </p:spPr>
        <p:txBody>
          <a:bodyPr/>
          <a:lstStyle/>
          <a:p>
            <a:fld id="{BFDB1173-E894-41C8-A433-81CCE32C4255}" type="datetime1">
              <a:rPr lang="en-US" altLang="zh-CN" smtClean="0"/>
              <a:t>11/29/2017</a:t>
            </a:fld>
            <a:endParaRPr lang="zh-CN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397" y="1646924"/>
            <a:ext cx="8812841" cy="421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29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723198" y="1392003"/>
            <a:ext cx="10811933" cy="506552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bg2"/>
                </a:solidFill>
              </a:rPr>
              <a:t>Review: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</a:t>
            </a:r>
            <a:r>
              <a:rPr lang="en-US" altLang="zh-CN" sz="2400" dirty="0" smtClean="0"/>
              <a:t>start testing on the new board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adding a external </a:t>
            </a:r>
            <a:r>
              <a:rPr lang="en-US" altLang="zh-CN" sz="2400" dirty="0" err="1" smtClean="0"/>
              <a:t>pulser</a:t>
            </a:r>
            <a:r>
              <a:rPr lang="en-US" altLang="zh-CN" sz="2400" dirty="0" smtClean="0"/>
              <a:t> as </a:t>
            </a:r>
            <a:r>
              <a:rPr lang="en-US" altLang="zh-CN" sz="2400" dirty="0" err="1" smtClean="0"/>
              <a:t>Qinj</a:t>
            </a:r>
            <a:r>
              <a:rPr lang="en-US" altLang="zh-CN" sz="2400" dirty="0" smtClean="0"/>
              <a:t> signa</a:t>
            </a:r>
            <a:r>
              <a:rPr lang="en-US" altLang="zh-CN" sz="2400" dirty="0"/>
              <a:t>l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bg2"/>
                </a:solidFill>
              </a:rPr>
              <a:t>Tests on new </a:t>
            </a:r>
            <a:r>
              <a:rPr lang="en-US" altLang="zh-CN" sz="2400" dirty="0" smtClean="0">
                <a:solidFill>
                  <a:schemeClr val="bg2"/>
                </a:solidFill>
              </a:rPr>
              <a:t>board</a:t>
            </a:r>
          </a:p>
          <a:p>
            <a:r>
              <a:rPr lang="en-US" altLang="zh-CN" sz="2400" dirty="0" smtClean="0">
                <a:solidFill>
                  <a:schemeClr val="bg2"/>
                </a:solidFill>
              </a:rPr>
              <a:t>       </a:t>
            </a:r>
            <a:r>
              <a:rPr lang="en-US" altLang="zh-CN" sz="2400" dirty="0" smtClean="0"/>
              <a:t>different pulse size(</a:t>
            </a:r>
            <a:r>
              <a:rPr lang="en-US" altLang="zh-CN" sz="2400" dirty="0" err="1" smtClean="0"/>
              <a:t>Qinj</a:t>
            </a:r>
            <a:r>
              <a:rPr lang="en-US" altLang="zh-CN" sz="2400" dirty="0" smtClean="0"/>
              <a:t>)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different pulse width(</a:t>
            </a:r>
            <a:r>
              <a:rPr lang="en-US" altLang="zh-CN" sz="2400" dirty="0" err="1" smtClean="0"/>
              <a:t>Qinj</a:t>
            </a:r>
            <a:r>
              <a:rPr lang="en-US" altLang="zh-CN" sz="2400" dirty="0" smtClean="0"/>
              <a:t>) 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enable multiple hits every time 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9212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</a:t>
            </a:r>
            <a:r>
              <a:rPr lang="en-US" altLang="zh-CN" dirty="0" err="1" smtClean="0"/>
              <a:t>Qinj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943563" y="3271749"/>
            <a:ext cx="109822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Inversed </a:t>
            </a:r>
            <a:r>
              <a:rPr lang="en-US" altLang="zh-CN" sz="1400" dirty="0" err="1" smtClean="0"/>
              <a:t>Qinj</a:t>
            </a:r>
            <a:r>
              <a:rPr lang="en-US" altLang="zh-CN" sz="1400" dirty="0" smtClean="0"/>
              <a:t>:  35μs-&gt;leading edge.   Low-high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smtClean="0"/>
              <a:t>                             50μs-&gt;back edge.    High-low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More sensitive to the back edge but almost no hits after the leading edge before the back edge.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Leading edge is changing the state of the circuit.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Change to </a:t>
            </a:r>
            <a:r>
              <a:rPr lang="en-US" altLang="zh-CN" sz="1400" dirty="0" err="1" smtClean="0"/>
              <a:t>Qinj</a:t>
            </a:r>
            <a:r>
              <a:rPr lang="en-US" altLang="zh-CN" sz="1400" dirty="0" smtClean="0"/>
              <a:t> to get a more clean start.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33" y="1244529"/>
            <a:ext cx="3356900" cy="179431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787" y="1244528"/>
            <a:ext cx="3369331" cy="17943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472" y="1244528"/>
            <a:ext cx="3325733" cy="179431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613291" y="2418340"/>
            <a:ext cx="103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Matrix 0</a:t>
            </a:r>
            <a:endParaRPr lang="zh-CN" alt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961014" y="2418289"/>
            <a:ext cx="103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Matrix 1</a:t>
            </a:r>
            <a:endParaRPr lang="zh-CN" alt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200256" y="2418289"/>
            <a:ext cx="103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Matrix 2</a:t>
            </a:r>
            <a:endParaRPr lang="zh-CN" altLang="en-US" sz="16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195548" y="2513454"/>
            <a:ext cx="784513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746756" y="2513454"/>
            <a:ext cx="784513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0197515" y="2513454"/>
            <a:ext cx="784513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33" y="4673180"/>
            <a:ext cx="3331022" cy="175814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218" y="4691184"/>
            <a:ext cx="3331022" cy="175168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594" y="4691184"/>
            <a:ext cx="3331022" cy="175168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506900" y="5986229"/>
            <a:ext cx="103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Matrix 0</a:t>
            </a:r>
            <a:endParaRPr lang="zh-CN" altLang="en-US" sz="1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948451" y="5986229"/>
            <a:ext cx="103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Matrix 1</a:t>
            </a:r>
            <a:endParaRPr lang="zh-CN" altLang="en-US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297198" y="5986229"/>
            <a:ext cx="103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Matrix 2</a:t>
            </a:r>
            <a:endParaRPr lang="zh-CN" altLang="en-US" sz="1600" b="1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330697" y="5742840"/>
            <a:ext cx="784513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881905" y="5742840"/>
            <a:ext cx="784513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10332664" y="5742840"/>
            <a:ext cx="784513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3517" y="1759789"/>
            <a:ext cx="854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/>
              <a:t>Inv-Qinj</a:t>
            </a:r>
            <a:endParaRPr lang="zh-CN" alt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129395" y="5184669"/>
            <a:ext cx="854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/>
              <a:t>Qinj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9808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556" y="103555"/>
            <a:ext cx="10804760" cy="753033"/>
          </a:xfrm>
        </p:spPr>
        <p:txBody>
          <a:bodyPr/>
          <a:lstStyle/>
          <a:p>
            <a:r>
              <a:rPr lang="en-US" altLang="zh-CN" dirty="0" smtClean="0"/>
              <a:t>Different Pulse size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17" y="1855974"/>
            <a:ext cx="3065133" cy="18209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893" y="1889118"/>
            <a:ext cx="3058840" cy="18070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005" y="1902507"/>
            <a:ext cx="3046252" cy="18140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778" y="3845938"/>
            <a:ext cx="3025059" cy="16927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936" y="3852366"/>
            <a:ext cx="3050112" cy="17058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147" y="3845152"/>
            <a:ext cx="3050112" cy="1718885"/>
          </a:xfrm>
          <a:prstGeom prst="rect">
            <a:avLst/>
          </a:prstGeom>
        </p:spPr>
      </p:pic>
      <p:sp>
        <p:nvSpPr>
          <p:cNvPr id="10" name="TextBox 3"/>
          <p:cNvSpPr txBox="1"/>
          <p:nvPr/>
        </p:nvSpPr>
        <p:spPr>
          <a:xfrm>
            <a:off x="170449" y="1295863"/>
            <a:ext cx="22084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i="1" dirty="0">
                <a:solidFill>
                  <a:srgbClr val="FF0000"/>
                </a:solidFill>
              </a:rPr>
              <a:t>Carrier </a:t>
            </a:r>
            <a:r>
              <a:rPr lang="en-US" altLang="zh-CN" sz="1200" i="1" dirty="0" smtClean="0">
                <a:solidFill>
                  <a:srgbClr val="FF0000"/>
                </a:solidFill>
              </a:rPr>
              <a:t>Board 192.168.3.28</a:t>
            </a:r>
          </a:p>
          <a:p>
            <a:r>
              <a:rPr lang="en-US" altLang="zh-CN" sz="1200" i="1" dirty="0" smtClean="0">
                <a:solidFill>
                  <a:srgbClr val="FF0000"/>
                </a:solidFill>
              </a:rPr>
              <a:t>Daughter board: 02(</a:t>
            </a:r>
            <a:r>
              <a:rPr lang="en-US" altLang="zh-CN" sz="1200" i="1" dirty="0" err="1" smtClean="0">
                <a:solidFill>
                  <a:srgbClr val="FF0000"/>
                </a:solidFill>
              </a:rPr>
              <a:t>std</a:t>
            </a:r>
            <a:r>
              <a:rPr lang="en-US" altLang="zh-CN" sz="1200" i="1" dirty="0" smtClean="0">
                <a:solidFill>
                  <a:srgbClr val="FF0000"/>
                </a:solidFill>
              </a:rPr>
              <a:t> resistivity)</a:t>
            </a:r>
          </a:p>
          <a:p>
            <a:r>
              <a:rPr lang="en-US" altLang="zh-CN" sz="1200" b="1" i="1" dirty="0" smtClean="0"/>
              <a:t>Default configuration</a:t>
            </a:r>
          </a:p>
          <a:p>
            <a:endParaRPr lang="en-US" altLang="zh-CN" sz="1400" i="1" dirty="0">
              <a:solidFill>
                <a:srgbClr val="FF0000"/>
              </a:solidFill>
            </a:endParaRPr>
          </a:p>
          <a:p>
            <a:endParaRPr lang="en-US" altLang="zh-CN" sz="1400" b="1" i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92811" y="2387724"/>
            <a:ext cx="25454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 smtClean="0"/>
              <a:t>Pixel (1,0)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err="1" smtClean="0"/>
              <a:t>Hitnumber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vs</a:t>
            </a:r>
            <a:r>
              <a:rPr lang="en-US" altLang="zh-CN" sz="1400" dirty="0" smtClean="0"/>
              <a:t> threshold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BL=0.75V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Pulse size:</a:t>
            </a:r>
          </a:p>
          <a:p>
            <a:r>
              <a:rPr lang="en-US" altLang="zh-CN" sz="1400" dirty="0" smtClean="0"/>
              <a:t>      3.2V, 2.2V, 1.4V, 1V,</a:t>
            </a:r>
          </a:p>
          <a:p>
            <a:r>
              <a:rPr lang="en-US" altLang="zh-CN" sz="1400" dirty="0" smtClean="0"/>
              <a:t>      0.6V, 0.36V, 0.1V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Only 1</a:t>
            </a:r>
            <a:r>
              <a:rPr lang="en-US" altLang="zh-CN" sz="1400" baseline="30000" dirty="0" smtClean="0"/>
              <a:t>st</a:t>
            </a:r>
            <a:r>
              <a:rPr lang="en-US" altLang="zh-CN" sz="1400" dirty="0" smtClean="0"/>
              <a:t> hit collected.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Less hit collected with lower </a:t>
            </a:r>
            <a:r>
              <a:rPr lang="en-US" altLang="zh-CN" sz="1600" dirty="0" err="1" smtClean="0"/>
              <a:t>Qinj</a:t>
            </a:r>
            <a:r>
              <a:rPr lang="en-US" altLang="zh-CN" sz="1600" dirty="0" smtClean="0"/>
              <a:t> Pulse size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 valley structure.</a:t>
            </a:r>
            <a:endParaRPr lang="zh-CN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882439" y="2792635"/>
            <a:ext cx="1337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 smtClean="0"/>
              <a:t>Matrix 0</a:t>
            </a:r>
            <a:endParaRPr lang="zh-CN" altLang="en-US" sz="11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177500" y="2767705"/>
            <a:ext cx="1337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 smtClean="0"/>
              <a:t>Matrix 1</a:t>
            </a:r>
            <a:endParaRPr lang="zh-CN" altLang="en-US" sz="11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1399711" y="2801972"/>
            <a:ext cx="1337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 smtClean="0"/>
              <a:t>Matrix 2</a:t>
            </a:r>
            <a:endParaRPr lang="zh-CN" altLang="en-US" sz="11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830559" y="4747345"/>
            <a:ext cx="1337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 smtClean="0"/>
              <a:t>Matrix 0</a:t>
            </a:r>
            <a:endParaRPr lang="zh-CN" altLang="en-US" sz="11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160788" y="4747345"/>
            <a:ext cx="1337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 smtClean="0"/>
              <a:t>Matrix 1</a:t>
            </a:r>
            <a:endParaRPr lang="zh-CN" altLang="en-US" sz="11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1399710" y="4747345"/>
            <a:ext cx="1337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 smtClean="0"/>
              <a:t>Matrix 2</a:t>
            </a:r>
            <a:endParaRPr lang="zh-CN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952090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314" y="1286713"/>
            <a:ext cx="3250270" cy="17753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198" y="3086594"/>
            <a:ext cx="3140857" cy="17102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198" y="4871051"/>
            <a:ext cx="3282452" cy="16653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983" y="1334428"/>
            <a:ext cx="3269579" cy="17688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270" y="3086952"/>
            <a:ext cx="3147292" cy="16907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270" y="4870231"/>
            <a:ext cx="3269579" cy="16972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616" y="1324281"/>
            <a:ext cx="3263144" cy="17623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777" y="3090765"/>
            <a:ext cx="3127983" cy="167777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6420" y="4884523"/>
            <a:ext cx="3269579" cy="169728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695167" y="4304553"/>
            <a:ext cx="1240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Matrix 0</a:t>
            </a:r>
            <a:endParaRPr lang="zh-CN" altLang="en-US" sz="1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695167" y="2588963"/>
            <a:ext cx="1240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Matrix 0</a:t>
            </a:r>
            <a:endParaRPr lang="zh-CN" altLang="en-US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83410" y="6117542"/>
            <a:ext cx="1240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Matrix 0</a:t>
            </a:r>
            <a:endParaRPr lang="zh-CN" altLang="en-US" sz="1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083357" y="2588963"/>
            <a:ext cx="1254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Matrix 1</a:t>
            </a:r>
            <a:endParaRPr lang="zh-CN" altLang="en-US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083356" y="4285387"/>
            <a:ext cx="1254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Matrix 1</a:t>
            </a:r>
            <a:endParaRPr lang="zh-CN" altLang="en-US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050530" y="6085904"/>
            <a:ext cx="1254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Matrix 1</a:t>
            </a:r>
            <a:endParaRPr lang="zh-CN" altLang="en-US" sz="1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1265404" y="2538633"/>
            <a:ext cx="1254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Matrix 2</a:t>
            </a:r>
            <a:endParaRPr lang="zh-CN" altLang="en-US" sz="1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1265404" y="4262355"/>
            <a:ext cx="1254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Matrix 2</a:t>
            </a:r>
            <a:endParaRPr lang="zh-CN" altLang="en-US" sz="1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1304071" y="6117542"/>
            <a:ext cx="1254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Matrix 2</a:t>
            </a:r>
            <a:endParaRPr lang="zh-CN" altLang="en-US" sz="1200" b="1" dirty="0"/>
          </a:p>
        </p:txBody>
      </p:sp>
      <p:sp>
        <p:nvSpPr>
          <p:cNvPr id="43" name="TextBox 3"/>
          <p:cNvSpPr txBox="1"/>
          <p:nvPr/>
        </p:nvSpPr>
        <p:spPr>
          <a:xfrm>
            <a:off x="24913" y="1324281"/>
            <a:ext cx="22084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i="1" dirty="0">
                <a:solidFill>
                  <a:srgbClr val="FF0000"/>
                </a:solidFill>
              </a:rPr>
              <a:t>Carrier </a:t>
            </a:r>
            <a:r>
              <a:rPr lang="en-US" altLang="zh-CN" sz="1200" i="1" dirty="0" smtClean="0">
                <a:solidFill>
                  <a:srgbClr val="FF0000"/>
                </a:solidFill>
              </a:rPr>
              <a:t>Board 192.168.3.28</a:t>
            </a:r>
          </a:p>
          <a:p>
            <a:r>
              <a:rPr lang="en-US" altLang="zh-CN" sz="1200" i="1" dirty="0" smtClean="0">
                <a:solidFill>
                  <a:srgbClr val="FF0000"/>
                </a:solidFill>
              </a:rPr>
              <a:t>Daughter board: 02(</a:t>
            </a:r>
            <a:r>
              <a:rPr lang="en-US" altLang="zh-CN" sz="1200" i="1" dirty="0" err="1" smtClean="0">
                <a:solidFill>
                  <a:srgbClr val="FF0000"/>
                </a:solidFill>
              </a:rPr>
              <a:t>std</a:t>
            </a:r>
            <a:r>
              <a:rPr lang="en-US" altLang="zh-CN" sz="1200" i="1" dirty="0" smtClean="0">
                <a:solidFill>
                  <a:srgbClr val="FF0000"/>
                </a:solidFill>
              </a:rPr>
              <a:t> resistivity)</a:t>
            </a:r>
          </a:p>
          <a:p>
            <a:r>
              <a:rPr lang="en-US" altLang="zh-CN" sz="1200" b="1" i="1" dirty="0" smtClean="0"/>
              <a:t>Default configuration</a:t>
            </a:r>
          </a:p>
          <a:p>
            <a:endParaRPr lang="en-US" altLang="zh-CN" sz="1400" i="1" dirty="0">
              <a:solidFill>
                <a:srgbClr val="FF0000"/>
              </a:solidFill>
            </a:endParaRPr>
          </a:p>
          <a:p>
            <a:endParaRPr lang="en-US" altLang="zh-CN" sz="1400" b="1" i="1" dirty="0" smtClean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393556" y="103555"/>
            <a:ext cx="10804760" cy="753033"/>
          </a:xfrm>
        </p:spPr>
        <p:txBody>
          <a:bodyPr/>
          <a:lstStyle/>
          <a:p>
            <a:r>
              <a:rPr lang="en-US" altLang="zh-CN" dirty="0" smtClean="0"/>
              <a:t>Tests with smaller pulse width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7229" y="2519417"/>
            <a:ext cx="254549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 smtClean="0"/>
              <a:t>Pixel (1,0)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Time </a:t>
            </a:r>
            <a:r>
              <a:rPr lang="en-US" altLang="zh-CN" sz="1400" dirty="0" err="1" smtClean="0"/>
              <a:t>vs</a:t>
            </a:r>
            <a:r>
              <a:rPr lang="en-US" altLang="zh-CN" sz="1400" dirty="0" smtClean="0"/>
              <a:t> Threshold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err="1" smtClean="0"/>
              <a:t>Hitnumber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vs</a:t>
            </a:r>
            <a:r>
              <a:rPr lang="en-US" altLang="zh-CN" sz="1400" dirty="0" smtClean="0"/>
              <a:t> threshold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err="1" smtClean="0"/>
              <a:t>Hitnumber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vs</a:t>
            </a:r>
            <a:r>
              <a:rPr lang="en-US" altLang="zh-CN" sz="1400" dirty="0" smtClean="0"/>
              <a:t>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BL=0.75V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Pulse size:</a:t>
            </a:r>
          </a:p>
          <a:p>
            <a:r>
              <a:rPr lang="en-US" altLang="zh-CN" sz="1400" dirty="0" smtClean="0"/>
              <a:t>      3.3V, 2.2V, 0.9V,0.1V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Only 1</a:t>
            </a:r>
            <a:r>
              <a:rPr lang="en-US" altLang="zh-CN" sz="1400" baseline="30000" dirty="0" smtClean="0"/>
              <a:t>st</a:t>
            </a:r>
            <a:r>
              <a:rPr lang="en-US" altLang="zh-CN" sz="1400" dirty="0" smtClean="0"/>
              <a:t> hit collected.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Similar valley structure.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why that structure?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6147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893" y="3291930"/>
            <a:ext cx="2936117" cy="156391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701" y="5165787"/>
            <a:ext cx="2918929" cy="156904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893" y="1367482"/>
            <a:ext cx="2936117" cy="16226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Enable more pixels at a time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5540" y="1961224"/>
            <a:ext cx="3217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Read 8 hits from one matrix at a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The first 8 hits’ time information came from one of the enabled pixel.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Randomly enable 1~12 pixels at a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Sometimes pixel at the “dead band” will be chosen. </a:t>
            </a:r>
            <a:endParaRPr lang="zh-CN" altLang="en-US" sz="12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6" y="3391494"/>
            <a:ext cx="3110281" cy="1207557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H="1">
            <a:off x="914494" y="2959421"/>
            <a:ext cx="1624445" cy="33250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630" y="1371198"/>
            <a:ext cx="2921132" cy="163102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230" y="1384400"/>
            <a:ext cx="2999793" cy="162154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352" y="3295300"/>
            <a:ext cx="2898879" cy="158997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231" y="3307358"/>
            <a:ext cx="2940458" cy="159082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393897" y="2391185"/>
            <a:ext cx="1313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1 pixel </a:t>
            </a:r>
            <a:endParaRPr lang="zh-CN" altLang="en-US" sz="1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410524" y="2433199"/>
            <a:ext cx="1313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2</a:t>
            </a:r>
            <a:r>
              <a:rPr lang="en-US" altLang="zh-CN" sz="1400" b="1" dirty="0" smtClean="0"/>
              <a:t> pixel </a:t>
            </a:r>
            <a:endParaRPr lang="zh-CN" altLang="en-US" sz="1400" b="1" dirty="0"/>
          </a:p>
        </p:txBody>
      </p:sp>
      <p:sp>
        <p:nvSpPr>
          <p:cNvPr id="28" name="TextBox 25"/>
          <p:cNvSpPr txBox="1"/>
          <p:nvPr/>
        </p:nvSpPr>
        <p:spPr>
          <a:xfrm>
            <a:off x="11326124" y="2385005"/>
            <a:ext cx="1313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b="1" dirty="0"/>
              <a:t>3</a:t>
            </a:r>
            <a:r>
              <a:rPr lang="en-US" altLang="zh-CN" sz="1400" b="1" dirty="0" smtClean="0"/>
              <a:t> </a:t>
            </a:r>
            <a:r>
              <a:rPr lang="en-US" altLang="zh-CN" sz="1400" b="1" dirty="0" smtClean="0"/>
              <a:t>pixel </a:t>
            </a:r>
            <a:endParaRPr lang="zh-CN" altLang="en-US" sz="1400" b="1" dirty="0"/>
          </a:p>
        </p:txBody>
      </p:sp>
      <p:sp>
        <p:nvSpPr>
          <p:cNvPr id="29" name="TextBox 25"/>
          <p:cNvSpPr txBox="1"/>
          <p:nvPr/>
        </p:nvSpPr>
        <p:spPr>
          <a:xfrm>
            <a:off x="5393896" y="4195784"/>
            <a:ext cx="1313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b="1" dirty="0" smtClean="0"/>
              <a:t>5</a:t>
            </a:r>
            <a:r>
              <a:rPr lang="en-US" altLang="zh-CN" sz="1400" b="1" dirty="0" smtClean="0"/>
              <a:t> </a:t>
            </a:r>
            <a:r>
              <a:rPr lang="en-US" altLang="zh-CN" sz="1400" b="1" dirty="0" smtClean="0"/>
              <a:t>pixel </a:t>
            </a:r>
            <a:endParaRPr lang="zh-CN" altLang="en-US" sz="1400" b="1" dirty="0"/>
          </a:p>
        </p:txBody>
      </p:sp>
      <p:sp>
        <p:nvSpPr>
          <p:cNvPr id="30" name="TextBox 25"/>
          <p:cNvSpPr txBox="1"/>
          <p:nvPr/>
        </p:nvSpPr>
        <p:spPr>
          <a:xfrm>
            <a:off x="8345829" y="4248631"/>
            <a:ext cx="1313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b="1" dirty="0"/>
              <a:t>6</a:t>
            </a:r>
            <a:r>
              <a:rPr lang="en-US" altLang="zh-CN" sz="1400" b="1" dirty="0" smtClean="0"/>
              <a:t> </a:t>
            </a:r>
            <a:r>
              <a:rPr lang="en-US" altLang="zh-CN" sz="1400" b="1" dirty="0" smtClean="0"/>
              <a:t>pixel </a:t>
            </a:r>
            <a:endParaRPr lang="zh-CN" altLang="en-US" sz="1400" b="1" dirty="0"/>
          </a:p>
        </p:txBody>
      </p:sp>
      <p:sp>
        <p:nvSpPr>
          <p:cNvPr id="31" name="TextBox 25"/>
          <p:cNvSpPr txBox="1"/>
          <p:nvPr/>
        </p:nvSpPr>
        <p:spPr>
          <a:xfrm>
            <a:off x="9823951" y="4248631"/>
            <a:ext cx="1313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b="1" dirty="0" smtClean="0"/>
              <a:t>8</a:t>
            </a:r>
            <a:r>
              <a:rPr lang="en-US" altLang="zh-CN" sz="1400" b="1" dirty="0" smtClean="0"/>
              <a:t> </a:t>
            </a:r>
            <a:r>
              <a:rPr lang="en-US" altLang="zh-CN" sz="1400" b="1" dirty="0" smtClean="0"/>
              <a:t>pixel </a:t>
            </a:r>
            <a:endParaRPr lang="zh-CN" altLang="en-US" sz="1400" b="1" dirty="0"/>
          </a:p>
        </p:txBody>
      </p:sp>
      <p:sp>
        <p:nvSpPr>
          <p:cNvPr id="33" name="TextBox 25"/>
          <p:cNvSpPr txBox="1"/>
          <p:nvPr/>
        </p:nvSpPr>
        <p:spPr>
          <a:xfrm>
            <a:off x="3819128" y="6104200"/>
            <a:ext cx="1313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b="1" dirty="0"/>
              <a:t>9</a:t>
            </a:r>
            <a:r>
              <a:rPr lang="en-US" altLang="zh-CN" sz="1400" b="1" dirty="0" smtClean="0"/>
              <a:t> </a:t>
            </a:r>
            <a:r>
              <a:rPr lang="en-US" altLang="zh-CN" sz="1400" b="1" dirty="0" smtClean="0"/>
              <a:t>pixel </a:t>
            </a:r>
            <a:endParaRPr lang="zh-CN" altLang="en-US" sz="1400" b="1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630" y="5157645"/>
            <a:ext cx="2907262" cy="1577191"/>
          </a:xfrm>
          <a:prstGeom prst="rect">
            <a:avLst/>
          </a:prstGeom>
        </p:spPr>
      </p:pic>
      <p:sp>
        <p:nvSpPr>
          <p:cNvPr id="35" name="TextBox 25"/>
          <p:cNvSpPr txBox="1"/>
          <p:nvPr/>
        </p:nvSpPr>
        <p:spPr>
          <a:xfrm>
            <a:off x="6738057" y="6104200"/>
            <a:ext cx="1313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b="1" dirty="0" smtClean="0"/>
              <a:t>10 </a:t>
            </a:r>
            <a:r>
              <a:rPr lang="en-US" altLang="zh-CN" sz="1400" b="1" dirty="0" smtClean="0"/>
              <a:t>pixel </a:t>
            </a:r>
            <a:endParaRPr lang="zh-CN" altLang="en-US" sz="1400" b="1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452" y="5178373"/>
            <a:ext cx="2907262" cy="1582043"/>
          </a:xfrm>
          <a:prstGeom prst="rect">
            <a:avLst/>
          </a:prstGeom>
        </p:spPr>
      </p:pic>
      <p:sp>
        <p:nvSpPr>
          <p:cNvPr id="37" name="TextBox 25"/>
          <p:cNvSpPr txBox="1"/>
          <p:nvPr/>
        </p:nvSpPr>
        <p:spPr>
          <a:xfrm>
            <a:off x="9692879" y="6116763"/>
            <a:ext cx="1313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b="1" dirty="0" smtClean="0"/>
              <a:t>10 </a:t>
            </a:r>
            <a:r>
              <a:rPr lang="en-US" altLang="zh-CN" sz="1400" b="1" dirty="0" smtClean="0"/>
              <a:t>pixel </a:t>
            </a:r>
            <a:endParaRPr lang="zh-CN" altLang="en-US" sz="1400" b="1" dirty="0"/>
          </a:p>
        </p:txBody>
      </p:sp>
      <p:sp>
        <p:nvSpPr>
          <p:cNvPr id="40" name="TextBox 3"/>
          <p:cNvSpPr txBox="1"/>
          <p:nvPr/>
        </p:nvSpPr>
        <p:spPr>
          <a:xfrm>
            <a:off x="45876" y="983926"/>
            <a:ext cx="22084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i="1" dirty="0">
                <a:solidFill>
                  <a:srgbClr val="FF0000"/>
                </a:solidFill>
              </a:rPr>
              <a:t>Carrier </a:t>
            </a:r>
            <a:r>
              <a:rPr lang="en-US" altLang="zh-CN" sz="1200" i="1" dirty="0" smtClean="0">
                <a:solidFill>
                  <a:srgbClr val="FF0000"/>
                </a:solidFill>
              </a:rPr>
              <a:t>Board 192.168.3.28</a:t>
            </a:r>
          </a:p>
          <a:p>
            <a:r>
              <a:rPr lang="en-US" altLang="zh-CN" sz="1200" i="1" dirty="0" smtClean="0">
                <a:solidFill>
                  <a:srgbClr val="FF0000"/>
                </a:solidFill>
              </a:rPr>
              <a:t>Daughter board: 02(</a:t>
            </a:r>
            <a:r>
              <a:rPr lang="en-US" altLang="zh-CN" sz="1200" i="1" dirty="0" err="1" smtClean="0">
                <a:solidFill>
                  <a:srgbClr val="FF0000"/>
                </a:solidFill>
              </a:rPr>
              <a:t>std</a:t>
            </a:r>
            <a:r>
              <a:rPr lang="en-US" altLang="zh-CN" sz="1200" i="1" dirty="0" smtClean="0">
                <a:solidFill>
                  <a:srgbClr val="FF0000"/>
                </a:solidFill>
              </a:rPr>
              <a:t> resistivity)</a:t>
            </a:r>
          </a:p>
          <a:p>
            <a:r>
              <a:rPr lang="en-US" altLang="zh-CN" sz="1200" b="1" i="1" dirty="0" smtClean="0"/>
              <a:t>Default configuration</a:t>
            </a:r>
          </a:p>
          <a:p>
            <a:endParaRPr lang="en-US" altLang="zh-CN" sz="1400" i="1" dirty="0">
              <a:solidFill>
                <a:srgbClr val="FF0000"/>
              </a:solidFill>
            </a:endParaRPr>
          </a:p>
          <a:p>
            <a:endParaRPr lang="en-US" altLang="zh-CN" sz="1400" b="1" i="1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194910" y="4698615"/>
            <a:ext cx="28122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Hit number </a:t>
            </a:r>
            <a:r>
              <a:rPr lang="en-US" altLang="zh-CN" sz="1200" dirty="0" err="1" smtClean="0"/>
              <a:t>vs</a:t>
            </a:r>
            <a:r>
              <a:rPr lang="en-US" altLang="zh-CN" sz="1200" dirty="0" smtClean="0"/>
              <a:t> Threshold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The real number of pixels contribute to the result.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Decreasing efficiency at the second peak.(consider as the signal)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The first peak always consists of hits from a few pixels.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1249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3630" y="1595887"/>
            <a:ext cx="107830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Several tests have been done on the new </a:t>
            </a:r>
            <a:r>
              <a:rPr lang="en-US" altLang="zh-CN" dirty="0" err="1" smtClean="0"/>
              <a:t>std</a:t>
            </a:r>
            <a:r>
              <a:rPr lang="en-US" altLang="zh-CN" dirty="0" smtClean="0"/>
              <a:t> resistivity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Change to use (35μs and 50ns) </a:t>
            </a:r>
            <a:r>
              <a:rPr lang="en-US" altLang="zh-CN" dirty="0" err="1" smtClean="0"/>
              <a:t>Qinj</a:t>
            </a:r>
            <a:r>
              <a:rPr lang="en-US" altLang="zh-CN" dirty="0" smtClean="0"/>
              <a:t> instead of inversed of </a:t>
            </a:r>
            <a:r>
              <a:rPr lang="en-US" altLang="zh-CN" dirty="0" err="1" smtClean="0"/>
              <a:t>inv-Qinj</a:t>
            </a:r>
            <a:r>
              <a:rPr lang="en-US" altLang="zh-CN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Different hit number observed with different pulse size.-&gt; why that valley structure?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Reading multiple pixels at a time will get lower average efficiency. But they don’t have equivalent efficiency.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altLang="zh-CN" dirty="0" smtClean="0"/>
              <a:t>NEXT</a:t>
            </a:r>
          </a:p>
          <a:p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Mainly about trying to bias the board.</a:t>
            </a:r>
          </a:p>
        </p:txBody>
      </p:sp>
    </p:spTree>
    <p:extLst>
      <p:ext uri="{BB962C8B-B14F-4D97-AF65-F5344CB8AC3E}">
        <p14:creationId xmlns:p14="http://schemas.microsoft.com/office/powerpoint/2010/main" val="2341085295"/>
      </p:ext>
    </p:extLst>
  </p:cSld>
  <p:clrMapOvr>
    <a:masterClrMapping/>
  </p:clrMapOvr>
</p:sld>
</file>

<file path=ppt/theme/theme1.xml><?xml version="1.0" encoding="utf-8"?>
<a:theme xmlns:a="http://schemas.openxmlformats.org/drawingml/2006/main" name="slactheme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ctheme" id="{48315D50-C085-4811-9EFD-2F8DBE8EA26E}" vid="{381B5783-B070-4BD7-86EC-6C0D8DD90B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slactheme</Template>
  <TotalTime>353</TotalTime>
  <Words>473</Words>
  <Application>Microsoft Office PowerPoint</Application>
  <PresentationFormat>Widescreen</PresentationFormat>
  <Paragraphs>107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Wingdings</vt:lpstr>
      <vt:lpstr>slactheme</vt:lpstr>
      <vt:lpstr>Tests on Chess 2 ASIC </vt:lpstr>
      <vt:lpstr>Pixel description </vt:lpstr>
      <vt:lpstr>Outline </vt:lpstr>
      <vt:lpstr>Why Qinj </vt:lpstr>
      <vt:lpstr>Different Pulse size</vt:lpstr>
      <vt:lpstr>Tests with smaller pulse width</vt:lpstr>
      <vt:lpstr>Enable more pixels at a time</vt:lpstr>
      <vt:lpstr>Summary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Tests on Chess 2 ASIC </dc:title>
  <dc:creator>hanyubo</dc:creator>
  <cp:lastModifiedBy>hanyubo</cp:lastModifiedBy>
  <cp:revision>28</cp:revision>
  <dcterms:created xsi:type="dcterms:W3CDTF">2017-11-08T23:46:33Z</dcterms:created>
  <dcterms:modified xsi:type="dcterms:W3CDTF">2017-11-30T02:52:57Z</dcterms:modified>
</cp:coreProperties>
</file>