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76" r:id="rId3"/>
    <p:sldId id="257" r:id="rId4"/>
    <p:sldId id="269" r:id="rId5"/>
    <p:sldId id="264" r:id="rId6"/>
    <p:sldId id="266" r:id="rId7"/>
    <p:sldId id="267" r:id="rId8"/>
    <p:sldId id="280" r:id="rId9"/>
    <p:sldId id="277" r:id="rId10"/>
    <p:sldId id="279" r:id="rId11"/>
    <p:sldId id="278" r:id="rId12"/>
    <p:sldId id="281" r:id="rId13"/>
    <p:sldId id="283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>
        <p:scale>
          <a:sx n="125" d="100"/>
          <a:sy n="125" d="100"/>
        </p:scale>
        <p:origin x="-121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C35B5-ED3A-4464-A856-7702151678D0}" type="datetimeFigureOut">
              <a:rPr lang="ro-RO" smtClean="0"/>
              <a:t>15.11.2017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6B6AD-98DF-4CA8-ADB0-98F53D128B6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2351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6B6AD-98DF-4CA8-ADB0-98F53D128B62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0775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654F-2E1B-46C5-AA80-2473FD868DDC}" type="datetime1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2391-746B-4342-96BB-5358E8858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49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5435-E77D-4C3F-B480-1FF1BE68BC3C}" type="datetime1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2391-746B-4342-96BB-5358E8858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87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5467-AE8F-43D1-AF83-601175CB7CD8}" type="datetime1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2391-746B-4342-96BB-5358E8858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5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8668-ADDB-418D-92D7-5196B1E7A49F}" type="datetime1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2391-746B-4342-96BB-5358E8858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37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A40E-3404-4C8D-88C0-A07C3CF9CE7C}" type="datetime1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2391-746B-4342-96BB-5358E8858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54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3AB6-8892-4F8B-972C-B5381B54A762}" type="datetime1">
              <a:rPr lang="en-GB" smtClean="0"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2391-746B-4342-96BB-5358E8858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53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311A-8878-4DEA-857B-7021E93ED61B}" type="datetime1">
              <a:rPr lang="en-GB" smtClean="0"/>
              <a:t>15/11/2017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2391-746B-4342-96BB-5358E8858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05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9E95-12B9-4165-8719-9F44E9DAE5D1}" type="datetime1">
              <a:rPr lang="en-GB" smtClean="0"/>
              <a:t>15/11/2017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2391-746B-4342-96BB-5358E8858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20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B06F-5C25-4156-ADC4-0D4F89FFE3D0}" type="datetime1">
              <a:rPr lang="en-GB" smtClean="0"/>
              <a:t>15/11/2017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2391-746B-4342-96BB-5358E8858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68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8919-E8F1-42BE-8BC0-AF643D4B5474}" type="datetime1">
              <a:rPr lang="en-GB" smtClean="0"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2391-746B-4342-96BB-5358E8858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6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2389-A921-48DB-BD7A-723A32A91A55}" type="datetime1">
              <a:rPr lang="en-GB" smtClean="0"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2391-746B-4342-96BB-5358E8858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1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9421F-AD5C-4D9E-80D7-E6F96712BD93}" type="datetime1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72391-746B-4342-96BB-5358E8858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13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ragos.seuleanu@eli-np.ro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Disemination</a:t>
            </a:r>
            <a:r>
              <a:rPr lang="en-US" dirty="0" smtClean="0"/>
              <a:t> in Science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ELI-NP</a:t>
            </a:r>
            <a:endParaRPr lang="en-US" dirty="0"/>
          </a:p>
          <a:p>
            <a:r>
              <a:rPr lang="en-US" dirty="0" smtClean="0"/>
              <a:t>Communication </a:t>
            </a:r>
            <a:r>
              <a:rPr lang="en-US" dirty="0" smtClean="0"/>
              <a:t>experience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2391-746B-4342-96BB-5358E8858D07}" type="slidenum">
              <a:rPr lang="en-GB" smtClean="0"/>
              <a:t>1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47" y="787583"/>
            <a:ext cx="1296000" cy="1080000"/>
          </a:xfrm>
          <a:prstGeom prst="rect">
            <a:avLst/>
          </a:prstGeom>
        </p:spPr>
      </p:pic>
      <p:pic>
        <p:nvPicPr>
          <p:cNvPr id="6" name="Picture 5" descr="E:\ELI-NP\ELI-NP_Faza_2\Logo_All\ELI-logo_concept_EPS\ELI_nuclear_physics_RGB.ep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12635"/>
            <a:ext cx="1404000" cy="1008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712635"/>
            <a:ext cx="1368000" cy="1008000"/>
          </a:xfrm>
          <a:prstGeom prst="rect">
            <a:avLst/>
          </a:prstGeom>
        </p:spPr>
      </p:pic>
      <p:pic>
        <p:nvPicPr>
          <p:cNvPr id="8" name="Picture 2" descr="C:\Users\iuliana\Desktop\descărcare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18" y="5873566"/>
            <a:ext cx="892683" cy="5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24451" y="6063733"/>
            <a:ext cx="2370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EUCALL, </a:t>
            </a:r>
            <a:r>
              <a:rPr lang="en-US" sz="1200" dirty="0" err="1"/>
              <a:t>Sitges</a:t>
            </a:r>
            <a:r>
              <a:rPr lang="en-US" sz="1200" dirty="0"/>
              <a:t>, Spain, 14 – 15 NOV</a:t>
            </a:r>
            <a:endParaRPr lang="ro-RO" sz="1200" dirty="0"/>
          </a:p>
        </p:txBody>
      </p:sp>
    </p:spTree>
    <p:extLst>
      <p:ext uri="{BB962C8B-B14F-4D97-AF65-F5344CB8AC3E}">
        <p14:creationId xmlns:p14="http://schemas.microsoft.com/office/powerpoint/2010/main" val="4060485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3053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iuliana\Desktop\descărcare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21170"/>
            <a:ext cx="892683" cy="5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88024" y="1262415"/>
            <a:ext cx="30634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/>
              <a:t>Ethnic groups</a:t>
            </a:r>
            <a:endParaRPr lang="ro-RO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1619672" y="6480669"/>
            <a:ext cx="2185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EUCALL, </a:t>
            </a:r>
            <a:r>
              <a:rPr lang="en-US" sz="1100" dirty="0" err="1"/>
              <a:t>Sitges</a:t>
            </a:r>
            <a:r>
              <a:rPr lang="en-US" sz="1100" dirty="0"/>
              <a:t>, Spain, 14 – 15 NOV</a:t>
            </a:r>
            <a:endParaRPr lang="ro-RO" sz="1100" dirty="0"/>
          </a:p>
        </p:txBody>
      </p:sp>
      <p:pic>
        <p:nvPicPr>
          <p:cNvPr id="6146" name="Picture 2" descr="C:\Users\iuliana\Downloads\DSC_00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98" y="1210767"/>
            <a:ext cx="4494459" cy="29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Fdcl1\AppData\Local\Temp\IMG_497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261" y="3881913"/>
            <a:ext cx="4639250" cy="25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 descr="C:\Users\iuliana\Downloads\DSC_01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27042"/>
            <a:ext cx="4213555" cy="280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066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2391-746B-4342-96BB-5358E8858D07}" type="slidenum">
              <a:rPr lang="en-GB" smtClean="0"/>
              <a:t>11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560" y="597868"/>
            <a:ext cx="8229600" cy="1143000"/>
          </a:xfrm>
        </p:spPr>
        <p:txBody>
          <a:bodyPr/>
          <a:lstStyle/>
          <a:p>
            <a:r>
              <a:rPr lang="en-US" dirty="0" smtClean="0"/>
              <a:t>Diplomacy of science</a:t>
            </a:r>
            <a:endParaRPr lang="ro-RO" dirty="0"/>
          </a:p>
        </p:txBody>
      </p:sp>
      <p:pic>
        <p:nvPicPr>
          <p:cNvPr id="3074" name="Picture 2" descr="D:\Iuliana\Cluster High Tech\vizite\MAE\DSC_77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87" y="1722781"/>
            <a:ext cx="4297680" cy="286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Iuliana\Cluster High Tech\vizite\MAE\DSC_77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83" y="1484784"/>
            <a:ext cx="2743200" cy="18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Iuliana\Cluster High Tech\vizite\MAE\DSC_77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992" y="3205599"/>
            <a:ext cx="5486400" cy="366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1" y="260648"/>
            <a:ext cx="43053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iuliana\Desktop\descărcare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54" y="6139004"/>
            <a:ext cx="892683" cy="5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245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541135"/>
              </p:ext>
            </p:extLst>
          </p:nvPr>
        </p:nvGraphicFramePr>
        <p:xfrm>
          <a:off x="-291888" y="175722"/>
          <a:ext cx="431006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Document" r:id="rId3" imgW="5746651" imgH="1111234" progId="Word.Document.12">
                  <p:embed/>
                </p:oleObj>
              </mc:Choice>
              <mc:Fallback>
                <p:oleObj name="Document" r:id="rId3" imgW="5746651" imgH="11112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91888" y="175722"/>
                        <a:ext cx="4310063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8" name="Picture 2" descr="C:\Users\iuliana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61" y="1799493"/>
            <a:ext cx="3230362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iuliana\Desktop\2648_products_im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60" y="3005493"/>
            <a:ext cx="5073289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3614" y="1507104"/>
            <a:ext cx="4203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/>
              <a:t>ELI – NP is going online!</a:t>
            </a:r>
            <a:endParaRPr lang="ro-RO" sz="3200" dirty="0"/>
          </a:p>
        </p:txBody>
      </p:sp>
      <p:sp>
        <p:nvSpPr>
          <p:cNvPr id="3" name="Rectangle 2"/>
          <p:cNvSpPr/>
          <p:nvPr/>
        </p:nvSpPr>
        <p:spPr>
          <a:xfrm>
            <a:off x="136384" y="6490706"/>
            <a:ext cx="2185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EUCALL, </a:t>
            </a:r>
            <a:r>
              <a:rPr lang="en-US" sz="1100" dirty="0" err="1"/>
              <a:t>Sitges</a:t>
            </a:r>
            <a:r>
              <a:rPr lang="en-US" sz="1100" dirty="0"/>
              <a:t>, Spain, 14 – 15 NOV</a:t>
            </a:r>
            <a:endParaRPr lang="ro-RO" sz="1100" dirty="0"/>
          </a:p>
        </p:txBody>
      </p:sp>
      <p:pic>
        <p:nvPicPr>
          <p:cNvPr id="7" name="Picture 2" descr="C:\Users\iuliana\Desktop\descărcare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1" y="5874884"/>
            <a:ext cx="892683" cy="5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414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717" y="2213660"/>
            <a:ext cx="7772400" cy="36724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I. Calibration of the citizens’ information level regarding LSSIs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II. Knowledge transfer is generating Technology transfer</a:t>
            </a:r>
            <a:br>
              <a:rPr lang="en-US" dirty="0" smtClean="0"/>
            </a:br>
            <a:endParaRPr lang="ro-R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3053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iuliana\Desktop\descărcare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41359"/>
            <a:ext cx="892683" cy="5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0404" y="5956693"/>
            <a:ext cx="3511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EUCALL, </a:t>
            </a:r>
            <a:r>
              <a:rPr lang="en-US" b="1" dirty="0" err="1" smtClean="0"/>
              <a:t>Sitges</a:t>
            </a:r>
            <a:r>
              <a:rPr lang="en-US" b="1" dirty="0" smtClean="0"/>
              <a:t>, Spain, 14 – 15 NOV</a:t>
            </a:r>
            <a:endParaRPr lang="ro-RO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88385" y="889868"/>
            <a:ext cx="2712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Conclusions</a:t>
            </a:r>
            <a:endParaRPr lang="ro-RO" sz="4000" b="1" dirty="0"/>
          </a:p>
        </p:txBody>
      </p:sp>
    </p:spTree>
    <p:extLst>
      <p:ext uri="{BB962C8B-B14F-4D97-AF65-F5344CB8AC3E}">
        <p14:creationId xmlns:p14="http://schemas.microsoft.com/office/powerpoint/2010/main" val="2425726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7586" y="1982450"/>
            <a:ext cx="68650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3600" b="1" dirty="0"/>
              <a:t>Thank You !</a:t>
            </a:r>
          </a:p>
          <a:p>
            <a:pPr lvl="0"/>
            <a:endParaRPr lang="hu-HU" sz="2400" dirty="0"/>
          </a:p>
          <a:p>
            <a:pPr lvl="0">
              <a:spcBef>
                <a:spcPts val="0"/>
              </a:spcBef>
              <a:buNone/>
            </a:pPr>
            <a:endParaRPr lang="en-US" sz="2400" dirty="0" smtClean="0"/>
          </a:p>
          <a:p>
            <a:pPr lvl="0">
              <a:spcBef>
                <a:spcPts val="0"/>
              </a:spcBef>
              <a:buNone/>
            </a:pPr>
            <a:endParaRPr lang="hu-HU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hu-HU" sz="2400" dirty="0"/>
              <a:t>Dragos Seuleanu, CEO</a:t>
            </a:r>
          </a:p>
          <a:p>
            <a:pPr lvl="0">
              <a:spcBef>
                <a:spcPts val="0"/>
              </a:spcBef>
              <a:buNone/>
            </a:pPr>
            <a:r>
              <a:rPr lang="hu-HU" sz="2400" dirty="0"/>
              <a:t>+40 744 312 651</a:t>
            </a:r>
          </a:p>
          <a:p>
            <a:pPr lvl="0">
              <a:spcBef>
                <a:spcPts val="0"/>
              </a:spcBef>
              <a:buNone/>
            </a:pPr>
            <a:r>
              <a:rPr lang="hu-HU" sz="2400" u="sng" dirty="0">
                <a:solidFill>
                  <a:schemeClr val="hlink"/>
                </a:solidFill>
                <a:hlinkClick r:id="rId3"/>
              </a:rPr>
              <a:t>dragos.seuleanu@eli-np.ro</a:t>
            </a:r>
            <a:r>
              <a:rPr lang="hu-HU" sz="2400" dirty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96685"/>
              </p:ext>
            </p:extLst>
          </p:nvPr>
        </p:nvGraphicFramePr>
        <p:xfrm>
          <a:off x="-291888" y="175722"/>
          <a:ext cx="431006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Document" r:id="rId4" imgW="5746651" imgH="1111234" progId="Word.Document.12">
                  <p:embed/>
                </p:oleObj>
              </mc:Choice>
              <mc:Fallback>
                <p:oleObj name="Document" r:id="rId4" imgW="5746651" imgH="11112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91888" y="175722"/>
                        <a:ext cx="4310063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68557" y="6186828"/>
            <a:ext cx="2370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EUCALL, </a:t>
            </a:r>
            <a:r>
              <a:rPr lang="en-US" sz="1200" dirty="0" err="1"/>
              <a:t>Sitges</a:t>
            </a:r>
            <a:r>
              <a:rPr lang="en-US" sz="1200" dirty="0"/>
              <a:t>, Spain, 14 – 15 NOV</a:t>
            </a:r>
            <a:endParaRPr lang="ro-RO" sz="1200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138" y="6186828"/>
            <a:ext cx="67270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08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150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hannels of 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1149"/>
            <a:ext cx="8229600" cy="4525963"/>
          </a:xfrm>
        </p:spPr>
        <p:txBody>
          <a:bodyPr/>
          <a:lstStyle/>
          <a:p>
            <a:r>
              <a:rPr lang="en-US" dirty="0" smtClean="0"/>
              <a:t>National Public Radio</a:t>
            </a:r>
          </a:p>
          <a:p>
            <a:r>
              <a:rPr lang="en-US" dirty="0" smtClean="0"/>
              <a:t>Private media</a:t>
            </a:r>
          </a:p>
          <a:p>
            <a:r>
              <a:rPr lang="en-US" dirty="0" smtClean="0"/>
              <a:t>Online media</a:t>
            </a:r>
          </a:p>
          <a:p>
            <a:r>
              <a:rPr lang="en-US" dirty="0" smtClean="0"/>
              <a:t>Bilateral chamber of commerce and industry</a:t>
            </a:r>
          </a:p>
          <a:p>
            <a:r>
              <a:rPr lang="en-US" dirty="0" smtClean="0"/>
              <a:t>Ethnic groups</a:t>
            </a:r>
          </a:p>
          <a:p>
            <a:r>
              <a:rPr lang="en-US" dirty="0" smtClean="0"/>
              <a:t>The diplomacy of science (Ministry of Foreign Affairs)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2391-746B-4342-96BB-5358E8858D07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1" y="260648"/>
            <a:ext cx="43053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iuliana\Desktop\descărcare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17" y="6153315"/>
            <a:ext cx="892683" cy="5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63888" y="6194538"/>
            <a:ext cx="2185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EUCALL, </a:t>
            </a:r>
            <a:r>
              <a:rPr lang="en-US" sz="1100" dirty="0" err="1"/>
              <a:t>Sitges</a:t>
            </a:r>
            <a:r>
              <a:rPr lang="en-US" sz="1100" dirty="0"/>
              <a:t>, Spain, 14 – 15 NOV</a:t>
            </a:r>
            <a:endParaRPr lang="ro-RO" sz="1100" dirty="0"/>
          </a:p>
        </p:txBody>
      </p:sp>
    </p:spTree>
    <p:extLst>
      <p:ext uri="{BB962C8B-B14F-4D97-AF65-F5344CB8AC3E}">
        <p14:creationId xmlns:p14="http://schemas.microsoft.com/office/powerpoint/2010/main" val="82092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8722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new role of the public radio in a com</a:t>
            </a:r>
            <a:r>
              <a:rPr lang="ro-RO" dirty="0" smtClean="0"/>
              <a:t>petitive</a:t>
            </a:r>
            <a:r>
              <a:rPr lang="en-US" dirty="0" smtClean="0"/>
              <a:t> world</a:t>
            </a:r>
            <a:r>
              <a:rPr lang="ro-RO" dirty="0" smtClean="0"/>
              <a:t/>
            </a:r>
            <a:br>
              <a:rPr lang="ro-RO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29298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</a:p>
          <a:p>
            <a:r>
              <a:rPr lang="ro-RO" sz="3600" b="1" dirty="0" smtClean="0">
                <a:solidFill>
                  <a:schemeClr val="tx1"/>
                </a:solidFill>
              </a:rPr>
              <a:t>Radio </a:t>
            </a:r>
            <a:r>
              <a:rPr lang="ro-RO" sz="3600" b="1" dirty="0">
                <a:solidFill>
                  <a:schemeClr val="tx1"/>
                </a:solidFill>
              </a:rPr>
              <a:t>Romania 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ro-RO" sz="3600" dirty="0" smtClean="0">
                <a:solidFill>
                  <a:schemeClr val="tx1"/>
                </a:solidFill>
              </a:rPr>
              <a:t>supporter of </a:t>
            </a:r>
            <a:r>
              <a:rPr lang="en-US" sz="3600" dirty="0" smtClean="0">
                <a:solidFill>
                  <a:schemeClr val="tx1"/>
                </a:solidFill>
              </a:rPr>
              <a:t>state-of-the-art 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Scientific</a:t>
            </a:r>
            <a:r>
              <a:rPr lang="ro-RO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P</a:t>
            </a:r>
            <a:r>
              <a:rPr lang="ro-RO" sz="3600" b="1" dirty="0" smtClean="0">
                <a:solidFill>
                  <a:schemeClr val="tx1"/>
                </a:solidFill>
              </a:rPr>
              <a:t>rojects</a:t>
            </a:r>
            <a:r>
              <a:rPr lang="en-US" sz="3600" b="1" dirty="0" smtClean="0">
                <a:solidFill>
                  <a:schemeClr val="tx1"/>
                </a:solidFill>
              </a:rPr>
              <a:t> – ELI-NP, Magurele, Romania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2391-746B-4342-96BB-5358E8858D07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1" y="52101"/>
            <a:ext cx="43053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iuliana\Desktop\descărcare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54" y="6139004"/>
            <a:ext cx="892683" cy="5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59832" y="6157144"/>
            <a:ext cx="2185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EUCALL, </a:t>
            </a:r>
            <a:r>
              <a:rPr lang="en-US" sz="1100" dirty="0" err="1"/>
              <a:t>Sitges</a:t>
            </a:r>
            <a:r>
              <a:rPr lang="en-US" sz="1100" dirty="0"/>
              <a:t>, Spain, 14 – 15 NOV</a:t>
            </a:r>
          </a:p>
        </p:txBody>
      </p:sp>
    </p:spTree>
    <p:extLst>
      <p:ext uri="{BB962C8B-B14F-4D97-AF65-F5344CB8AC3E}">
        <p14:creationId xmlns:p14="http://schemas.microsoft.com/office/powerpoint/2010/main" val="75130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7920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National Public Radio?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276872"/>
            <a:ext cx="7776864" cy="3937992"/>
          </a:xfrm>
        </p:spPr>
        <p:txBody>
          <a:bodyPr>
            <a:normAutofit fontScale="925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900" dirty="0" smtClean="0">
                <a:solidFill>
                  <a:schemeClr val="tx1"/>
                </a:solidFill>
              </a:rPr>
              <a:t>Tradition in honest public communication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900" dirty="0" smtClean="0">
                <a:solidFill>
                  <a:schemeClr val="tx1"/>
                </a:solidFill>
              </a:rPr>
              <a:t>Less funds than the private sector: it has to be smarter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900" dirty="0" smtClean="0">
                <a:solidFill>
                  <a:schemeClr val="tx1"/>
                </a:solidFill>
              </a:rPr>
              <a:t>It has the use to train its stuff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900" dirty="0" smtClean="0">
                <a:solidFill>
                  <a:schemeClr val="tx1"/>
                </a:solidFill>
              </a:rPr>
              <a:t>Dedication to culture, science, education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900" dirty="0" smtClean="0">
                <a:solidFill>
                  <a:schemeClr val="tx1"/>
                </a:solidFill>
              </a:rPr>
              <a:t>Supporter of projects with major</a:t>
            </a:r>
            <a:r>
              <a:rPr lang="ro-RO" sz="2900" dirty="0" smtClean="0">
                <a:solidFill>
                  <a:schemeClr val="tx1"/>
                </a:solidFill>
              </a:rPr>
              <a:t> positive</a:t>
            </a:r>
            <a:r>
              <a:rPr lang="en-US" sz="2900" dirty="0" smtClean="0">
                <a:solidFill>
                  <a:schemeClr val="tx1"/>
                </a:solidFill>
              </a:rPr>
              <a:t> impact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Nation wide coverage and international networking</a:t>
            </a:r>
          </a:p>
          <a:p>
            <a:pPr algn="just"/>
            <a:endParaRPr lang="en-US" sz="3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2391-746B-4342-96BB-5358E8858D07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1" y="260648"/>
            <a:ext cx="43053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iuliana\Desktop\descărcare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54" y="6139004"/>
            <a:ext cx="892683" cy="5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824" y="6234087"/>
            <a:ext cx="2185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EUCALL, </a:t>
            </a:r>
            <a:r>
              <a:rPr lang="en-US" sz="1100" dirty="0" err="1"/>
              <a:t>Sitges</a:t>
            </a:r>
            <a:r>
              <a:rPr lang="en-US" sz="1100" dirty="0"/>
              <a:t>, Spain, 14 – 15 NOV</a:t>
            </a:r>
            <a:endParaRPr lang="ro-RO" sz="1100" dirty="0"/>
          </a:p>
        </p:txBody>
      </p:sp>
    </p:spTree>
    <p:extLst>
      <p:ext uri="{BB962C8B-B14F-4D97-AF65-F5344CB8AC3E}">
        <p14:creationId xmlns:p14="http://schemas.microsoft.com/office/powerpoint/2010/main" val="352041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7920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One chance in a generation and even more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776864" cy="4680520"/>
          </a:xfrm>
        </p:spPr>
        <p:txBody>
          <a:bodyPr>
            <a:normAutofit fontScale="92500" lnSpcReduction="10000"/>
          </a:bodyPr>
          <a:lstStyle/>
          <a:p>
            <a:endParaRPr lang="ro-RO" sz="24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Extreme Light Infrastructure – Nuclear Physics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ro-RO" dirty="0" smtClean="0">
                <a:solidFill>
                  <a:schemeClr val="tx1"/>
                </a:solidFill>
              </a:rPr>
              <a:t>ă</a:t>
            </a:r>
            <a:r>
              <a:rPr lang="en-US" dirty="0" err="1" smtClean="0">
                <a:solidFill>
                  <a:schemeClr val="tx1"/>
                </a:solidFill>
              </a:rPr>
              <a:t>gurele</a:t>
            </a:r>
            <a:r>
              <a:rPr lang="en-US" dirty="0" smtClean="0">
                <a:solidFill>
                  <a:schemeClr val="tx1"/>
                </a:solidFill>
              </a:rPr>
              <a:t>, ROMANIA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most powerful laser in the world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10% of the Sun’s energy in a spot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 million of billion of second</a:t>
            </a:r>
          </a:p>
          <a:p>
            <a:endParaRPr lang="ro-RO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3000" b="1" dirty="0" smtClean="0">
                <a:solidFill>
                  <a:schemeClr val="tx1"/>
                </a:solidFill>
              </a:rPr>
              <a:t>A PROJECT LIKE THIS </a:t>
            </a:r>
          </a:p>
          <a:p>
            <a:r>
              <a:rPr lang="en-US" sz="3000" b="1" dirty="0" smtClean="0">
                <a:solidFill>
                  <a:schemeClr val="tx1"/>
                </a:solidFill>
              </a:rPr>
              <a:t>CAN NOT BE MISSED BY A PUBLIC RADIO!</a:t>
            </a:r>
          </a:p>
          <a:p>
            <a:pPr algn="l"/>
            <a:endParaRPr lang="en-US" sz="1200" dirty="0" smtClean="0">
              <a:solidFill>
                <a:schemeClr val="accent1"/>
              </a:solidFill>
            </a:endParaRPr>
          </a:p>
          <a:p>
            <a:endParaRPr lang="en-US" sz="1200" dirty="0">
              <a:solidFill>
                <a:schemeClr val="accent1"/>
              </a:solidFill>
            </a:endParaRPr>
          </a:p>
          <a:p>
            <a:pPr algn="l"/>
            <a:endParaRPr lang="en-GB" sz="11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2391-746B-4342-96BB-5358E8858D07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1" y="260648"/>
            <a:ext cx="43053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iuliana\Desktop\descărcare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54" y="6139004"/>
            <a:ext cx="892683" cy="5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85882" y="6460887"/>
            <a:ext cx="28412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EUCALL, </a:t>
            </a:r>
            <a:r>
              <a:rPr lang="en-US" sz="1200" dirty="0" err="1">
                <a:solidFill>
                  <a:prstClr val="black">
                    <a:tint val="75000"/>
                  </a:prstClr>
                </a:solidFill>
              </a:rPr>
              <a:t>Sitges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, Spain, 14 – 15 NOV</a:t>
            </a:r>
            <a:endParaRPr lang="ro-RO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6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7920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Radio Romania News embracing ELI-NP (I)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776864" cy="4150164"/>
          </a:xfrm>
        </p:spPr>
        <p:txBody>
          <a:bodyPr>
            <a:normAutofit/>
          </a:bodyPr>
          <a:lstStyle/>
          <a:p>
            <a:pPr algn="just"/>
            <a:r>
              <a:rPr lang="ro-RO" sz="2400" dirty="0" smtClean="0">
                <a:solidFill>
                  <a:schemeClr val="tx1"/>
                </a:solidFill>
              </a:rPr>
              <a:t>I.  </a:t>
            </a:r>
            <a:r>
              <a:rPr lang="en-US" sz="2400" b="1" dirty="0" smtClean="0">
                <a:solidFill>
                  <a:schemeClr val="tx1"/>
                </a:solidFill>
              </a:rPr>
              <a:t>Business as usual</a:t>
            </a:r>
            <a:r>
              <a:rPr lang="en-US" sz="2400" dirty="0" smtClean="0">
                <a:solidFill>
                  <a:schemeClr val="tx1"/>
                </a:solidFill>
              </a:rPr>
              <a:t>: day by day coverage</a:t>
            </a:r>
            <a:endParaRPr lang="ro-RO" sz="2400" dirty="0" smtClean="0">
              <a:solidFill>
                <a:schemeClr val="tx1"/>
              </a:solidFill>
            </a:endParaRPr>
          </a:p>
          <a:p>
            <a:pPr algn="just"/>
            <a:r>
              <a:rPr lang="ro-RO" sz="2400" dirty="0" smtClean="0">
                <a:solidFill>
                  <a:schemeClr val="tx1"/>
                </a:solidFill>
              </a:rPr>
              <a:t>II. </a:t>
            </a:r>
            <a:r>
              <a:rPr lang="ro-RO" sz="2400" b="1" dirty="0" smtClean="0">
                <a:solidFill>
                  <a:schemeClr val="tx1"/>
                </a:solidFill>
              </a:rPr>
              <a:t>Generating communicational experiments with ELI-NP scientists</a:t>
            </a:r>
          </a:p>
          <a:p>
            <a:pPr marL="457200" indent="-457200" algn="just">
              <a:buAutoNum type="alphaLcParenR"/>
            </a:pPr>
            <a:r>
              <a:rPr lang="en-US" sz="2400" dirty="0" smtClean="0">
                <a:solidFill>
                  <a:schemeClr val="tx1"/>
                </a:solidFill>
              </a:rPr>
              <a:t>Testing their communication capacity for different target groups</a:t>
            </a:r>
            <a:endParaRPr lang="ro-RO" sz="2400" dirty="0" smtClean="0">
              <a:solidFill>
                <a:schemeClr val="tx1"/>
              </a:solidFill>
            </a:endParaRPr>
          </a:p>
          <a:p>
            <a:pPr lvl="2" algn="just"/>
            <a:r>
              <a:rPr lang="ro-RO" dirty="0" smtClean="0">
                <a:solidFill>
                  <a:schemeClr val="tx1"/>
                </a:solidFill>
              </a:rPr>
              <a:t>1) </a:t>
            </a:r>
            <a:r>
              <a:rPr lang="en-US" dirty="0" smtClean="0">
                <a:solidFill>
                  <a:schemeClr val="tx1"/>
                </a:solidFill>
              </a:rPr>
              <a:t>Educated audience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</a:p>
          <a:p>
            <a:pPr lvl="2" algn="just"/>
            <a:r>
              <a:rPr lang="ro-RO" dirty="0" smtClean="0">
                <a:solidFill>
                  <a:schemeClr val="tx1"/>
                </a:solidFill>
              </a:rPr>
              <a:t>2) </a:t>
            </a:r>
            <a:r>
              <a:rPr lang="en-US" dirty="0" smtClean="0">
                <a:solidFill>
                  <a:schemeClr val="tx1"/>
                </a:solidFill>
              </a:rPr>
              <a:t>General public</a:t>
            </a:r>
            <a:endParaRPr lang="ro-RO" dirty="0" smtClean="0">
              <a:solidFill>
                <a:schemeClr val="tx1"/>
              </a:solidFill>
            </a:endParaRPr>
          </a:p>
          <a:p>
            <a:pPr lvl="2" algn="just"/>
            <a:r>
              <a:rPr lang="ro-RO" dirty="0" smtClean="0">
                <a:solidFill>
                  <a:schemeClr val="tx1"/>
                </a:solidFill>
              </a:rPr>
              <a:t>3) </a:t>
            </a:r>
            <a:r>
              <a:rPr lang="en-US" dirty="0" smtClean="0">
                <a:solidFill>
                  <a:schemeClr val="tx1"/>
                </a:solidFill>
              </a:rPr>
              <a:t>Decision </a:t>
            </a:r>
            <a:r>
              <a:rPr lang="en-US" dirty="0">
                <a:solidFill>
                  <a:schemeClr val="tx1"/>
                </a:solidFill>
              </a:rPr>
              <a:t>make</a:t>
            </a:r>
            <a:r>
              <a:rPr lang="ro-RO" dirty="0" smtClean="0">
                <a:solidFill>
                  <a:schemeClr val="tx1"/>
                </a:solidFill>
              </a:rPr>
              <a:t>rs</a:t>
            </a:r>
          </a:p>
          <a:p>
            <a:pPr marL="457200" indent="-457200" algn="just">
              <a:buAutoNum type="alphaLcParenR"/>
            </a:pPr>
            <a:r>
              <a:rPr lang="ro-RO" sz="2400" dirty="0" smtClean="0">
                <a:solidFill>
                  <a:schemeClr val="tx1"/>
                </a:solidFill>
              </a:rPr>
              <a:t>Supporting the group of ELI-NP science communicators </a:t>
            </a:r>
          </a:p>
          <a:p>
            <a:pPr marL="1485900" lvl="2" indent="-571500" algn="just">
              <a:buFont typeface="+mj-lt"/>
              <a:buAutoNum type="alphaLcParenR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2391-746B-4342-96BB-5358E8858D07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1" y="260648"/>
            <a:ext cx="43053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iuliana\Desktop\descărcare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54" y="6139004"/>
            <a:ext cx="892683" cy="5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15615" y="6234087"/>
            <a:ext cx="2185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EUCALL, </a:t>
            </a:r>
            <a:r>
              <a:rPr lang="en-US" sz="1100" dirty="0" err="1"/>
              <a:t>Sitges</a:t>
            </a:r>
            <a:r>
              <a:rPr lang="en-US" sz="1100" dirty="0"/>
              <a:t>, Spain, 14 – 15 NOV</a:t>
            </a:r>
            <a:endParaRPr lang="ro-RO" sz="1100" dirty="0"/>
          </a:p>
        </p:txBody>
      </p:sp>
    </p:spTree>
    <p:extLst>
      <p:ext uri="{BB962C8B-B14F-4D97-AF65-F5344CB8AC3E}">
        <p14:creationId xmlns:p14="http://schemas.microsoft.com/office/powerpoint/2010/main" val="3125740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7920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Radio Romania News embracing ELI-NP (II)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776864" cy="4104456"/>
          </a:xfrm>
        </p:spPr>
        <p:txBody>
          <a:bodyPr>
            <a:normAutofit/>
          </a:bodyPr>
          <a:lstStyle/>
          <a:p>
            <a:pPr algn="just"/>
            <a:endParaRPr lang="ro-RO" sz="20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2000" b="1" dirty="0" smtClean="0">
                <a:solidFill>
                  <a:schemeClr val="tx1"/>
                </a:solidFill>
              </a:rPr>
              <a:t>III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b="1" dirty="0" smtClean="0">
                <a:solidFill>
                  <a:schemeClr val="tx1"/>
                </a:solidFill>
              </a:rPr>
              <a:t>Training a group of journalists to specialize in scientific </a:t>
            </a:r>
            <a:r>
              <a:rPr lang="en-US" sz="2400" b="1" dirty="0" err="1" smtClean="0">
                <a:solidFill>
                  <a:schemeClr val="tx1"/>
                </a:solidFill>
              </a:rPr>
              <a:t>communication</a:t>
            </a:r>
            <a:r>
              <a:rPr lang="en-US" sz="2400" dirty="0" err="1" smtClean="0">
                <a:solidFill>
                  <a:schemeClr val="tx1"/>
                </a:solidFill>
              </a:rPr>
              <a:t>Trainers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	ELI-NP top management and researchers </a:t>
            </a:r>
          </a:p>
          <a:p>
            <a:pPr algn="just"/>
            <a:endParaRPr lang="en-US" sz="2400" b="1" dirty="0">
              <a:solidFill>
                <a:schemeClr val="tx1"/>
              </a:solidFill>
            </a:endParaRPr>
          </a:p>
          <a:p>
            <a:pPr algn="just"/>
            <a:r>
              <a:rPr lang="en-US" sz="2400" b="1" dirty="0" err="1" smtClean="0">
                <a:solidFill>
                  <a:schemeClr val="tx1"/>
                </a:solidFill>
              </a:rPr>
              <a:t>IV.Initiating</a:t>
            </a:r>
            <a:r>
              <a:rPr lang="en-US" sz="2400" b="1" dirty="0" smtClean="0">
                <a:solidFill>
                  <a:schemeClr val="tx1"/>
                </a:solidFill>
              </a:rPr>
              <a:t> events together, to explain what ELI-NP means and why it is useful for the Romanian citizens</a:t>
            </a:r>
          </a:p>
          <a:p>
            <a:pPr lvl="1" algn="just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2391-746B-4342-96BB-5358E8858D07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1" y="260648"/>
            <a:ext cx="43053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1493" y="6237312"/>
            <a:ext cx="2185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EUCALL, </a:t>
            </a:r>
            <a:r>
              <a:rPr lang="en-US" sz="1100" dirty="0" err="1"/>
              <a:t>Sitges</a:t>
            </a:r>
            <a:r>
              <a:rPr lang="en-US" sz="1100" dirty="0"/>
              <a:t>, Spain, 14 – 15 NOV</a:t>
            </a:r>
            <a:endParaRPr lang="ro-RO" sz="1100" dirty="0"/>
          </a:p>
        </p:txBody>
      </p:sp>
    </p:spTree>
    <p:extLst>
      <p:ext uri="{BB962C8B-B14F-4D97-AF65-F5344CB8AC3E}">
        <p14:creationId xmlns:p14="http://schemas.microsoft.com/office/powerpoint/2010/main" val="1118318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2391-746B-4342-96BB-5358E8858D07}" type="slidenum">
              <a:rPr lang="en-GB" smtClean="0"/>
              <a:t>8</a:t>
            </a:fld>
            <a:endParaRPr lang="en-GB"/>
          </a:p>
        </p:txBody>
      </p:sp>
      <p:pic>
        <p:nvPicPr>
          <p:cNvPr id="3" name="Picture 2" descr="C:\Users\iuliana\Downloads\20375833_322629124864769_853306500238439118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35" y="3395926"/>
            <a:ext cx="4305300" cy="33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9434" y="1052736"/>
            <a:ext cx="81455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Radio Romania News embracing ELI-NP (II)</a:t>
            </a:r>
            <a:endParaRPr lang="ro-RO" sz="3600" dirty="0"/>
          </a:p>
        </p:txBody>
      </p:sp>
      <p:sp>
        <p:nvSpPr>
          <p:cNvPr id="5" name="Rectangle 4"/>
          <p:cNvSpPr/>
          <p:nvPr/>
        </p:nvSpPr>
        <p:spPr>
          <a:xfrm>
            <a:off x="4412271" y="2408055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 smtClean="0"/>
              <a:t>V. </a:t>
            </a:r>
            <a:r>
              <a:rPr lang="en-US" sz="2800" b="1" dirty="0" smtClean="0"/>
              <a:t>Joint </a:t>
            </a:r>
            <a:r>
              <a:rPr lang="en-US" sz="2800" b="1" dirty="0"/>
              <a:t>efforts at international level to promote </a:t>
            </a:r>
            <a:r>
              <a:rPr lang="en-US" sz="2800" dirty="0"/>
              <a:t>a Romanian, a European and, at some point, a Global relevant project – </a:t>
            </a:r>
            <a:r>
              <a:rPr lang="en-US" sz="2800" b="1" dirty="0"/>
              <a:t>Astana, 2017 – World Exhibition –The Energy of The Future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1" y="260648"/>
            <a:ext cx="43053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iuliana\Desktop\descărcare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82008"/>
            <a:ext cx="892683" cy="5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63814" y="6461757"/>
            <a:ext cx="2185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EUCALL, </a:t>
            </a:r>
            <a:r>
              <a:rPr lang="en-US" sz="1100" dirty="0" err="1"/>
              <a:t>Sitges</a:t>
            </a:r>
            <a:r>
              <a:rPr lang="en-US" sz="1100" dirty="0"/>
              <a:t>, Spain, 14 – 15 NOV</a:t>
            </a:r>
            <a:endParaRPr lang="ro-RO" sz="1100" dirty="0"/>
          </a:p>
        </p:txBody>
      </p:sp>
      <p:pic>
        <p:nvPicPr>
          <p:cNvPr id="9" name="Picture 8" descr="C:\Users\Fdcl1\AppData\Local\Temp\IMG_506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6638"/>
            <a:ext cx="3150108" cy="2363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38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Iuliana\Cluster High Tech\vizite\CCI Ro Israel\DSC_0194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350" y="2924944"/>
            <a:ext cx="504056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4704"/>
            <a:ext cx="8229600" cy="1143000"/>
          </a:xfrm>
        </p:spPr>
        <p:txBody>
          <a:bodyPr/>
          <a:lstStyle/>
          <a:p>
            <a:r>
              <a:rPr lang="en-US" dirty="0" smtClean="0"/>
              <a:t>Bilateral chambers of commerce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00192" y="6325463"/>
            <a:ext cx="2592288" cy="365125"/>
          </a:xfrm>
        </p:spPr>
        <p:txBody>
          <a:bodyPr/>
          <a:lstStyle/>
          <a:p>
            <a:r>
              <a:rPr lang="en-US" dirty="0"/>
              <a:t>EUCALL, </a:t>
            </a:r>
            <a:r>
              <a:rPr lang="en-US" dirty="0" err="1"/>
              <a:t>Sitges</a:t>
            </a:r>
            <a:r>
              <a:rPr lang="en-US" dirty="0"/>
              <a:t>, Spain, 14 – 15 NOV</a:t>
            </a:r>
            <a:endParaRPr lang="ro-RO" dirty="0"/>
          </a:p>
        </p:txBody>
      </p:sp>
      <p:pic>
        <p:nvPicPr>
          <p:cNvPr id="2050" name="Picture 2" descr="D:\Iuliana\Cluster High Tech\vizite\CCI Ro Israel\DSC_03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5" y="1772816"/>
            <a:ext cx="3834000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Iuliana\Cluster High Tech\vizite\Japonezi\photo\DSC_72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5104"/>
            <a:ext cx="3977846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1" y="260648"/>
            <a:ext cx="43053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iuliana\Desktop\descărcare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325463"/>
            <a:ext cx="892683" cy="5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258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467</Words>
  <Application>Microsoft Office PowerPoint</Application>
  <PresentationFormat>On-screen Show (4:3)</PresentationFormat>
  <Paragraphs>87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Document</vt:lpstr>
      <vt:lpstr>Disemination in Science</vt:lpstr>
      <vt:lpstr>Channels of communication</vt:lpstr>
      <vt:lpstr>The new role of the public radio in a competitive world </vt:lpstr>
      <vt:lpstr>Why National Public Radio?</vt:lpstr>
      <vt:lpstr>One chance in a generation and even more</vt:lpstr>
      <vt:lpstr>Radio Romania News embracing ELI-NP (I)</vt:lpstr>
      <vt:lpstr>Radio Romania News embracing ELI-NP (II)</vt:lpstr>
      <vt:lpstr>PowerPoint Presentation</vt:lpstr>
      <vt:lpstr>Bilateral chambers of commerce</vt:lpstr>
      <vt:lpstr>PowerPoint Presentation</vt:lpstr>
      <vt:lpstr>Diplomacy of science</vt:lpstr>
      <vt:lpstr>PowerPoint Presentation</vt:lpstr>
      <vt:lpstr>I. Calibration of the citizens’ information level regarding LSSIs  II. Knowledge transfer is generating Technology transfer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Fdcl1</dc:creator>
  <cp:lastModifiedBy>Fdcl1</cp:lastModifiedBy>
  <cp:revision>134</cp:revision>
  <dcterms:created xsi:type="dcterms:W3CDTF">2017-09-02T07:17:39Z</dcterms:created>
  <dcterms:modified xsi:type="dcterms:W3CDTF">2017-11-15T12:40:48Z</dcterms:modified>
</cp:coreProperties>
</file>