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theme/theme8.xml" ContentType="application/vnd.openxmlformats-officedocument.theme+xml"/>
  <Override PartName="/ppt/slideLayouts/slideLayout18.xml" ContentType="application/vnd.openxmlformats-officedocument.presentationml.slideLayout+xml"/>
  <Override PartName="/ppt/theme/theme9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0.xml" ContentType="application/vnd.openxmlformats-officedocument.theme+xml"/>
  <Override PartName="/ppt/slideLayouts/slideLayout27.xml" ContentType="application/vnd.openxmlformats-officedocument.presentationml.slideLayout+xml"/>
  <Override PartName="/ppt/theme/theme11.xml" ContentType="application/vnd.openxmlformats-officedocument.theme+xml"/>
  <Override PartName="/ppt/slideLayouts/slideLayout2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76" r:id="rId2"/>
    <p:sldMasterId id="2147483678" r:id="rId3"/>
    <p:sldMasterId id="2147483680" r:id="rId4"/>
    <p:sldMasterId id="2147483689" r:id="rId5"/>
    <p:sldMasterId id="2147483691" r:id="rId6"/>
    <p:sldMasterId id="2147483695" r:id="rId7"/>
    <p:sldMasterId id="2147483699" r:id="rId8"/>
    <p:sldMasterId id="2147483701" r:id="rId9"/>
    <p:sldMasterId id="2147483703" r:id="rId10"/>
    <p:sldMasterId id="2147483712" r:id="rId11"/>
    <p:sldMasterId id="2147483714" r:id="rId12"/>
  </p:sldMasterIdLst>
  <p:notesMasterIdLst>
    <p:notesMasterId r:id="rId29"/>
  </p:notesMasterIdLst>
  <p:sldIdLst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8" r:id="rId20"/>
    <p:sldId id="269" r:id="rId21"/>
    <p:sldId id="270" r:id="rId22"/>
    <p:sldId id="271" r:id="rId23"/>
    <p:sldId id="272" r:id="rId24"/>
    <p:sldId id="273" r:id="rId25"/>
    <p:sldId id="266" r:id="rId26"/>
    <p:sldId id="267" r:id="rId27"/>
    <p:sldId id="27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1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FF42E-EDA1-459C-A8D4-E228F88C34B1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EBBCC-DA02-42E3-945C-99B02AC1402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68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8347635" y="6408271"/>
            <a:ext cx="575236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Stefan Huber | DHH Status at KEK </a:t>
            </a:r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9" name="Rechteck 13"/>
          <p:cNvSpPr/>
          <p:nvPr userDrawn="1"/>
        </p:nvSpPr>
        <p:spPr bwMode="auto">
          <a:xfrm>
            <a:off x="8347635" y="6408271"/>
            <a:ext cx="575236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287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Stefan Huber | DHH Status at KEK </a:t>
            </a:r>
            <a:endParaRPr lang="de-DE" noProof="0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476500"/>
            <a:ext cx="9144000" cy="4381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0304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91640"/>
            <a:ext cx="9144000" cy="516636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Stefan Huber | DHH Status at KEK 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6419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Stefan Huber | DHH Status at KEK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475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Stefan Huber | DHH Status at KEK </a:t>
            </a:r>
            <a:endParaRPr lang="en-US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</p:spTree>
    <p:extLst>
      <p:ext uri="{BB962C8B-B14F-4D97-AF65-F5344CB8AC3E}">
        <p14:creationId xmlns:p14="http://schemas.microsoft.com/office/powerpoint/2010/main" val="3251535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8347635" y="6408271"/>
            <a:ext cx="575236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Stefan Huber | DHH Status at KEK </a:t>
            </a:r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9" name="Rechteck 13"/>
          <p:cNvSpPr/>
          <p:nvPr userDrawn="1"/>
        </p:nvSpPr>
        <p:spPr bwMode="auto">
          <a:xfrm>
            <a:off x="8347635" y="6408271"/>
            <a:ext cx="575236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69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1762188"/>
            <a:ext cx="4180910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7179" y="1762188"/>
            <a:ext cx="4180910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Stefan Huber | DHH Status at KEK 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64089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Stefan Huber | DHH Status at KEK </a:t>
            </a:r>
            <a:endParaRPr lang="de-DE" dirty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484000"/>
            <a:ext cx="4242816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84192" y="2484120"/>
            <a:ext cx="42444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03767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30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chemeClr val="bg1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Stefan Huber | DHH Status at KEK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619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rgbClr val="000000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6408271"/>
            <a:ext cx="575236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Stefan Huber | DHH Status at KEK 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42273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6408271"/>
            <a:ext cx="575236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Stefan Huber | DHH Status at KEK 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87868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30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chemeClr val="bg1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Stefan Huber | DHH Status at KEK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63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762188"/>
            <a:ext cx="8508999" cy="469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Stefan Huber | DHH Status at KEK </a:t>
            </a:r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0546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2499360"/>
            <a:ext cx="8508999" cy="396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Stefan Huber | DHH Status at KEK </a:t>
            </a:r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25104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1762188"/>
            <a:ext cx="4180910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7179" y="1762188"/>
            <a:ext cx="4180910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Stefan Huber | DHH Status at KEK 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71797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Stefan Huber | DHH Status at KEK </a:t>
            </a:r>
            <a:endParaRPr lang="de-DE" noProof="0" dirty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484000"/>
            <a:ext cx="4242816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84192" y="2484120"/>
            <a:ext cx="42444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0879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477139"/>
            <a:ext cx="9144000" cy="43808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Stefan Huber | DHH Status at KEK </a:t>
            </a:r>
            <a:endParaRPr lang="de-DE" noProof="0" dirty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484000"/>
            <a:ext cx="4242816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84192" y="2484120"/>
            <a:ext cx="42444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63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Stefan Huber | DHH Status at KEK </a:t>
            </a:r>
            <a:endParaRPr lang="de-DE" noProof="0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476500"/>
            <a:ext cx="9144000" cy="4381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815193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91640"/>
            <a:ext cx="9144000" cy="516636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Stefan Huber | DHH Status at KEK 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67389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Stefan Huber | DHH Status at KEK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788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Stefan Huber | DHH Status at KEK </a:t>
            </a:r>
            <a:endParaRPr lang="en-US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</p:spTree>
    <p:extLst>
      <p:ext uri="{BB962C8B-B14F-4D97-AF65-F5344CB8AC3E}">
        <p14:creationId xmlns:p14="http://schemas.microsoft.com/office/powerpoint/2010/main" val="3287395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rgbClr val="000000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6408271"/>
            <a:ext cx="575236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Stefan Huber | DHH Status at KEK 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390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6408271"/>
            <a:ext cx="575236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Stefan Huber | DHH Status at KEK 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0182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762188"/>
            <a:ext cx="8508999" cy="469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Stefan Huber | DHH Status at KEK </a:t>
            </a:r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9623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2499360"/>
            <a:ext cx="8508999" cy="396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Stefan Huber | DHH Status at KEK </a:t>
            </a:r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9913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1762188"/>
            <a:ext cx="4180910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7179" y="1762188"/>
            <a:ext cx="4180910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Stefan Huber | DHH Status at KEK 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1528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Stefan Huber | DHH Status at KEK </a:t>
            </a:r>
            <a:endParaRPr lang="de-DE" noProof="0" dirty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484000"/>
            <a:ext cx="4242816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84192" y="2484120"/>
            <a:ext cx="42444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2581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477139"/>
            <a:ext cx="9144000" cy="43808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Stefan Huber | DHH Status at KEK </a:t>
            </a:r>
            <a:endParaRPr lang="de-DE" noProof="0" dirty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484000"/>
            <a:ext cx="4242816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84192" y="2484120"/>
            <a:ext cx="42444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1822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7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wmf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411" y="324685"/>
            <a:ext cx="608352" cy="320400"/>
          </a:xfrm>
          <a:prstGeom prst="rect">
            <a:avLst/>
          </a:prstGeom>
        </p:spPr>
      </p:pic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7829538" cy="38468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Stefan Huber | DHH Status at KEK </a:t>
            </a:r>
            <a:endParaRPr lang="en-GB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52BAF3-F207-4A85-838C-9680F803771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93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0416 tum logo blau png fin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8411" y="324685"/>
            <a:ext cx="608352" cy="32040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Stefan Huber | DHH Status at KEK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99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</p:sldLayoutIdLst>
  <p:hf hdr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22628" y="324650"/>
            <a:ext cx="599723" cy="320400"/>
          </a:xfrm>
          <a:prstGeom prst="rect">
            <a:avLst/>
          </a:prstGeom>
        </p:spPr>
      </p:pic>
      <p:sp>
        <p:nvSpPr>
          <p:cNvPr id="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Stefan Huber | DHH Status at KEK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06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22627" y="324650"/>
            <a:ext cx="599722" cy="320400"/>
          </a:xfrm>
          <a:prstGeom prst="rect">
            <a:avLst/>
          </a:prstGeom>
        </p:spPr>
      </p:pic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Stefan Huber | DHH Status at KEK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2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hf hdr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7713330" y="6563283"/>
            <a:ext cx="1115376" cy="193002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114000"/>
              </a:lnSpc>
            </a:pPr>
            <a:fld id="{C51078C5-4710-4254-8001-F1C0900803FD}" type="slidenum">
              <a:rPr lang="de-DE" sz="1200" smtClean="0">
                <a:latin typeface="+mn-lt"/>
                <a:cs typeface="Arial" pitchFamily="34" charset="0"/>
              </a:rPr>
              <a:pPr algn="r">
                <a:lnSpc>
                  <a:spcPct val="114000"/>
                </a:lnSpc>
              </a:pPr>
              <a:t>‹Nr.›</a:t>
            </a:fld>
            <a:endParaRPr lang="de-DE" sz="1200" dirty="0">
              <a:latin typeface="+mn-lt"/>
              <a:cs typeface="Arial" pitchFamily="34" charset="0"/>
            </a:endParaRPr>
          </a:p>
        </p:txBody>
      </p:sp>
      <p:pic>
        <p:nvPicPr>
          <p:cNvPr id="5" name="Bild 4" descr="Fahnen_HG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42532" y="0"/>
            <a:ext cx="9185031" cy="6858000"/>
          </a:xfrm>
          <a:prstGeom prst="rect">
            <a:avLst/>
          </a:prstGeom>
        </p:spPr>
      </p:pic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2627" y="324650"/>
            <a:ext cx="599722" cy="320400"/>
          </a:xfrm>
          <a:prstGeom prst="rect">
            <a:avLst/>
          </a:prstGeom>
        </p:spPr>
      </p:pic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Stefan Huber | DHH Status at KEK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87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Stefan Huber | DHH Status at KEK </a:t>
            </a:r>
            <a:endParaRPr lang="en-US" dirty="0"/>
          </a:p>
        </p:txBody>
      </p:sp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411" y="324685"/>
            <a:ext cx="608352" cy="3204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20401" y="314325"/>
            <a:ext cx="7699650" cy="3484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4000"/>
              </a:lnSpc>
              <a:tabLst/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Lehrstuhl für Musterverfahren</a:t>
            </a:r>
          </a:p>
          <a:p>
            <a:pPr>
              <a:lnSpc>
                <a:spcPct val="94000"/>
              </a:lnSpc>
              <a:tabLst/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Fakultät für Mustertechnik</a:t>
            </a:r>
          </a:p>
          <a:p>
            <a:pPr>
              <a:lnSpc>
                <a:spcPct val="94000"/>
              </a:lnSpc>
              <a:tabLst/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Technische Universität</a:t>
            </a:r>
            <a:r>
              <a:rPr lang="de-DE" sz="800" baseline="0" dirty="0">
                <a:solidFill>
                  <a:schemeClr val="tx2"/>
                </a:solidFill>
                <a:latin typeface="+mn-lt"/>
              </a:rPr>
              <a:t> München</a:t>
            </a:r>
            <a:endParaRPr lang="de-DE" sz="8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700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0416 tum logo blau png fin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8411" y="324685"/>
            <a:ext cx="608352" cy="32040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Stefan Huber | DHH Status at KEK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hf hdr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22628" y="324650"/>
            <a:ext cx="599723" cy="320400"/>
          </a:xfrm>
          <a:prstGeom prst="rect">
            <a:avLst/>
          </a:prstGeom>
        </p:spPr>
      </p:pic>
      <p:sp>
        <p:nvSpPr>
          <p:cNvPr id="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Stefan Huber | DHH Status at KEK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1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hf hdr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22627" y="324650"/>
            <a:ext cx="599722" cy="320400"/>
          </a:xfrm>
          <a:prstGeom prst="rect">
            <a:avLst/>
          </a:prstGeom>
        </p:spPr>
      </p:pic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Stefan Huber | DHH Status at KEK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hdr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20150416 tum logo blau png fin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8411" y="324685"/>
            <a:ext cx="608352" cy="320400"/>
          </a:xfrm>
          <a:prstGeom prst="rect">
            <a:avLst/>
          </a:prstGeom>
        </p:spPr>
      </p:pic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7829538" cy="38468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Stefan Huber | DHH Status at KEK </a:t>
            </a:r>
            <a:endParaRPr lang="en-GB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52BAF3-F207-4A85-838C-9680F803771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34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</p:sldLayoutIdLst>
  <p:hf hdr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7713330" y="6563283"/>
            <a:ext cx="1115376" cy="193002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114000"/>
              </a:lnSpc>
            </a:pPr>
            <a:fld id="{C51078C5-4710-4254-8001-F1C0900803FD}" type="slidenum">
              <a:rPr lang="de-DE" sz="1200" smtClean="0">
                <a:latin typeface="+mn-lt"/>
                <a:cs typeface="Arial" pitchFamily="34" charset="0"/>
              </a:rPr>
              <a:pPr algn="r">
                <a:lnSpc>
                  <a:spcPct val="114000"/>
                </a:lnSpc>
              </a:pPr>
              <a:t>‹Nr.›</a:t>
            </a:fld>
            <a:endParaRPr lang="de-DE" sz="1200" dirty="0">
              <a:latin typeface="+mn-lt"/>
              <a:cs typeface="Arial" pitchFamily="34" charset="0"/>
            </a:endParaRPr>
          </a:p>
        </p:txBody>
      </p:sp>
      <p:pic>
        <p:nvPicPr>
          <p:cNvPr id="5" name="Bild 4" descr="Fahnen_HG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42532" y="0"/>
            <a:ext cx="9185031" cy="6858000"/>
          </a:xfrm>
          <a:prstGeom prst="rect">
            <a:avLst/>
          </a:prstGeom>
        </p:spPr>
      </p:pic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2627" y="324650"/>
            <a:ext cx="599722" cy="320400"/>
          </a:xfrm>
          <a:prstGeom prst="rect">
            <a:avLst/>
          </a:prstGeom>
        </p:spPr>
      </p:pic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Stefan Huber | DHH Status at KEK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17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hdr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Stefan Huber | DHH Status at KEK </a:t>
            </a:r>
            <a:endParaRPr lang="en-US" dirty="0"/>
          </a:p>
        </p:txBody>
      </p:sp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411" y="324685"/>
            <a:ext cx="608352" cy="3204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20401" y="314325"/>
            <a:ext cx="7699650" cy="3484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4000"/>
              </a:lnSpc>
              <a:tabLst/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Lehrstuhl für Musterverfahren</a:t>
            </a:r>
          </a:p>
          <a:p>
            <a:pPr>
              <a:lnSpc>
                <a:spcPct val="94000"/>
              </a:lnSpc>
              <a:tabLst/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Fakultät für Mustertechnik</a:t>
            </a:r>
          </a:p>
          <a:p>
            <a:pPr>
              <a:lnSpc>
                <a:spcPct val="94000"/>
              </a:lnSpc>
              <a:tabLst/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Technische Universität</a:t>
            </a:r>
            <a:r>
              <a:rPr lang="de-DE" sz="800" baseline="0" dirty="0">
                <a:solidFill>
                  <a:schemeClr val="tx2"/>
                </a:solidFill>
                <a:latin typeface="+mn-lt"/>
              </a:rPr>
              <a:t> München</a:t>
            </a:r>
            <a:endParaRPr lang="de-DE" sz="8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452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hdr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914D9D8-5291-44D0-8EF6-2E8600C7585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Stefan Huber</a:t>
            </a:r>
          </a:p>
          <a:p>
            <a:r>
              <a:rPr lang="en-US" dirty="0"/>
              <a:t>24.01.2018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90FD9EE-F271-4882-8C9D-789DB09E3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056E30-7749-4D70-A286-74F9B225117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Stefan Huber | DHH Status at KEK </a:t>
            </a:r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70F59DA-F58C-467C-AB96-996E7FC3D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DHH in the ATCA shelf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E920EA7-CA48-49BE-BB3E-D6DE52E6A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12976"/>
            <a:ext cx="3895725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031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6729E1-9874-4A4E-A231-9EE30BD8E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104488-7C72-4FFE-8815-FB76C4E09D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1162" y="6486284"/>
            <a:ext cx="7829538" cy="384687"/>
          </a:xfrm>
        </p:spPr>
        <p:txBody>
          <a:bodyPr/>
          <a:lstStyle/>
          <a:p>
            <a:r>
              <a:rPr lang="de-DE"/>
              <a:t>Stefan Huber | DHH Status at KEK </a:t>
            </a:r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0392BC8-C32F-48EF-895B-CB7A91483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at KEK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793F67F-9EDA-4946-BB3E-12891E17311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19088" y="1978720"/>
            <a:ext cx="8508999" cy="4389654"/>
          </a:xfrm>
        </p:spPr>
        <p:txBody>
          <a:bodyPr/>
          <a:lstStyle/>
          <a:p>
            <a:pPr lvl="1" indent="0">
              <a:buNone/>
            </a:pPr>
            <a:r>
              <a:rPr lang="en-US" b="1" dirty="0" err="1"/>
              <a:t>IPBus</a:t>
            </a:r>
            <a:r>
              <a:rPr lang="en-US" b="1" dirty="0"/>
              <a:t> looses packages</a:t>
            </a:r>
          </a:p>
          <a:p>
            <a:pPr lvl="1" indent="0">
              <a:buNone/>
            </a:pPr>
            <a:endParaRPr lang="en-US" b="1" dirty="0"/>
          </a:p>
          <a:p>
            <a:pPr marL="461963" lvl="1" indent="-285750"/>
            <a:r>
              <a:rPr lang="en-US" dirty="0"/>
              <a:t>Explanation:</a:t>
            </a:r>
          </a:p>
          <a:p>
            <a:pPr lvl="2" indent="0">
              <a:buNone/>
            </a:pPr>
            <a:r>
              <a:rPr lang="en-US" sz="1600" dirty="0"/>
              <a:t>Multiplexer logic on DHC</a:t>
            </a:r>
            <a:br>
              <a:rPr lang="en-US" sz="1600" dirty="0"/>
            </a:br>
            <a:endParaRPr lang="en-US" sz="1600" dirty="0"/>
          </a:p>
          <a:p>
            <a:pPr marL="461963" lvl="1" indent="-285750"/>
            <a:r>
              <a:rPr lang="en-US" dirty="0"/>
              <a:t>Resolution:</a:t>
            </a:r>
            <a:br>
              <a:rPr lang="en-US" dirty="0"/>
            </a:br>
            <a:r>
              <a:rPr lang="en-US" dirty="0"/>
              <a:t>Rewrite that logic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685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6729E1-9874-4A4E-A231-9EE30BD8E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104488-7C72-4FFE-8815-FB76C4E09D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1162" y="6486284"/>
            <a:ext cx="7829538" cy="384687"/>
          </a:xfrm>
        </p:spPr>
        <p:txBody>
          <a:bodyPr/>
          <a:lstStyle/>
          <a:p>
            <a:r>
              <a:rPr lang="de-DE"/>
              <a:t>Stefan Huber | DHH Status at KEK </a:t>
            </a:r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0392BC8-C32F-48EF-895B-CB7A91483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at KEK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793F67F-9EDA-4946-BB3E-12891E17311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19088" y="1978720"/>
            <a:ext cx="8508999" cy="4389654"/>
          </a:xfrm>
        </p:spPr>
        <p:txBody>
          <a:bodyPr/>
          <a:lstStyle/>
          <a:p>
            <a:pPr lvl="1" indent="0">
              <a:buNone/>
            </a:pPr>
            <a:r>
              <a:rPr lang="en-US" b="1" dirty="0"/>
              <a:t>Trigger number in DHE/DHC mismatch requires manual reset</a:t>
            </a:r>
          </a:p>
          <a:p>
            <a:pPr lvl="1" indent="0">
              <a:buNone/>
            </a:pPr>
            <a:endParaRPr lang="en-US" b="1" dirty="0"/>
          </a:p>
          <a:p>
            <a:pPr marL="461963" lvl="1" indent="-285750"/>
            <a:r>
              <a:rPr lang="en-US" dirty="0"/>
              <a:t>Explanation:</a:t>
            </a:r>
          </a:p>
          <a:p>
            <a:pPr lvl="2" indent="0">
              <a:buNone/>
            </a:pPr>
            <a:r>
              <a:rPr lang="en-US" sz="1600" dirty="0" err="1"/>
              <a:t>Runreset</a:t>
            </a:r>
            <a:r>
              <a:rPr lang="en-US" sz="1600" dirty="0"/>
              <a:t> not propagated to all necessary places</a:t>
            </a:r>
          </a:p>
          <a:p>
            <a:pPr lvl="2" indent="0">
              <a:buNone/>
            </a:pPr>
            <a:endParaRPr lang="en-US" sz="1600" dirty="0"/>
          </a:p>
          <a:p>
            <a:pPr marL="461963" lvl="1" indent="-285750"/>
            <a:r>
              <a:rPr lang="en-US" dirty="0"/>
              <a:t>Resolution:</a:t>
            </a:r>
            <a:br>
              <a:rPr lang="en-US" dirty="0"/>
            </a:br>
            <a:r>
              <a:rPr lang="en-US" dirty="0"/>
              <a:t>Propagate reset to DHE</a:t>
            </a:r>
            <a:br>
              <a:rPr lang="en-US" dirty="0"/>
            </a:br>
            <a:r>
              <a:rPr lang="en-US" dirty="0"/>
              <a:t>Keep reset high for ~1us at DHC (distance to first trigger should be at least 1us)</a:t>
            </a:r>
          </a:p>
          <a:p>
            <a:pPr lvl="1" indent="0">
              <a:buNone/>
            </a:pPr>
            <a:br>
              <a:rPr lang="en-US" dirty="0"/>
            </a:br>
            <a:r>
              <a:rPr lang="en-US" dirty="0"/>
              <a:t>Memory dump data: Sometimes one additional word </a:t>
            </a:r>
          </a:p>
          <a:p>
            <a:pPr marL="646113" lvl="2" indent="-285750"/>
            <a:r>
              <a:rPr lang="en-US" dirty="0"/>
              <a:t>Not full trigger number transferred to DHE</a:t>
            </a:r>
          </a:p>
          <a:p>
            <a:pPr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235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6729E1-9874-4A4E-A231-9EE30BD8E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104488-7C72-4FFE-8815-FB76C4E09D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1162" y="6486284"/>
            <a:ext cx="7829538" cy="384687"/>
          </a:xfrm>
        </p:spPr>
        <p:txBody>
          <a:bodyPr/>
          <a:lstStyle/>
          <a:p>
            <a:r>
              <a:rPr lang="de-DE"/>
              <a:t>Stefan Huber | DHH Status at KEK </a:t>
            </a:r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0392BC8-C32F-48EF-895B-CB7A91483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at KEK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793F67F-9EDA-4946-BB3E-12891E17311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19088" y="1978720"/>
            <a:ext cx="8508999" cy="4389654"/>
          </a:xfrm>
        </p:spPr>
        <p:txBody>
          <a:bodyPr/>
          <a:lstStyle/>
          <a:p>
            <a:pPr lvl="1" indent="0">
              <a:buNone/>
            </a:pPr>
            <a:r>
              <a:rPr lang="en-US" b="1" dirty="0"/>
              <a:t>Memory dump data: Sometimes one additional word </a:t>
            </a:r>
          </a:p>
          <a:p>
            <a:pPr lvl="1" indent="0">
              <a:buNone/>
            </a:pPr>
            <a:endParaRPr lang="en-US" b="1" dirty="0"/>
          </a:p>
          <a:p>
            <a:pPr marL="461963" lvl="1" indent="-285750"/>
            <a:r>
              <a:rPr lang="en-US" dirty="0"/>
              <a:t>Explanation:</a:t>
            </a:r>
          </a:p>
          <a:p>
            <a:pPr lvl="2" indent="0">
              <a:buNone/>
            </a:pPr>
            <a:r>
              <a:rPr lang="en-US" sz="1600" dirty="0"/>
              <a:t>Not understood yet</a:t>
            </a:r>
          </a:p>
          <a:p>
            <a:pPr lvl="2" indent="0">
              <a:buNone/>
            </a:pPr>
            <a:endParaRPr lang="en-US" sz="1600" dirty="0"/>
          </a:p>
          <a:p>
            <a:pPr marL="461963" lvl="1" indent="-285750"/>
            <a:r>
              <a:rPr lang="en-US" dirty="0"/>
              <a:t>Resolution:</a:t>
            </a:r>
            <a:br>
              <a:rPr lang="en-US" dirty="0"/>
            </a:br>
            <a:r>
              <a:rPr lang="en-US" dirty="0"/>
              <a:t>???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Memory dump data: Sometimes one additional word </a:t>
            </a:r>
          </a:p>
          <a:p>
            <a:pPr marL="646113" lvl="2" indent="-285750"/>
            <a:r>
              <a:rPr lang="en-US" dirty="0"/>
              <a:t>Not full trigger number transferred to DHE</a:t>
            </a:r>
          </a:p>
          <a:p>
            <a:pPr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655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6729E1-9874-4A4E-A231-9EE30BD8E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104488-7C72-4FFE-8815-FB76C4E09D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1162" y="6486284"/>
            <a:ext cx="7829538" cy="384687"/>
          </a:xfrm>
        </p:spPr>
        <p:txBody>
          <a:bodyPr/>
          <a:lstStyle/>
          <a:p>
            <a:r>
              <a:rPr lang="de-DE"/>
              <a:t>Stefan Huber | DHH Status at KEK </a:t>
            </a:r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0392BC8-C32F-48EF-895B-CB7A91483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at KEK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793F67F-9EDA-4946-BB3E-12891E17311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19088" y="1978720"/>
            <a:ext cx="8508999" cy="4389654"/>
          </a:xfrm>
        </p:spPr>
        <p:txBody>
          <a:bodyPr/>
          <a:lstStyle/>
          <a:p>
            <a:pPr lvl="2" indent="0">
              <a:buNone/>
            </a:pPr>
            <a:r>
              <a:rPr lang="en-US" b="1" dirty="0"/>
              <a:t>Not full trigger number transferred to DHE</a:t>
            </a:r>
          </a:p>
          <a:p>
            <a:pPr lvl="1" indent="0">
              <a:buNone/>
            </a:pPr>
            <a:endParaRPr lang="en-US" b="1" dirty="0"/>
          </a:p>
          <a:p>
            <a:pPr marL="461963" lvl="1" indent="-285750"/>
            <a:r>
              <a:rPr lang="en-US" dirty="0"/>
              <a:t>Explanation:</a:t>
            </a:r>
          </a:p>
          <a:p>
            <a:pPr lvl="2" indent="0">
              <a:buNone/>
            </a:pPr>
            <a:r>
              <a:rPr lang="en-US" sz="1600" dirty="0"/>
              <a:t>Only 16 bit transferred from DHC to DHE</a:t>
            </a:r>
          </a:p>
          <a:p>
            <a:pPr lvl="2" indent="0">
              <a:buNone/>
            </a:pPr>
            <a:endParaRPr lang="en-US" sz="1600" dirty="0"/>
          </a:p>
          <a:p>
            <a:pPr marL="461963" lvl="1" indent="-285750"/>
            <a:r>
              <a:rPr lang="en-US" dirty="0"/>
              <a:t>Resolution:</a:t>
            </a:r>
            <a:br>
              <a:rPr lang="en-US" dirty="0"/>
            </a:br>
            <a:r>
              <a:rPr lang="en-US" dirty="0"/>
              <a:t>Transfer 32 bit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351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6729E1-9874-4A4E-A231-9EE30BD8E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104488-7C72-4FFE-8815-FB76C4E09D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1162" y="6486284"/>
            <a:ext cx="7829538" cy="384687"/>
          </a:xfrm>
        </p:spPr>
        <p:txBody>
          <a:bodyPr/>
          <a:lstStyle/>
          <a:p>
            <a:r>
              <a:rPr lang="de-DE"/>
              <a:t>Stefan Huber | DHH Status at KEK </a:t>
            </a:r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0392BC8-C32F-48EF-895B-CB7A91483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firmware improvements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F793F67F-9EDA-4946-BB3E-12891E17311D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319088" y="1978720"/>
                <a:ext cx="8508999" cy="4389654"/>
              </a:xfrm>
            </p:spPr>
            <p:txBody>
              <a:bodyPr/>
              <a:lstStyle/>
              <a:p>
                <a:pPr marL="646113" lvl="2" indent="-285750"/>
                <a:r>
                  <a:rPr lang="en-US" dirty="0"/>
                  <a:t>Startup with oscillator instead of B2TT clock</a:t>
                </a:r>
              </a:p>
              <a:p>
                <a:pPr marL="646113" lvl="2" indent="-285750"/>
                <a:r>
                  <a:rPr lang="en-US" dirty="0"/>
                  <a:t>UCF stability improvements</a:t>
                </a:r>
              </a:p>
              <a:p>
                <a:pPr marL="646113" lvl="2" indent="-285750"/>
                <a:r>
                  <a:rPr lang="en-US" dirty="0"/>
                  <a:t>Full 32 bit trigger information to DHE</a:t>
                </a:r>
              </a:p>
              <a:p>
                <a:pPr marL="646113" lvl="2" indent="-285750"/>
                <a:r>
                  <a:rPr lang="en-US" dirty="0"/>
                  <a:t>Reset DHC for 1us after </a:t>
                </a:r>
                <a:r>
                  <a:rPr lang="en-US" dirty="0" err="1"/>
                  <a:t>runreset</a:t>
                </a:r>
                <a:r>
                  <a:rPr lang="en-US" dirty="0"/>
                  <a:t> signal</a:t>
                </a:r>
              </a:p>
              <a:p>
                <a:pPr lvl="2" indent="0">
                  <a:buNone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Tested last week, not able to get good data </a:t>
                </a:r>
              </a:p>
              <a:p>
                <a:pPr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F793F67F-9EDA-4946-BB3E-12891E1731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319088" y="1978720"/>
                <a:ext cx="8508999" cy="4389654"/>
              </a:xfrm>
              <a:blipFill>
                <a:blip r:embed="rId2"/>
                <a:stretch>
                  <a:fillRect t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031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6729E1-9874-4A4E-A231-9EE30BD8E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104488-7C72-4FFE-8815-FB76C4E09D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1162" y="6486284"/>
            <a:ext cx="7829538" cy="384687"/>
          </a:xfrm>
        </p:spPr>
        <p:txBody>
          <a:bodyPr/>
          <a:lstStyle/>
          <a:p>
            <a:r>
              <a:rPr lang="de-DE"/>
              <a:t>Stefan Huber | DHH Status at KEK </a:t>
            </a:r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0392BC8-C32F-48EF-895B-CB7A91483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missing item: Support of overlapping triggers</a:t>
            </a:r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840E46B9-8274-431F-A215-7753F83FAEE5}"/>
              </a:ext>
            </a:extLst>
          </p:cNvPr>
          <p:cNvGrpSpPr/>
          <p:nvPr/>
        </p:nvGrpSpPr>
        <p:grpSpPr>
          <a:xfrm>
            <a:off x="399494" y="1417674"/>
            <a:ext cx="8345012" cy="4539442"/>
            <a:chOff x="123217" y="1595469"/>
            <a:chExt cx="8701693" cy="4490804"/>
          </a:xfrm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1BDEDFB1-3368-4D48-8DA9-42E0B2026FF5}"/>
                </a:ext>
              </a:extLst>
            </p:cNvPr>
            <p:cNvSpPr/>
            <p:nvPr/>
          </p:nvSpPr>
          <p:spPr>
            <a:xfrm>
              <a:off x="1887166" y="1660186"/>
              <a:ext cx="1614792" cy="9533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dirty="0"/>
                <a:t>FIFO1 SOE</a:t>
              </a:r>
            </a:p>
            <a:p>
              <a:pPr algn="ctr">
                <a:lnSpc>
                  <a:spcPct val="114000"/>
                </a:lnSpc>
              </a:pPr>
              <a:r>
                <a:rPr lang="en-US" dirty="0"/>
                <a:t>Buffer first-row information</a:t>
              </a:r>
            </a:p>
            <a:p>
              <a:pPr algn="ctr">
                <a:lnSpc>
                  <a:spcPct val="114000"/>
                </a:lnSpc>
              </a:pPr>
              <a:endParaRPr lang="en-US" dirty="0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5B068148-303B-4D0E-84CD-0DD1D085B513}"/>
                </a:ext>
              </a:extLst>
            </p:cNvPr>
            <p:cNvSpPr/>
            <p:nvPr/>
          </p:nvSpPr>
          <p:spPr>
            <a:xfrm>
              <a:off x="1887166" y="5132962"/>
              <a:ext cx="1614792" cy="9533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dirty="0"/>
                <a:t>FIFO1 EOE</a:t>
              </a:r>
            </a:p>
            <a:p>
              <a:pPr algn="ctr">
                <a:lnSpc>
                  <a:spcPct val="114000"/>
                </a:lnSpc>
              </a:pPr>
              <a:r>
                <a:rPr lang="en-US" dirty="0"/>
                <a:t>Buffer first-row information</a:t>
              </a:r>
            </a:p>
            <a:p>
              <a:pPr algn="ctr">
                <a:lnSpc>
                  <a:spcPct val="114000"/>
                </a:lnSpc>
              </a:pPr>
              <a:endParaRPr lang="en-US" dirty="0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13605D2-461A-4D0D-8B4F-79651EF8E9BE}"/>
                </a:ext>
              </a:extLst>
            </p:cNvPr>
            <p:cNvSpPr/>
            <p:nvPr/>
          </p:nvSpPr>
          <p:spPr>
            <a:xfrm>
              <a:off x="4867072" y="1660186"/>
              <a:ext cx="2117388" cy="9533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dirty="0"/>
                <a:t>FIFO2 SOE</a:t>
              </a:r>
            </a:p>
            <a:p>
              <a:pPr algn="ctr">
                <a:lnSpc>
                  <a:spcPct val="114000"/>
                </a:lnSpc>
              </a:pPr>
              <a:r>
                <a:rPr lang="en-US" dirty="0"/>
                <a:t>Start pointer</a:t>
              </a:r>
            </a:p>
            <a:p>
              <a:pPr algn="ctr">
                <a:lnSpc>
                  <a:spcPct val="114000"/>
                </a:lnSpc>
              </a:pPr>
              <a:r>
                <a:rPr lang="en-US" dirty="0"/>
                <a:t>first frame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8C052A32-80DA-44C1-93A5-DA3BEE401518}"/>
                </a:ext>
              </a:extLst>
            </p:cNvPr>
            <p:cNvSpPr/>
            <p:nvPr/>
          </p:nvSpPr>
          <p:spPr>
            <a:xfrm>
              <a:off x="4867072" y="5132962"/>
              <a:ext cx="2117388" cy="9533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dirty="0"/>
                <a:t>FIFO2 EOE</a:t>
              </a:r>
            </a:p>
            <a:p>
              <a:pPr algn="ctr">
                <a:lnSpc>
                  <a:spcPct val="114000"/>
                </a:lnSpc>
              </a:pPr>
              <a:r>
                <a:rPr lang="en-US" dirty="0"/>
                <a:t>Start/End pointer</a:t>
              </a:r>
            </a:p>
            <a:p>
              <a:pPr algn="ctr">
                <a:lnSpc>
                  <a:spcPct val="114000"/>
                </a:lnSpc>
              </a:pPr>
              <a:r>
                <a:rPr lang="en-US" dirty="0"/>
                <a:t>second frame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7D7A9FD5-3E18-4E20-9C3E-0B58EEA908A2}"/>
                </a:ext>
              </a:extLst>
            </p:cNvPr>
            <p:cNvSpPr/>
            <p:nvPr/>
          </p:nvSpPr>
          <p:spPr>
            <a:xfrm>
              <a:off x="123217" y="3560323"/>
              <a:ext cx="1329447" cy="4103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dirty="0"/>
                <a:t>Data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BB70F66C-BF4D-4DA9-B698-0EE79394AD4F}"/>
                </a:ext>
              </a:extLst>
            </p:cNvPr>
            <p:cNvSpPr/>
            <p:nvPr/>
          </p:nvSpPr>
          <p:spPr>
            <a:xfrm>
              <a:off x="319090" y="1931656"/>
              <a:ext cx="1011677" cy="4103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dirty="0"/>
                <a:t>Trigger</a:t>
              </a:r>
            </a:p>
          </p:txBody>
        </p:sp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54644DB8-171D-4EB7-891B-73C985E481BE}"/>
                </a:ext>
              </a:extLst>
            </p:cNvPr>
            <p:cNvCxnSpPr>
              <a:stCxn id="13" idx="3"/>
              <a:endCxn id="2" idx="1"/>
            </p:cNvCxnSpPr>
            <p:nvPr/>
          </p:nvCxnSpPr>
          <p:spPr>
            <a:xfrm>
              <a:off x="1330767" y="2136841"/>
              <a:ext cx="55639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>
              <a:extLst>
                <a:ext uri="{FF2B5EF4-FFF2-40B4-BE49-F238E27FC236}">
                  <a16:creationId xmlns:a16="http://schemas.microsoft.com/office/drawing/2014/main" id="{7B89B641-C6C5-44C7-86CE-EE781304D34F}"/>
                </a:ext>
              </a:extLst>
            </p:cNvPr>
            <p:cNvCxnSpPr>
              <a:cxnSpLocks/>
              <a:stCxn id="2" idx="3"/>
              <a:endCxn id="10" idx="1"/>
            </p:cNvCxnSpPr>
            <p:nvPr/>
          </p:nvCxnSpPr>
          <p:spPr>
            <a:xfrm>
              <a:off x="3501958" y="2136842"/>
              <a:ext cx="13651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028B6655-E2D9-4D32-BA56-6C37A5264B4A}"/>
                </a:ext>
              </a:extLst>
            </p:cNvPr>
            <p:cNvSpPr/>
            <p:nvPr/>
          </p:nvSpPr>
          <p:spPr>
            <a:xfrm>
              <a:off x="311162" y="5404432"/>
              <a:ext cx="1011677" cy="4103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dirty="0"/>
                <a:t>Trigger</a:t>
              </a:r>
            </a:p>
          </p:txBody>
        </p:sp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4065CAA5-6A80-4E2B-992A-420D19B27672}"/>
                </a:ext>
              </a:extLst>
            </p:cNvPr>
            <p:cNvCxnSpPr>
              <a:cxnSpLocks/>
              <a:stCxn id="18" idx="3"/>
              <a:endCxn id="7" idx="1"/>
            </p:cNvCxnSpPr>
            <p:nvPr/>
          </p:nvCxnSpPr>
          <p:spPr>
            <a:xfrm>
              <a:off x="1322839" y="5609617"/>
              <a:ext cx="56432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11290AE4-C3A3-4DFF-8E4B-2560D3C6783E}"/>
                </a:ext>
              </a:extLst>
            </p:cNvPr>
            <p:cNvCxnSpPr>
              <a:cxnSpLocks/>
              <a:stCxn id="7" idx="3"/>
              <a:endCxn id="11" idx="1"/>
            </p:cNvCxnSpPr>
            <p:nvPr/>
          </p:nvCxnSpPr>
          <p:spPr>
            <a:xfrm>
              <a:off x="3501958" y="5609618"/>
              <a:ext cx="13651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Verbinder: gewinkelt 26">
              <a:extLst>
                <a:ext uri="{FF2B5EF4-FFF2-40B4-BE49-F238E27FC236}">
                  <a16:creationId xmlns:a16="http://schemas.microsoft.com/office/drawing/2014/main" id="{3333AE2E-1366-4163-9E93-313A05C6EDD9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 flipV="1">
              <a:off x="1452664" y="2136840"/>
              <a:ext cx="2773267" cy="1628668"/>
            </a:xfrm>
            <a:prstGeom prst="bentConnector3">
              <a:avLst>
                <a:gd name="adj1" fmla="val 9980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Verbinder: gewinkelt 34">
              <a:extLst>
                <a:ext uri="{FF2B5EF4-FFF2-40B4-BE49-F238E27FC236}">
                  <a16:creationId xmlns:a16="http://schemas.microsoft.com/office/drawing/2014/main" id="{A9A236D2-5958-44CD-9975-A639D2E093C7}"/>
                </a:ext>
              </a:extLst>
            </p:cNvPr>
            <p:cNvCxnSpPr>
              <a:cxnSpLocks/>
            </p:cNvCxnSpPr>
            <p:nvPr/>
          </p:nvCxnSpPr>
          <p:spPr>
            <a:xfrm>
              <a:off x="1452664" y="3765508"/>
              <a:ext cx="2731851" cy="1844108"/>
            </a:xfrm>
            <a:prstGeom prst="bentConnector3">
              <a:avLst>
                <a:gd name="adj1" fmla="val 10175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8A8DF407-BE18-40F5-8488-3E8BDB11E62C}"/>
                </a:ext>
              </a:extLst>
            </p:cNvPr>
            <p:cNvSpPr txBox="1"/>
            <p:nvPr/>
          </p:nvSpPr>
          <p:spPr>
            <a:xfrm flipH="1">
              <a:off x="2309021" y="3467190"/>
              <a:ext cx="1614792" cy="2572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600" dirty="0">
                  <a:latin typeface="+mn-lt"/>
                </a:rPr>
                <a:t>Hit row boundary</a:t>
              </a:r>
            </a:p>
          </p:txBody>
        </p:sp>
        <p:cxnSp>
          <p:nvCxnSpPr>
            <p:cNvPr id="48" name="Gerade Verbindung mit Pfeil 47">
              <a:extLst>
                <a:ext uri="{FF2B5EF4-FFF2-40B4-BE49-F238E27FC236}">
                  <a16:creationId xmlns:a16="http://schemas.microsoft.com/office/drawing/2014/main" id="{E95E7558-C41F-4B8D-A64A-7B98251BFA61}"/>
                </a:ext>
              </a:extLst>
            </p:cNvPr>
            <p:cNvCxnSpPr>
              <a:stCxn id="12" idx="3"/>
              <a:endCxn id="12" idx="3"/>
            </p:cNvCxnSpPr>
            <p:nvPr/>
          </p:nvCxnSpPr>
          <p:spPr>
            <a:xfrm>
              <a:off x="1452664" y="3765508"/>
              <a:ext cx="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mit Pfeil 49">
              <a:extLst>
                <a:ext uri="{FF2B5EF4-FFF2-40B4-BE49-F238E27FC236}">
                  <a16:creationId xmlns:a16="http://schemas.microsoft.com/office/drawing/2014/main" id="{FAADBF95-EDBD-46CD-A224-8899A893E9AD}"/>
                </a:ext>
              </a:extLst>
            </p:cNvPr>
            <p:cNvCxnSpPr>
              <a:cxnSpLocks/>
            </p:cNvCxnSpPr>
            <p:nvPr/>
          </p:nvCxnSpPr>
          <p:spPr>
            <a:xfrm>
              <a:off x="1452664" y="3891064"/>
              <a:ext cx="41245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hteck 57">
              <a:extLst>
                <a:ext uri="{FF2B5EF4-FFF2-40B4-BE49-F238E27FC236}">
                  <a16:creationId xmlns:a16="http://schemas.microsoft.com/office/drawing/2014/main" id="{AA3F19F5-E3E6-464F-8CE5-B9B715E5110B}"/>
                </a:ext>
              </a:extLst>
            </p:cNvPr>
            <p:cNvSpPr/>
            <p:nvPr/>
          </p:nvSpPr>
          <p:spPr>
            <a:xfrm>
              <a:off x="5577191" y="3315332"/>
              <a:ext cx="1329447" cy="10827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dirty="0"/>
                <a:t>Dual ported Memory</a:t>
              </a:r>
            </a:p>
          </p:txBody>
        </p:sp>
        <p:sp>
          <p:nvSpPr>
            <p:cNvPr id="59" name="Rechteck 58">
              <a:extLst>
                <a:ext uri="{FF2B5EF4-FFF2-40B4-BE49-F238E27FC236}">
                  <a16:creationId xmlns:a16="http://schemas.microsoft.com/office/drawing/2014/main" id="{1F8B2DC0-3969-456C-B6D9-54357A29BD4A}"/>
                </a:ext>
              </a:extLst>
            </p:cNvPr>
            <p:cNvSpPr/>
            <p:nvPr/>
          </p:nvSpPr>
          <p:spPr>
            <a:xfrm>
              <a:off x="7495463" y="1595469"/>
              <a:ext cx="1329447" cy="44908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en-US" dirty="0"/>
            </a:p>
            <a:p>
              <a:pPr algn="ctr">
                <a:lnSpc>
                  <a:spcPct val="114000"/>
                </a:lnSpc>
              </a:pPr>
              <a:endParaRPr lang="en-US" dirty="0"/>
            </a:p>
            <a:p>
              <a:pPr algn="ctr">
                <a:lnSpc>
                  <a:spcPct val="114000"/>
                </a:lnSpc>
              </a:pPr>
              <a:endParaRPr lang="en-US" dirty="0"/>
            </a:p>
            <a:p>
              <a:pPr algn="ctr">
                <a:lnSpc>
                  <a:spcPct val="114000"/>
                </a:lnSpc>
              </a:pPr>
              <a:endParaRPr lang="en-US" dirty="0"/>
            </a:p>
            <a:p>
              <a:pPr algn="ctr">
                <a:lnSpc>
                  <a:spcPct val="114000"/>
                </a:lnSpc>
              </a:pPr>
              <a:endParaRPr lang="en-US" dirty="0"/>
            </a:p>
            <a:p>
              <a:pPr algn="ctr">
                <a:lnSpc>
                  <a:spcPct val="114000"/>
                </a:lnSpc>
              </a:pPr>
              <a:r>
                <a:rPr lang="en-US" dirty="0"/>
                <a:t>Assemble one frame per trigger</a:t>
              </a:r>
            </a:p>
          </p:txBody>
        </p:sp>
        <p:cxnSp>
          <p:nvCxnSpPr>
            <p:cNvPr id="63" name="Gerade Verbindung mit Pfeil 62">
              <a:extLst>
                <a:ext uri="{FF2B5EF4-FFF2-40B4-BE49-F238E27FC236}">
                  <a16:creationId xmlns:a16="http://schemas.microsoft.com/office/drawing/2014/main" id="{26117E9E-E2CB-43BE-9281-F5E2591A24AC}"/>
                </a:ext>
              </a:extLst>
            </p:cNvPr>
            <p:cNvCxnSpPr>
              <a:cxnSpLocks/>
              <a:stCxn id="58" idx="3"/>
              <a:endCxn id="59" idx="1"/>
            </p:cNvCxnSpPr>
            <p:nvPr/>
          </p:nvCxnSpPr>
          <p:spPr>
            <a:xfrm flipV="1">
              <a:off x="6906638" y="3840871"/>
              <a:ext cx="588825" cy="158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mit Pfeil 64">
              <a:extLst>
                <a:ext uri="{FF2B5EF4-FFF2-40B4-BE49-F238E27FC236}">
                  <a16:creationId xmlns:a16="http://schemas.microsoft.com/office/drawing/2014/main" id="{050351BB-98C0-435E-87F3-54FCFFF38F3B}"/>
                </a:ext>
              </a:extLst>
            </p:cNvPr>
            <p:cNvCxnSpPr>
              <a:stCxn id="10" idx="3"/>
            </p:cNvCxnSpPr>
            <p:nvPr/>
          </p:nvCxnSpPr>
          <p:spPr>
            <a:xfrm>
              <a:off x="6984460" y="2136842"/>
              <a:ext cx="511003" cy="6674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mit Pfeil 66">
              <a:extLst>
                <a:ext uri="{FF2B5EF4-FFF2-40B4-BE49-F238E27FC236}">
                  <a16:creationId xmlns:a16="http://schemas.microsoft.com/office/drawing/2014/main" id="{5D5BA2A4-CFE0-42D1-B21C-5D241FFCD67C}"/>
                </a:ext>
              </a:extLst>
            </p:cNvPr>
            <p:cNvCxnSpPr>
              <a:stCxn id="11" idx="3"/>
            </p:cNvCxnSpPr>
            <p:nvPr/>
          </p:nvCxnSpPr>
          <p:spPr>
            <a:xfrm flipV="1">
              <a:off x="6984460" y="4928681"/>
              <a:ext cx="511003" cy="6809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mit Pfeil 69">
              <a:extLst>
                <a:ext uri="{FF2B5EF4-FFF2-40B4-BE49-F238E27FC236}">
                  <a16:creationId xmlns:a16="http://schemas.microsoft.com/office/drawing/2014/main" id="{E60447D6-5D4B-4703-9418-ED03246E790A}"/>
                </a:ext>
              </a:extLst>
            </p:cNvPr>
            <p:cNvCxnSpPr/>
            <p:nvPr/>
          </p:nvCxnSpPr>
          <p:spPr>
            <a:xfrm flipH="1">
              <a:off x="6906638" y="3724440"/>
              <a:ext cx="5888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feld 71">
            <a:extLst>
              <a:ext uri="{FF2B5EF4-FFF2-40B4-BE49-F238E27FC236}">
                <a16:creationId xmlns:a16="http://schemas.microsoft.com/office/drawing/2014/main" id="{3B6BE3FC-46EE-4EC4-B2BD-7422E25A3DB0}"/>
              </a:ext>
            </a:extLst>
          </p:cNvPr>
          <p:cNvSpPr txBox="1"/>
          <p:nvPr/>
        </p:nvSpPr>
        <p:spPr>
          <a:xfrm>
            <a:off x="587338" y="6181685"/>
            <a:ext cx="5281683" cy="2807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>
                <a:solidFill>
                  <a:srgbClr val="00B050"/>
                </a:solidFill>
                <a:latin typeface="+mn-lt"/>
              </a:rPr>
              <a:t>Firmware developed, tested during the next weeks</a:t>
            </a:r>
          </a:p>
        </p:txBody>
      </p:sp>
    </p:spTree>
    <p:extLst>
      <p:ext uri="{BB962C8B-B14F-4D97-AF65-F5344CB8AC3E}">
        <p14:creationId xmlns:p14="http://schemas.microsoft.com/office/powerpoint/2010/main" val="1457457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6729E1-9874-4A4E-A231-9EE30BD8E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104488-7C72-4FFE-8815-FB76C4E09D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1162" y="6486284"/>
            <a:ext cx="7829538" cy="384687"/>
          </a:xfrm>
        </p:spPr>
        <p:txBody>
          <a:bodyPr/>
          <a:lstStyle/>
          <a:p>
            <a:r>
              <a:rPr lang="de-DE"/>
              <a:t>Stefan Huber | DHH Status at KEK </a:t>
            </a:r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0392BC8-C32F-48EF-895B-CB7A91483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793F67F-9EDA-4946-BB3E-12891E17311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19088" y="1978720"/>
            <a:ext cx="8508999" cy="4389654"/>
          </a:xfrm>
        </p:spPr>
        <p:txBody>
          <a:bodyPr/>
          <a:lstStyle/>
          <a:p>
            <a:pPr marL="646113" lvl="2" indent="-285750"/>
            <a:r>
              <a:rPr lang="en-US" dirty="0"/>
              <a:t>Phase2 DHH system is installed at KEK</a:t>
            </a:r>
          </a:p>
          <a:p>
            <a:pPr marL="646113" lvl="2" indent="-285750"/>
            <a:r>
              <a:rPr lang="en-US" dirty="0"/>
              <a:t>Possible to take data at trigger rates &lt;= 12kHz</a:t>
            </a:r>
          </a:p>
          <a:p>
            <a:pPr marL="646113" lvl="2" indent="-285750"/>
            <a:endParaRPr lang="en-US" dirty="0"/>
          </a:p>
          <a:p>
            <a:pPr marL="646113" lvl="2" indent="-285750"/>
            <a:endParaRPr lang="en-US" dirty="0"/>
          </a:p>
          <a:p>
            <a:pPr marL="646113" lvl="2" indent="-285750"/>
            <a:r>
              <a:rPr lang="en-US" dirty="0"/>
              <a:t>Some issues identified, no showstoppers</a:t>
            </a:r>
          </a:p>
          <a:p>
            <a:pPr marL="646113" lvl="2" indent="-285750"/>
            <a:r>
              <a:rPr lang="en-US" dirty="0"/>
              <a:t>High rate firmware to be tested</a:t>
            </a:r>
          </a:p>
          <a:p>
            <a:pPr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609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6729E1-9874-4A4E-A231-9EE30BD8E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104488-7C72-4FFE-8815-FB76C4E09D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1162" y="6486284"/>
            <a:ext cx="7829538" cy="384687"/>
          </a:xfrm>
        </p:spPr>
        <p:txBody>
          <a:bodyPr/>
          <a:lstStyle/>
          <a:p>
            <a:r>
              <a:rPr lang="de-DE"/>
              <a:t>Stefan Huber | DHH Status at KEK </a:t>
            </a:r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0392BC8-C32F-48EF-895B-CB7A91483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DHH in the ATCA module</a:t>
            </a:r>
          </a:p>
        </p:txBody>
      </p:sp>
      <p:pic>
        <p:nvPicPr>
          <p:cNvPr id="15" name="Inhaltsplatzhalter 14">
            <a:extLst>
              <a:ext uri="{FF2B5EF4-FFF2-40B4-BE49-F238E27FC236}">
                <a16:creationId xmlns:a16="http://schemas.microsoft.com/office/drawing/2014/main" id="{48E5FBCC-19E8-42FA-8EF2-B3257FDC3765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341" y="1863807"/>
            <a:ext cx="5931498" cy="4409805"/>
          </a:xfr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724A46F4-07C0-4F9D-AF30-5D66CBC51B15}"/>
              </a:ext>
            </a:extLst>
          </p:cNvPr>
          <p:cNvSpPr/>
          <p:nvPr/>
        </p:nvSpPr>
        <p:spPr>
          <a:xfrm rot="20190201">
            <a:off x="3671707" y="5019782"/>
            <a:ext cx="1456488" cy="341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cxnSp>
        <p:nvCxnSpPr>
          <p:cNvPr id="21" name="Verbinder: gewinkelt 20">
            <a:extLst>
              <a:ext uri="{FF2B5EF4-FFF2-40B4-BE49-F238E27FC236}">
                <a16:creationId xmlns:a16="http://schemas.microsoft.com/office/drawing/2014/main" id="{A979B299-CD72-4611-A19F-B31D048D1398}"/>
              </a:ext>
            </a:extLst>
          </p:cNvPr>
          <p:cNvCxnSpPr>
            <a:endCxn id="17" idx="1"/>
          </p:cNvCxnSpPr>
          <p:nvPr/>
        </p:nvCxnSpPr>
        <p:spPr>
          <a:xfrm>
            <a:off x="1815830" y="5272391"/>
            <a:ext cx="1916261" cy="208307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44FF1708-9B9C-4529-9343-1D3C8DEF78A0}"/>
              </a:ext>
            </a:extLst>
          </p:cNvPr>
          <p:cNvSpPr txBox="1"/>
          <p:nvPr/>
        </p:nvSpPr>
        <p:spPr>
          <a:xfrm>
            <a:off x="1160834" y="5076566"/>
            <a:ext cx="1309992" cy="32156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DHC</a:t>
            </a:r>
          </a:p>
        </p:txBody>
      </p:sp>
      <p:cxnSp>
        <p:nvCxnSpPr>
          <p:cNvPr id="24" name="Verbinder: gewinkelt 23">
            <a:extLst>
              <a:ext uri="{FF2B5EF4-FFF2-40B4-BE49-F238E27FC236}">
                <a16:creationId xmlns:a16="http://schemas.microsoft.com/office/drawing/2014/main" id="{B351400C-2060-4CB9-9F86-B197FAF5EAE5}"/>
              </a:ext>
            </a:extLst>
          </p:cNvPr>
          <p:cNvCxnSpPr>
            <a:cxnSpLocks/>
            <a:stCxn id="25" idx="3"/>
            <a:endCxn id="23" idx="1"/>
          </p:cNvCxnSpPr>
          <p:nvPr/>
        </p:nvCxnSpPr>
        <p:spPr>
          <a:xfrm flipV="1">
            <a:off x="1869948" y="5788738"/>
            <a:ext cx="1995088" cy="15642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8062526E-3E1C-47C9-90A6-002C2CFE7FDC}"/>
              </a:ext>
            </a:extLst>
          </p:cNvPr>
          <p:cNvSpPr txBox="1"/>
          <p:nvPr/>
        </p:nvSpPr>
        <p:spPr>
          <a:xfrm>
            <a:off x="1160834" y="5769730"/>
            <a:ext cx="709114" cy="3508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DHE1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FCED8A84-61FD-43CB-8CEB-0C782CF86EC6}"/>
              </a:ext>
            </a:extLst>
          </p:cNvPr>
          <p:cNvSpPr txBox="1"/>
          <p:nvPr/>
        </p:nvSpPr>
        <p:spPr>
          <a:xfrm>
            <a:off x="1160834" y="4543042"/>
            <a:ext cx="709114" cy="32156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DHE2</a:t>
            </a:r>
          </a:p>
        </p:txBody>
      </p:sp>
      <p:cxnSp>
        <p:nvCxnSpPr>
          <p:cNvPr id="38" name="Verbinder: gewinkelt 37">
            <a:extLst>
              <a:ext uri="{FF2B5EF4-FFF2-40B4-BE49-F238E27FC236}">
                <a16:creationId xmlns:a16="http://schemas.microsoft.com/office/drawing/2014/main" id="{4A269E9F-479B-43EE-874A-31CB5FADD2A3}"/>
              </a:ext>
            </a:extLst>
          </p:cNvPr>
          <p:cNvCxnSpPr>
            <a:cxnSpLocks/>
            <a:stCxn id="37" idx="3"/>
            <a:endCxn id="34" idx="0"/>
          </p:cNvCxnSpPr>
          <p:nvPr/>
        </p:nvCxnSpPr>
        <p:spPr>
          <a:xfrm flipV="1">
            <a:off x="1869948" y="4482556"/>
            <a:ext cx="3695778" cy="221268"/>
          </a:xfrm>
          <a:prstGeom prst="bentConnector4">
            <a:avLst>
              <a:gd name="adj1" fmla="val 42383"/>
              <a:gd name="adj2" fmla="val 115917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Rechteck 42">
            <a:extLst>
              <a:ext uri="{FF2B5EF4-FFF2-40B4-BE49-F238E27FC236}">
                <a16:creationId xmlns:a16="http://schemas.microsoft.com/office/drawing/2014/main" id="{10B17964-A212-407C-8BAE-1D2B111B658C}"/>
              </a:ext>
            </a:extLst>
          </p:cNvPr>
          <p:cNvSpPr/>
          <p:nvPr/>
        </p:nvSpPr>
        <p:spPr>
          <a:xfrm rot="20190201">
            <a:off x="5143590" y="4782254"/>
            <a:ext cx="1261996" cy="34113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dirty="0"/>
              <a:t>ł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3835B053-FEC1-4374-8C72-D08041747533}"/>
              </a:ext>
            </a:extLst>
          </p:cNvPr>
          <p:cNvSpPr/>
          <p:nvPr/>
        </p:nvSpPr>
        <p:spPr>
          <a:xfrm rot="20190201">
            <a:off x="6305261" y="4336516"/>
            <a:ext cx="906543" cy="34113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dirty="0"/>
              <a:t>ł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FA67AFE9-3E71-4787-AE47-441C72A3A587}"/>
              </a:ext>
            </a:extLst>
          </p:cNvPr>
          <p:cNvSpPr/>
          <p:nvPr/>
        </p:nvSpPr>
        <p:spPr>
          <a:xfrm rot="20190201">
            <a:off x="7150090" y="3974907"/>
            <a:ext cx="906912" cy="34113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dirty="0"/>
              <a:t>ł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3815B0E7-7B7C-4F35-9DCB-ACA65B932D17}"/>
              </a:ext>
            </a:extLst>
          </p:cNvPr>
          <p:cNvSpPr/>
          <p:nvPr/>
        </p:nvSpPr>
        <p:spPr>
          <a:xfrm rot="20190201">
            <a:off x="6131379" y="3857524"/>
            <a:ext cx="1809037" cy="34113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dirty="0"/>
              <a:t>ł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678D188A-2631-4F3B-B5F8-A7BCCE06D4D2}"/>
              </a:ext>
            </a:extLst>
          </p:cNvPr>
          <p:cNvSpPr/>
          <p:nvPr/>
        </p:nvSpPr>
        <p:spPr>
          <a:xfrm rot="20190201">
            <a:off x="3804652" y="5327822"/>
            <a:ext cx="1456488" cy="341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832908F6-0004-4D54-BCE0-ABAA51FB7720}"/>
              </a:ext>
            </a:extLst>
          </p:cNvPr>
          <p:cNvSpPr/>
          <p:nvPr/>
        </p:nvSpPr>
        <p:spPr>
          <a:xfrm rot="20190201">
            <a:off x="5002733" y="4468413"/>
            <a:ext cx="1261996" cy="341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dirty="0"/>
              <a:t>ł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02CB3E1B-1E72-4AAB-A483-F62503A4E2C0}"/>
              </a:ext>
            </a:extLst>
          </p:cNvPr>
          <p:cNvSpPr txBox="1"/>
          <p:nvPr/>
        </p:nvSpPr>
        <p:spPr>
          <a:xfrm>
            <a:off x="6642872" y="5360824"/>
            <a:ext cx="599353" cy="3508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000" dirty="0">
                <a:solidFill>
                  <a:srgbClr val="0070C0"/>
                </a:solidFill>
                <a:latin typeface="+mn-lt"/>
              </a:rPr>
              <a:t>DHE</a:t>
            </a:r>
          </a:p>
        </p:txBody>
      </p:sp>
      <p:cxnSp>
        <p:nvCxnSpPr>
          <p:cNvPr id="53" name="Verbinder: gewinkelt 52">
            <a:extLst>
              <a:ext uri="{FF2B5EF4-FFF2-40B4-BE49-F238E27FC236}">
                <a16:creationId xmlns:a16="http://schemas.microsoft.com/office/drawing/2014/main" id="{786EA011-8A1A-4D51-B182-30C547EE4EAE}"/>
              </a:ext>
            </a:extLst>
          </p:cNvPr>
          <p:cNvCxnSpPr>
            <a:endCxn id="43" idx="2"/>
          </p:cNvCxnSpPr>
          <p:nvPr/>
        </p:nvCxnSpPr>
        <p:spPr>
          <a:xfrm rot="10800000">
            <a:off x="5842593" y="5109248"/>
            <a:ext cx="757044" cy="38914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Verbinder: gewinkelt 54">
            <a:extLst>
              <a:ext uri="{FF2B5EF4-FFF2-40B4-BE49-F238E27FC236}">
                <a16:creationId xmlns:a16="http://schemas.microsoft.com/office/drawing/2014/main" id="{338151F8-7D86-4C5C-8531-9D62664F8893}"/>
              </a:ext>
            </a:extLst>
          </p:cNvPr>
          <p:cNvCxnSpPr>
            <a:cxnSpLocks/>
            <a:stCxn id="51" idx="0"/>
            <a:endCxn id="44" idx="2"/>
          </p:cNvCxnSpPr>
          <p:nvPr/>
        </p:nvCxnSpPr>
        <p:spPr>
          <a:xfrm rot="16200000" flipV="1">
            <a:off x="6535887" y="4954161"/>
            <a:ext cx="697315" cy="116011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Verbinder: gewinkelt 60">
            <a:extLst>
              <a:ext uri="{FF2B5EF4-FFF2-40B4-BE49-F238E27FC236}">
                <a16:creationId xmlns:a16="http://schemas.microsoft.com/office/drawing/2014/main" id="{ECD46BF7-D5AC-4509-AF94-2BA11709C75B}"/>
              </a:ext>
            </a:extLst>
          </p:cNvPr>
          <p:cNvCxnSpPr>
            <a:cxnSpLocks/>
            <a:stCxn id="51" idx="3"/>
            <a:endCxn id="45" idx="2"/>
          </p:cNvCxnSpPr>
          <p:nvPr/>
        </p:nvCxnSpPr>
        <p:spPr>
          <a:xfrm flipV="1">
            <a:off x="7242225" y="4301900"/>
            <a:ext cx="429326" cy="123435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feld 67">
            <a:extLst>
              <a:ext uri="{FF2B5EF4-FFF2-40B4-BE49-F238E27FC236}">
                <a16:creationId xmlns:a16="http://schemas.microsoft.com/office/drawing/2014/main" id="{B74D22F1-7B9A-42A6-A228-96085B261488}"/>
              </a:ext>
            </a:extLst>
          </p:cNvPr>
          <p:cNvSpPr txBox="1"/>
          <p:nvPr/>
        </p:nvSpPr>
        <p:spPr>
          <a:xfrm>
            <a:off x="7603546" y="2485168"/>
            <a:ext cx="599353" cy="32156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000" dirty="0">
                <a:solidFill>
                  <a:srgbClr val="0070C0"/>
                </a:solidFill>
                <a:latin typeface="+mn-lt"/>
              </a:rPr>
              <a:t>DHI</a:t>
            </a:r>
          </a:p>
        </p:txBody>
      </p:sp>
      <p:cxnSp>
        <p:nvCxnSpPr>
          <p:cNvPr id="70" name="Verbinder: gewinkelt 69">
            <a:extLst>
              <a:ext uri="{FF2B5EF4-FFF2-40B4-BE49-F238E27FC236}">
                <a16:creationId xmlns:a16="http://schemas.microsoft.com/office/drawing/2014/main" id="{CF5B11FE-1737-494F-B0DF-AF1C8709057B}"/>
              </a:ext>
            </a:extLst>
          </p:cNvPr>
          <p:cNvCxnSpPr>
            <a:stCxn id="68" idx="1"/>
            <a:endCxn id="46" idx="0"/>
          </p:cNvCxnSpPr>
          <p:nvPr/>
        </p:nvCxnSpPr>
        <p:spPr>
          <a:xfrm rot="10800000" flipV="1">
            <a:off x="6967894" y="2645949"/>
            <a:ext cx="635653" cy="122571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523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6729E1-9874-4A4E-A231-9EE30BD8E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104488-7C72-4FFE-8815-FB76C4E09D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1162" y="6486284"/>
            <a:ext cx="7829538" cy="384687"/>
          </a:xfrm>
        </p:spPr>
        <p:txBody>
          <a:bodyPr/>
          <a:lstStyle/>
          <a:p>
            <a:r>
              <a:rPr lang="de-DE"/>
              <a:t>Stefan Huber | DHH Status at KEK </a:t>
            </a:r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0392BC8-C32F-48EF-895B-CB7A91483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DHH in the ATCA </a:t>
            </a:r>
            <a:r>
              <a:rPr lang="en-US"/>
              <a:t>module / RTM</a:t>
            </a:r>
            <a:endParaRPr lang="en-US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44D7DC4D-3194-4AD7-9E97-9BB19E99E7EC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9" y="2095980"/>
            <a:ext cx="6928949" cy="3767686"/>
          </a:xfrm>
        </p:spPr>
      </p:pic>
    </p:spTree>
    <p:extLst>
      <p:ext uri="{BB962C8B-B14F-4D97-AF65-F5344CB8AC3E}">
        <p14:creationId xmlns:p14="http://schemas.microsoft.com/office/powerpoint/2010/main" val="2885374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6729E1-9874-4A4E-A231-9EE30BD8E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104488-7C72-4FFE-8815-FB76C4E09D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1162" y="6486284"/>
            <a:ext cx="7829538" cy="384687"/>
          </a:xfrm>
        </p:spPr>
        <p:txBody>
          <a:bodyPr/>
          <a:lstStyle/>
          <a:p>
            <a:r>
              <a:rPr lang="de-DE"/>
              <a:t>Stefan Huber | DHH Status at KEK </a:t>
            </a:r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0392BC8-C32F-48EF-895B-CB7A91483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DHC Features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F793F67F-9EDA-4946-BB3E-12891E17311D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319088" y="1978720"/>
                <a:ext cx="8508999" cy="4389654"/>
              </a:xfrm>
            </p:spPr>
            <p:txBody>
              <a:bodyPr/>
              <a:lstStyle/>
              <a:p>
                <a:pPr marL="461963" lvl="1" indent="-28575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Hardware Link to EPICS, ONSEN and FTSW</a:t>
                </a:r>
              </a:p>
              <a:p>
                <a:pPr marL="461963" lvl="1" indent="-28575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Jitter cleaned clock via SiLabs-chip, has to be programmed after power cycle</a:t>
                </a:r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800" dirty="0"/>
                  <a:t> Used as reference clock on all DHEs</a:t>
                </a:r>
              </a:p>
              <a:p>
                <a:pPr marL="461963" lvl="1" indent="-285750"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461963" lvl="1" indent="-28575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Interface to all connected DHEs via UCF protocol (Up to 5 DHEs)</a:t>
                </a:r>
              </a:p>
              <a:p>
                <a:pPr marL="646113" lvl="2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Distribute Trigger and Clock</a:t>
                </a:r>
                <a:br>
                  <a:rPr lang="en-US" sz="1600" dirty="0"/>
                </a:b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dirty="0"/>
                  <a:t> Phase synchronous to all DHEs</a:t>
                </a:r>
              </a:p>
              <a:p>
                <a:pPr marL="646113" lvl="2" indent="-285750">
                  <a:buFont typeface="Arial" panose="020B0604020202020204" pitchFamily="34" charset="0"/>
                  <a:buChar char="•"/>
                </a:pPr>
                <a:r>
                  <a:rPr lang="en-US" sz="1600" dirty="0" err="1"/>
                  <a:t>IPBus</a:t>
                </a:r>
                <a:r>
                  <a:rPr lang="en-US" sz="1600" dirty="0"/>
                  <a:t> hub for all connected DHEs</a:t>
                </a:r>
                <a:br>
                  <a:rPr lang="en-US" sz="1600" dirty="0"/>
                </a:b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dirty="0"/>
                  <a:t> Multiplex Ethernet packages</a:t>
                </a:r>
              </a:p>
              <a:p>
                <a:pPr marL="646113" lvl="2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Buffer Data from DHEs </a:t>
                </a:r>
              </a:p>
            </p:txBody>
          </p:sp>
        </mc:Choice>
        <mc:Fallback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F793F67F-9EDA-4946-BB3E-12891E1731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319088" y="1978720"/>
                <a:ext cx="8508999" cy="4389654"/>
              </a:xfrm>
              <a:blipFill>
                <a:blip r:embed="rId2"/>
                <a:stretch>
                  <a:fillRect t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495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6729E1-9874-4A4E-A231-9EE30BD8E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104488-7C72-4FFE-8815-FB76C4E09D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1162" y="6486284"/>
            <a:ext cx="7829538" cy="384687"/>
          </a:xfrm>
        </p:spPr>
        <p:txBody>
          <a:bodyPr/>
          <a:lstStyle/>
          <a:p>
            <a:r>
              <a:rPr lang="de-DE"/>
              <a:t>Stefan Huber | DHH Status at KEK </a:t>
            </a:r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0392BC8-C32F-48EF-895B-CB7A91483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DHE Features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F793F67F-9EDA-4946-BB3E-12891E17311D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319088" y="1978720"/>
                <a:ext cx="8508999" cy="4389654"/>
              </a:xfrm>
            </p:spPr>
            <p:txBody>
              <a:bodyPr/>
              <a:lstStyle/>
              <a:p>
                <a:pPr marL="461963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Operates on the recovered UCF clock</a:t>
                </a:r>
              </a:p>
              <a:p>
                <a:pPr marL="461963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Phase synchronous to the B2TT clock</a:t>
                </a:r>
              </a:p>
              <a:p>
                <a:pPr marL="461963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Controlled via </a:t>
                </a:r>
                <a:r>
                  <a:rPr lang="en-US" dirty="0" err="1"/>
                  <a:t>IPBus</a:t>
                </a:r>
                <a:r>
                  <a:rPr lang="en-US" dirty="0"/>
                  <a:t> 2</a:t>
                </a:r>
              </a:p>
              <a:p>
                <a:pPr lvl="1" indent="0">
                  <a:buNone/>
                </a:pPr>
                <a:endParaRPr lang="en-US" dirty="0"/>
              </a:p>
              <a:p>
                <a:pPr marL="461963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DHP data-interface as used in PERSY</a:t>
                </a:r>
              </a:p>
              <a:p>
                <a:pPr marL="461963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Limited trigger rate</a:t>
                </a:r>
              </a:p>
              <a:p>
                <a:pPr marL="461963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No overlapping triggers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dirty="0"/>
                  <a:t>Not surprisingly limit of 12 kHz trigger rate</a:t>
                </a:r>
              </a:p>
              <a:p>
                <a:pPr marL="461963" lvl="1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F793F67F-9EDA-4946-BB3E-12891E1731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319088" y="1978720"/>
                <a:ext cx="8508999" cy="4389654"/>
              </a:xfrm>
              <a:blipFill>
                <a:blip r:embed="rId2"/>
                <a:stretch>
                  <a:fillRect t="-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194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6729E1-9874-4A4E-A231-9EE30BD8E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104488-7C72-4FFE-8815-FB76C4E09D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1162" y="6486284"/>
            <a:ext cx="7829538" cy="384687"/>
          </a:xfrm>
        </p:spPr>
        <p:txBody>
          <a:bodyPr/>
          <a:lstStyle/>
          <a:p>
            <a:r>
              <a:rPr lang="de-DE"/>
              <a:t>Stefan Huber | DHH Status at KEK </a:t>
            </a:r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0392BC8-C32F-48EF-895B-CB7A91483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at KEK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793F67F-9EDA-4946-BB3E-12891E17311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19088" y="1978720"/>
            <a:ext cx="8508999" cy="4389654"/>
          </a:xfrm>
        </p:spPr>
        <p:txBody>
          <a:bodyPr/>
          <a:lstStyle/>
          <a:p>
            <a:pPr marL="461963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dirty="0"/>
              <a:t>One ATCA shelf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dirty="0"/>
              <a:t>Two ATCA carriers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dirty="0"/>
              <a:t>Each houses one DHC and two DHEs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dirty="0"/>
              <a:t>Control connection to the DHPT via DHI prototype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dirty="0"/>
              <a:t>Data interface via optical fibers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dirty="0"/>
              <a:t>Accessible via shroud computer</a:t>
            </a:r>
          </a:p>
          <a:p>
            <a:pPr lvl="1" indent="0">
              <a:buNone/>
            </a:pPr>
            <a:endParaRPr lang="en-US" dirty="0"/>
          </a:p>
          <a:p>
            <a:pPr marL="461963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673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6729E1-9874-4A4E-A231-9EE30BD8E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104488-7C72-4FFE-8815-FB76C4E09D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1162" y="6486284"/>
            <a:ext cx="7829538" cy="384687"/>
          </a:xfrm>
        </p:spPr>
        <p:txBody>
          <a:bodyPr/>
          <a:lstStyle/>
          <a:p>
            <a:r>
              <a:rPr lang="de-DE"/>
              <a:t>Stefan Huber | DHH Status at KEK </a:t>
            </a:r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0392BC8-C32F-48EF-895B-CB7A91483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KEK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793F67F-9EDA-4946-BB3E-12891E17311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19088" y="1978720"/>
            <a:ext cx="8508999" cy="4389654"/>
          </a:xfrm>
        </p:spPr>
        <p:txBody>
          <a:bodyPr/>
          <a:lstStyle/>
          <a:p>
            <a:pPr lvl="1" indent="0">
              <a:buNone/>
            </a:pPr>
            <a:r>
              <a:rPr lang="en-US" dirty="0"/>
              <a:t>Status</a:t>
            </a:r>
          </a:p>
          <a:p>
            <a:pPr marL="646113" lvl="2" indent="-285750"/>
            <a:r>
              <a:rPr lang="en-US" dirty="0"/>
              <a:t>All modules accessible by </a:t>
            </a:r>
            <a:r>
              <a:rPr lang="en-US" dirty="0" err="1"/>
              <a:t>IPBus</a:t>
            </a:r>
            <a:r>
              <a:rPr lang="en-US" dirty="0"/>
              <a:t> </a:t>
            </a:r>
          </a:p>
          <a:p>
            <a:pPr marL="646113" lvl="2" indent="-285750"/>
            <a:r>
              <a:rPr lang="en-US" dirty="0"/>
              <a:t>UCF link stable over long periods</a:t>
            </a:r>
          </a:p>
          <a:p>
            <a:pPr marL="646113" lvl="2" indent="-285750"/>
            <a:r>
              <a:rPr lang="en-US" dirty="0"/>
              <a:t>Possible to take data at 12kHz over long time period</a:t>
            </a:r>
          </a:p>
          <a:p>
            <a:pPr lvl="2" indent="0">
              <a:buNone/>
            </a:pPr>
            <a:endParaRPr lang="en-US" dirty="0"/>
          </a:p>
          <a:p>
            <a:pPr marL="461963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476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6729E1-9874-4A4E-A231-9EE30BD8E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104488-7C72-4FFE-8815-FB76C4E09D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1162" y="6486284"/>
            <a:ext cx="7829538" cy="384687"/>
          </a:xfrm>
        </p:spPr>
        <p:txBody>
          <a:bodyPr/>
          <a:lstStyle/>
          <a:p>
            <a:r>
              <a:rPr lang="de-DE"/>
              <a:t>Stefan Huber | DHH Status at KEK </a:t>
            </a:r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0392BC8-C32F-48EF-895B-CB7A91483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at KEK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F793F67F-9EDA-4946-BB3E-12891E17311D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319088" y="1978720"/>
                <a:ext cx="8508999" cy="4389654"/>
              </a:xfrm>
            </p:spPr>
            <p:txBody>
              <a:bodyPr/>
              <a:lstStyle/>
              <a:p>
                <a:pPr lvl="1" indent="0">
                  <a:buNone/>
                </a:pPr>
                <a:r>
                  <a:rPr lang="en-US" dirty="0"/>
                  <a:t>Issues</a:t>
                </a:r>
              </a:p>
              <a:p>
                <a:pPr marL="646113" lvl="2" indent="-285750"/>
                <a:r>
                  <a:rPr lang="en-US" dirty="0" err="1"/>
                  <a:t>IPBus</a:t>
                </a:r>
                <a:r>
                  <a:rPr lang="en-US" dirty="0"/>
                  <a:t> looses packages</a:t>
                </a:r>
              </a:p>
              <a:p>
                <a:pPr marL="646113" lvl="2" indent="-285750"/>
                <a:r>
                  <a:rPr lang="en-US" dirty="0"/>
                  <a:t>Trigger number in DHE/DHC mismatch requires manual reset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Simon implemented IOC</a:t>
                </a:r>
              </a:p>
              <a:p>
                <a:pPr marL="646113" lvl="2" indent="-285750"/>
                <a:r>
                  <a:rPr lang="en-US" dirty="0"/>
                  <a:t>After powering up: Reprogram DHC to get stable UCF clock</a:t>
                </a:r>
              </a:p>
              <a:p>
                <a:pPr marL="646113" lvl="2" indent="-285750"/>
                <a:r>
                  <a:rPr lang="en-US" dirty="0"/>
                  <a:t>Memory dump data: Sometimes one additional word </a:t>
                </a:r>
              </a:p>
              <a:p>
                <a:pPr marL="646113" lvl="2" indent="-285750"/>
                <a:r>
                  <a:rPr lang="en-US" dirty="0"/>
                  <a:t>Not full trigger number transferred to DHE</a:t>
                </a:r>
              </a:p>
              <a:p>
                <a:pPr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F793F67F-9EDA-4946-BB3E-12891E1731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319088" y="1978720"/>
                <a:ext cx="8508999" cy="4389654"/>
              </a:xfrm>
              <a:blipFill>
                <a:blip r:embed="rId2"/>
                <a:stretch>
                  <a:fillRect t="-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2549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6729E1-9874-4A4E-A231-9EE30BD8E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104488-7C72-4FFE-8815-FB76C4E09D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1162" y="6486284"/>
            <a:ext cx="7829538" cy="384687"/>
          </a:xfrm>
        </p:spPr>
        <p:txBody>
          <a:bodyPr/>
          <a:lstStyle/>
          <a:p>
            <a:r>
              <a:rPr lang="de-DE"/>
              <a:t>Stefan Huber | DHH Status at KEK </a:t>
            </a:r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0392BC8-C32F-48EF-895B-CB7A91483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at KEK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F793F67F-9EDA-4946-BB3E-12891E17311D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319088" y="1978720"/>
                <a:ext cx="8508999" cy="4389654"/>
              </a:xfrm>
            </p:spPr>
            <p:txBody>
              <a:bodyPr/>
              <a:lstStyle/>
              <a:p>
                <a:pPr lvl="1" indent="0">
                  <a:buNone/>
                </a:pPr>
                <a:r>
                  <a:rPr lang="en-US" b="1" dirty="0"/>
                  <a:t>DHC has to be reprogrammed after switching on power</a:t>
                </a:r>
              </a:p>
              <a:p>
                <a:pPr lvl="1" indent="0">
                  <a:buNone/>
                </a:pPr>
                <a:endParaRPr lang="en-US" b="1" dirty="0"/>
              </a:p>
              <a:p>
                <a:pPr marL="461963" lvl="1" indent="-285750"/>
                <a:r>
                  <a:rPr lang="en-US" dirty="0"/>
                  <a:t>Explanation:</a:t>
                </a:r>
              </a:p>
              <a:p>
                <a:pPr lvl="2" indent="0">
                  <a:buNone/>
                </a:pPr>
                <a:r>
                  <a:rPr lang="en-US" sz="1600" dirty="0"/>
                  <a:t>High speed transceivers need toggling reference clock during startup</a:t>
                </a:r>
                <a:br>
                  <a:rPr lang="en-US" sz="1600" dirty="0"/>
                </a:br>
                <a:endParaRPr lang="en-US" sz="1600" dirty="0"/>
              </a:p>
              <a:p>
                <a:pPr marL="461963" lvl="1" indent="-285750"/>
                <a:r>
                  <a:rPr lang="en-US" dirty="0"/>
                  <a:t>Resolution:</a:t>
                </a:r>
                <a:br>
                  <a:rPr lang="en-US" dirty="0"/>
                </a:br>
                <a:r>
                  <a:rPr lang="en-US" dirty="0"/>
                  <a:t>Boot with oscillator clock</a:t>
                </a:r>
                <a:br>
                  <a:rPr lang="en-US" dirty="0"/>
                </a:br>
                <a:r>
                  <a:rPr lang="en-US" dirty="0"/>
                  <a:t>Program </a:t>
                </a:r>
                <a:r>
                  <a:rPr lang="en-US" dirty="0" err="1"/>
                  <a:t>SiLab</a:t>
                </a:r>
                <a:r>
                  <a:rPr lang="en-US" dirty="0"/>
                  <a:t> chip</a:t>
                </a:r>
                <a:br>
                  <a:rPr lang="en-US" dirty="0"/>
                </a:br>
                <a:r>
                  <a:rPr lang="en-US" dirty="0"/>
                  <a:t>Switch reference clock</a:t>
                </a:r>
              </a:p>
              <a:p>
                <a:pPr marL="646113" lvl="2" indent="-285750"/>
                <a:r>
                  <a:rPr lang="en-US" dirty="0" err="1"/>
                  <a:t>IPBus</a:t>
                </a:r>
                <a:r>
                  <a:rPr lang="en-US" dirty="0"/>
                  <a:t> looses packages</a:t>
                </a:r>
              </a:p>
              <a:p>
                <a:pPr marL="646113" lvl="2" indent="-285750"/>
                <a:r>
                  <a:rPr lang="en-US" dirty="0"/>
                  <a:t>Trigger number in DHE/DHC mismatch requires manual reset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Simon implemented IOC</a:t>
                </a:r>
              </a:p>
              <a:p>
                <a:pPr marL="646113" lvl="2" indent="-285750"/>
                <a:r>
                  <a:rPr lang="en-US" dirty="0"/>
                  <a:t>After powering up: Reprogram DHC to get stable UCF clock</a:t>
                </a:r>
              </a:p>
              <a:p>
                <a:pPr marL="646113" lvl="2" indent="-285750"/>
                <a:r>
                  <a:rPr lang="en-US" dirty="0"/>
                  <a:t>Memory dump data: Sometimes one additional word </a:t>
                </a:r>
              </a:p>
              <a:p>
                <a:pPr marL="646113" lvl="2" indent="-285750"/>
                <a:r>
                  <a:rPr lang="en-US" dirty="0"/>
                  <a:t>Not full trigger number transferred to DHE</a:t>
                </a:r>
              </a:p>
              <a:p>
                <a:pPr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F793F67F-9EDA-4946-BB3E-12891E1731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319088" y="1978720"/>
                <a:ext cx="8508999" cy="4389654"/>
              </a:xfrm>
              <a:blipFill>
                <a:blip r:embed="rId2"/>
                <a:stretch>
                  <a:fillRect t="-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106420"/>
      </p:ext>
    </p:extLst>
  </p:cSld>
  <p:clrMapOvr>
    <a:masterClrMapping/>
  </p:clrMapOvr>
</p:sld>
</file>

<file path=ppt/theme/theme1.xml><?xml version="1.0" encoding="utf-8"?>
<a:theme xmlns:a="http://schemas.openxmlformats.org/drawingml/2006/main" name="160104_TUM_Praesentation_p_v1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1_Inhalt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1_Kapiteltrenner blau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1_Kapiteltrenner schwarz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el 2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itel 3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Inhalt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Kapiteltrenner blau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Kapiteltrenner schwarz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_160104_TUM_Praesentation_p_v1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Titel 2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1_Titel 3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TUM_Praesentation_p_v1</Template>
  <TotalTime>0</TotalTime>
  <Words>535</Words>
  <Application>Microsoft Office PowerPoint</Application>
  <PresentationFormat>Bildschirmpräsentation (4:3)</PresentationFormat>
  <Paragraphs>162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12</vt:i4>
      </vt:variant>
      <vt:variant>
        <vt:lpstr>Folientitel</vt:lpstr>
      </vt:variant>
      <vt:variant>
        <vt:i4>16</vt:i4>
      </vt:variant>
    </vt:vector>
  </HeadingPairs>
  <TitlesOfParts>
    <vt:vector size="32" baseType="lpstr">
      <vt:lpstr>Arial</vt:lpstr>
      <vt:lpstr>Calibri</vt:lpstr>
      <vt:lpstr>Cambria Math</vt:lpstr>
      <vt:lpstr>Symbol</vt:lpstr>
      <vt:lpstr>160104_TUM_Praesentation_p_v1</vt:lpstr>
      <vt:lpstr>Titel 2</vt:lpstr>
      <vt:lpstr>Titel 3</vt:lpstr>
      <vt:lpstr>Inhalt</vt:lpstr>
      <vt:lpstr>Kapiteltrenner blau</vt:lpstr>
      <vt:lpstr>Kapiteltrenner schwarz</vt:lpstr>
      <vt:lpstr>1_160104_TUM_Praesentation_p_v1</vt:lpstr>
      <vt:lpstr>1_Titel 2</vt:lpstr>
      <vt:lpstr>1_Titel 3</vt:lpstr>
      <vt:lpstr>1_Inhalt</vt:lpstr>
      <vt:lpstr>1_Kapiteltrenner blau</vt:lpstr>
      <vt:lpstr>1_Kapiteltrenner schwarz</vt:lpstr>
      <vt:lpstr>DHH in the ATCA shelf</vt:lpstr>
      <vt:lpstr>DHH in the ATCA module</vt:lpstr>
      <vt:lpstr>DHH in the ATCA module / RTM</vt:lpstr>
      <vt:lpstr>DHC Features</vt:lpstr>
      <vt:lpstr>DHE Features</vt:lpstr>
      <vt:lpstr>Installation at KEK</vt:lpstr>
      <vt:lpstr>Status KEK</vt:lpstr>
      <vt:lpstr>Issues at KEK</vt:lpstr>
      <vt:lpstr>Issues at KEK</vt:lpstr>
      <vt:lpstr>Issues at KEK</vt:lpstr>
      <vt:lpstr>Issues at KEK</vt:lpstr>
      <vt:lpstr>Issues at KEK</vt:lpstr>
      <vt:lpstr>Issues at KEK</vt:lpstr>
      <vt:lpstr>Recent firmware improvements</vt:lpstr>
      <vt:lpstr>Last missing item: Support of overlapping triggers</vt:lpstr>
      <vt:lpstr>Conclusion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</dc:title>
  <dc:creator>Dominik Steffen</dc:creator>
  <cp:lastModifiedBy>ne95gol</cp:lastModifiedBy>
  <cp:revision>237</cp:revision>
  <dcterms:created xsi:type="dcterms:W3CDTF">2017-10-30T13:09:18Z</dcterms:created>
  <dcterms:modified xsi:type="dcterms:W3CDTF">2018-01-23T20:48:58Z</dcterms:modified>
</cp:coreProperties>
</file>