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3"/>
  </p:notesMasterIdLst>
  <p:sldIdLst>
    <p:sldId id="583" r:id="rId2"/>
    <p:sldId id="634" r:id="rId3"/>
    <p:sldId id="633" r:id="rId4"/>
    <p:sldId id="635" r:id="rId5"/>
    <p:sldId id="637" r:id="rId6"/>
    <p:sldId id="636" r:id="rId7"/>
    <p:sldId id="629" r:id="rId8"/>
    <p:sldId id="632" r:id="rId9"/>
    <p:sldId id="638" r:id="rId10"/>
    <p:sldId id="639" r:id="rId11"/>
    <p:sldId id="616" r:id="rId12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000000"/>
    <a:srgbClr val="FFFF00"/>
    <a:srgbClr val="FF6600"/>
    <a:srgbClr val="3399FF"/>
    <a:srgbClr val="FF5050"/>
    <a:srgbClr val="FFFF71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8089" autoAdjust="0"/>
  </p:normalViewPr>
  <p:slideViewPr>
    <p:cSldViewPr>
      <p:cViewPr varScale="1">
        <p:scale>
          <a:sx n="70" d="100"/>
          <a:sy n="70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lle%20II\Module,%20Ladder%20tests\Assembly%20Jigs\Miriams%20Protokolle\Statisti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lle%20II\Module,%20Ladder%20tests\Assembly%20Jigs\Miriams%20Protokolle\Statist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97369971610688E-2"/>
          <c:y val="4.6770924467774866E-2"/>
          <c:w val="0.9099214670592156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Tabelle2!$G$2:$G$16</c:f>
              <c:numCache>
                <c:formatCode>General</c:formatCode>
                <c:ptCount val="15"/>
                <c:pt idx="0">
                  <c:v>85</c:v>
                </c:pt>
                <c:pt idx="1">
                  <c:v>90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115</c:v>
                </c:pt>
                <c:pt idx="7">
                  <c:v>120</c:v>
                </c:pt>
                <c:pt idx="8">
                  <c:v>125</c:v>
                </c:pt>
                <c:pt idx="9">
                  <c:v>130</c:v>
                </c:pt>
                <c:pt idx="10">
                  <c:v>135</c:v>
                </c:pt>
                <c:pt idx="11">
                  <c:v>140</c:v>
                </c:pt>
                <c:pt idx="12">
                  <c:v>145</c:v>
                </c:pt>
                <c:pt idx="13">
                  <c:v>150</c:v>
                </c:pt>
                <c:pt idx="14">
                  <c:v>155</c:v>
                </c:pt>
              </c:numCache>
            </c:numRef>
          </c:cat>
          <c:val>
            <c:numRef>
              <c:f>Tabelle2!$H$2:$H$16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84288"/>
        <c:axId val="166868608"/>
      </c:barChart>
      <c:catAx>
        <c:axId val="1326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868608"/>
        <c:crosses val="autoZero"/>
        <c:auto val="1"/>
        <c:lblAlgn val="ctr"/>
        <c:lblOffset val="100"/>
        <c:noMultiLvlLbl val="0"/>
      </c:catAx>
      <c:valAx>
        <c:axId val="16686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8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27303681634392E-2"/>
          <c:y val="5.1400554097404488E-2"/>
          <c:w val="0.86068241469816276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Tabelle2!$G$19:$G$29</c:f>
              <c:numCache>
                <c:formatCode>General</c:formatCode>
                <c:ptCount val="11"/>
                <c:pt idx="0">
                  <c:v>-25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-5</c:v>
                </c:pt>
                <c:pt idx="5">
                  <c:v>0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  <c:pt idx="9">
                  <c:v>20</c:v>
                </c:pt>
                <c:pt idx="10">
                  <c:v>25</c:v>
                </c:pt>
              </c:numCache>
            </c:numRef>
          </c:cat>
          <c:val>
            <c:numRef>
              <c:f>Tabelle2!$H$19:$H$29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50272"/>
        <c:axId val="75771264"/>
      </c:barChart>
      <c:catAx>
        <c:axId val="14975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771264"/>
        <c:crosses val="autoZero"/>
        <c:auto val="1"/>
        <c:lblAlgn val="ctr"/>
        <c:lblOffset val="100"/>
        <c:noMultiLvlLbl val="0"/>
      </c:catAx>
      <c:valAx>
        <c:axId val="7577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5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Tabelle2!$N$2:$N$19</c:f>
              <c:numCache>
                <c:formatCode>General</c:formatCode>
                <c:ptCount val="18"/>
                <c:pt idx="0">
                  <c:v>-40</c:v>
                </c:pt>
                <c:pt idx="1">
                  <c:v>-37.5</c:v>
                </c:pt>
                <c:pt idx="2">
                  <c:v>-32.5</c:v>
                </c:pt>
                <c:pt idx="3">
                  <c:v>-27.5</c:v>
                </c:pt>
                <c:pt idx="4">
                  <c:v>-22.5</c:v>
                </c:pt>
                <c:pt idx="5">
                  <c:v>-17.5</c:v>
                </c:pt>
                <c:pt idx="6">
                  <c:v>-12.5</c:v>
                </c:pt>
                <c:pt idx="7">
                  <c:v>-7.5</c:v>
                </c:pt>
                <c:pt idx="8">
                  <c:v>-2.5</c:v>
                </c:pt>
                <c:pt idx="9">
                  <c:v>2.5</c:v>
                </c:pt>
                <c:pt idx="10">
                  <c:v>7.5</c:v>
                </c:pt>
                <c:pt idx="11">
                  <c:v>12.5</c:v>
                </c:pt>
                <c:pt idx="12">
                  <c:v>17.5</c:v>
                </c:pt>
                <c:pt idx="13">
                  <c:v>22.5</c:v>
                </c:pt>
                <c:pt idx="14">
                  <c:v>27.5</c:v>
                </c:pt>
                <c:pt idx="15">
                  <c:v>32.5</c:v>
                </c:pt>
                <c:pt idx="16">
                  <c:v>37.5</c:v>
                </c:pt>
                <c:pt idx="17">
                  <c:v>42.5</c:v>
                </c:pt>
              </c:numCache>
            </c:numRef>
          </c:cat>
          <c:val>
            <c:numRef>
              <c:f>Tabelle2!$O$2:$O$19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53344"/>
        <c:axId val="75774144"/>
      </c:barChart>
      <c:catAx>
        <c:axId val="14975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774144"/>
        <c:crosses val="autoZero"/>
        <c:auto val="1"/>
        <c:lblAlgn val="ctr"/>
        <c:lblOffset val="100"/>
        <c:noMultiLvlLbl val="0"/>
      </c:catAx>
      <c:valAx>
        <c:axId val="7577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53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Ladder Assembly</a:t>
            </a:r>
            <a:endParaRPr lang="en-US" altLang="ja-JP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0" name="Picture 2" descr="D:\Belle II\Assembly Jigs\Trockentest Januar 2017\LUJ Fertigungsablauf\IMG_49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12568" r="146" b="2951"/>
          <a:stretch/>
        </p:blipFill>
        <p:spPr bwMode="auto">
          <a:xfrm>
            <a:off x="0" y="861934"/>
            <a:ext cx="9144000" cy="57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192" y="4697849"/>
            <a:ext cx="2053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Assembly procedure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Pull Strength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Alignment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Electrical Tests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78632"/>
              </p:ext>
            </p:extLst>
          </p:nvPr>
        </p:nvGraphicFramePr>
        <p:xfrm>
          <a:off x="50035" y="951047"/>
          <a:ext cx="4583432" cy="298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eight displacement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4432931" y="3449510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µm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2987824" y="4482390"/>
            <a:ext cx="32912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 err="1" smtClean="0"/>
              <a:t>displacement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 smtClean="0"/>
          </a:p>
          <a:p>
            <a:r>
              <a:rPr lang="de-DE" sz="1200" dirty="0"/>
              <a:t>	</a:t>
            </a:r>
            <a:r>
              <a:rPr lang="de-DE" sz="1200" dirty="0" smtClean="0"/>
              <a:t>all </a:t>
            </a:r>
            <a:r>
              <a:rPr lang="de-DE" sz="1200" dirty="0" err="1" smtClean="0"/>
              <a:t>ladders</a:t>
            </a:r>
            <a:r>
              <a:rPr lang="de-DE" sz="1200" dirty="0" smtClean="0"/>
              <a:t>	</a:t>
            </a:r>
            <a:r>
              <a:rPr lang="de-DE" sz="1200" dirty="0" err="1" smtClean="0"/>
              <a:t>production</a:t>
            </a:r>
            <a:r>
              <a:rPr lang="de-DE" sz="1200" dirty="0" smtClean="0"/>
              <a:t> </a:t>
            </a:r>
            <a:r>
              <a:rPr lang="de-DE" sz="1200" dirty="0" err="1" smtClean="0"/>
              <a:t>ladders</a:t>
            </a:r>
            <a:endParaRPr lang="de-DE" sz="1200" dirty="0" smtClean="0"/>
          </a:p>
          <a:p>
            <a:r>
              <a:rPr lang="de-DE" sz="1200" dirty="0" err="1" smtClean="0"/>
              <a:t>mean</a:t>
            </a:r>
            <a:r>
              <a:rPr lang="de-DE" sz="1200" dirty="0" smtClean="0"/>
              <a:t>	11 µm	13 µm</a:t>
            </a:r>
          </a:p>
          <a:p>
            <a:r>
              <a:rPr lang="de-DE" sz="1200" dirty="0" err="1" smtClean="0"/>
              <a:t>Rms</a:t>
            </a:r>
            <a:r>
              <a:rPr lang="de-DE" sz="1200" dirty="0" smtClean="0"/>
              <a:t>	14 µm	 2 µm</a:t>
            </a:r>
          </a:p>
        </p:txBody>
      </p:sp>
      <p:pic>
        <p:nvPicPr>
          <p:cNvPr id="8194" name="Picture 2" descr="S:\Belle_2_MPP\Kontrollen zur Ladder-Fertigung\L1 Ladderklebung\2017.12.01 LK-19\2017.12.06 LK-19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28" y="1049005"/>
            <a:ext cx="3855347" cy="28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3769371" y="3089470"/>
            <a:ext cx="864096" cy="637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69371" y="2420888"/>
            <a:ext cx="114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</a:rPr>
              <a:t>Protypes</a:t>
            </a:r>
            <a:r>
              <a:rPr lang="de-DE" sz="1200" dirty="0" smtClean="0">
                <a:solidFill>
                  <a:srgbClr val="FF0000"/>
                </a:solidFill>
              </a:rPr>
              <a:t>, </a:t>
            </a:r>
            <a:r>
              <a:rPr lang="de-DE" sz="1200" dirty="0" err="1" smtClean="0">
                <a:solidFill>
                  <a:srgbClr val="FF0000"/>
                </a:solidFill>
              </a:rPr>
              <a:t>before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re-adjustment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7752" y="14285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kern="0" dirty="0" smtClean="0"/>
              <a:t>Summary</a:t>
            </a:r>
            <a:endParaRPr lang="en-US" altLang="ja-JP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29013" y="1196752"/>
            <a:ext cx="591219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9</a:t>
            </a:r>
            <a:r>
              <a:rPr lang="en-GB" sz="1400" dirty="0" smtClean="0"/>
              <a:t> production ladders assembled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r>
              <a:rPr lang="en-GB" sz="1400" dirty="0" smtClean="0"/>
              <a:t>      ladder 	IB/IF	status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L1_13  	</a:t>
            </a:r>
            <a:r>
              <a:rPr lang="en-GB" sz="1400" dirty="0" smtClean="0">
                <a:solidFill>
                  <a:srgbClr val="FF0000"/>
                </a:solidFill>
              </a:rPr>
              <a:t>38</a:t>
            </a:r>
            <a:r>
              <a:rPr lang="en-GB" sz="1400" dirty="0" smtClean="0"/>
              <a:t>/49	</a:t>
            </a:r>
            <a:r>
              <a:rPr lang="en-GB" sz="1400" dirty="0" smtClean="0"/>
              <a:t>broken during testing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L1_14	01/45	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L1_15	02/47	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L1_16	47/44	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L1_17	44/32	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L1_18	41/41	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L1_19	43/</a:t>
            </a:r>
            <a:r>
              <a:rPr lang="en-GB" sz="1400" dirty="0" smtClean="0">
                <a:solidFill>
                  <a:srgbClr val="FFC000"/>
                </a:solidFill>
              </a:rPr>
              <a:t>03</a:t>
            </a:r>
            <a:r>
              <a:rPr lang="en-GB" sz="1400" dirty="0" smtClean="0"/>
              <a:t>	</a:t>
            </a:r>
            <a:r>
              <a:rPr lang="en-GB" sz="1400" dirty="0" smtClean="0"/>
              <a:t>damaged during testing</a:t>
            </a:r>
            <a:r>
              <a:rPr lang="en-GB" sz="1400" dirty="0" smtClean="0"/>
              <a:t>, ~3 </a:t>
            </a:r>
            <a:r>
              <a:rPr lang="en-GB" sz="1400" dirty="0" smtClean="0"/>
              <a:t>dead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L1_20	45/42	not yet electrically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L1_21	03/46	not yet electrically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Symbol"/>
              <a:buChar char="Þ"/>
            </a:pPr>
            <a:r>
              <a:rPr lang="en-GB" sz="1400" dirty="0" smtClean="0"/>
              <a:t>5 good ladders ok for DESY half shell production</a:t>
            </a:r>
          </a:p>
          <a:p>
            <a:pPr marL="285750" indent="-285750">
              <a:buFont typeface="Symbol"/>
              <a:buChar char="Þ"/>
            </a:pPr>
            <a:endParaRPr lang="en-GB" sz="1400" dirty="0"/>
          </a:p>
          <a:p>
            <a:pPr marL="285750" indent="-285750">
              <a:buFont typeface="Symbol"/>
              <a:buChar char="Þ"/>
            </a:pPr>
            <a:r>
              <a:rPr lang="en-GB" sz="1400" dirty="0" smtClean="0"/>
              <a:t>8 ladder functional (assuming 20 &amp; 21 are ok) but 2 of them marginal</a:t>
            </a:r>
          </a:p>
          <a:p>
            <a:pPr marL="285750" indent="-285750">
              <a:buFont typeface="Symbol"/>
              <a:buChar char="Þ"/>
            </a:pPr>
            <a:r>
              <a:rPr lang="en-GB" sz="1400" dirty="0" smtClean="0"/>
              <a:t>One more could be assembled now:	</a:t>
            </a:r>
          </a:p>
          <a:p>
            <a:pPr lvl="1"/>
            <a:r>
              <a:rPr lang="en-GB" sz="1400" dirty="0" smtClean="0"/>
              <a:t>W42_IB   (ok) and W02_IF (some dead lines)</a:t>
            </a:r>
          </a:p>
          <a:p>
            <a:pPr lvl="1"/>
            <a:r>
              <a:rPr lang="en-GB" sz="1400" dirty="0" smtClean="0"/>
              <a:t>=&gt; More IF and IB modules needed for real prime ladders &amp; spares</a:t>
            </a:r>
          </a:p>
        </p:txBody>
      </p:sp>
      <p:pic>
        <p:nvPicPr>
          <p:cNvPr id="5" name="Picture 2" descr="D:\Belle II\Whitebook New\pxd-whitebook\Description\Module\GluedLad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8" y="1340768"/>
            <a:ext cx="291549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2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Kapton</a:t>
            </a:r>
            <a:r>
              <a:rPr lang="de-DE" dirty="0" smtClean="0"/>
              <a:t> Tests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3" y="90872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84057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32040" y="1981330"/>
            <a:ext cx="271420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Optical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2nd </a:t>
            </a:r>
            <a:r>
              <a:rPr lang="de-DE" dirty="0" err="1" smtClean="0"/>
              <a:t>batch</a:t>
            </a:r>
            <a:endParaRPr lang="de-DE" dirty="0" smtClean="0"/>
          </a:p>
          <a:p>
            <a:endParaRPr lang="de-DE" dirty="0"/>
          </a:p>
          <a:p>
            <a:r>
              <a:rPr lang="de-DE" smtClean="0"/>
              <a:t>L1fwd</a:t>
            </a:r>
            <a:r>
              <a:rPr lang="de-DE" dirty="0" smtClean="0"/>
              <a:t>	17 </a:t>
            </a:r>
            <a:r>
              <a:rPr lang="de-DE" dirty="0" err="1" smtClean="0"/>
              <a:t>of</a:t>
            </a:r>
            <a:r>
              <a:rPr lang="de-DE" dirty="0" smtClean="0"/>
              <a:t> 30 ok   56%</a:t>
            </a:r>
          </a:p>
          <a:p>
            <a:r>
              <a:rPr lang="de-DE" dirty="0" smtClean="0"/>
              <a:t>L1bwd	15 </a:t>
            </a:r>
            <a:r>
              <a:rPr lang="de-DE" dirty="0" err="1" smtClean="0"/>
              <a:t>of</a:t>
            </a:r>
            <a:r>
              <a:rPr lang="de-DE" dirty="0" smtClean="0"/>
              <a:t> 30 ok   50%</a:t>
            </a:r>
          </a:p>
          <a:p>
            <a:r>
              <a:rPr lang="de-DE" dirty="0" smtClean="0"/>
              <a:t>L2fwd	27 </a:t>
            </a:r>
            <a:r>
              <a:rPr lang="de-DE" dirty="0" err="1" smtClean="0"/>
              <a:t>of</a:t>
            </a:r>
            <a:r>
              <a:rPr lang="de-DE" dirty="0" smtClean="0"/>
              <a:t> 40 ok   68%</a:t>
            </a:r>
          </a:p>
          <a:p>
            <a:r>
              <a:rPr lang="de-DE" dirty="0" smtClean="0"/>
              <a:t>L2bwd	23 </a:t>
            </a:r>
            <a:r>
              <a:rPr lang="de-DE" dirty="0" err="1" smtClean="0"/>
              <a:t>of</a:t>
            </a:r>
            <a:r>
              <a:rPr lang="de-DE" dirty="0" smtClean="0"/>
              <a:t> 40 ok   58%</a:t>
            </a:r>
          </a:p>
          <a:p>
            <a:endParaRPr lang="de-DE" dirty="0"/>
          </a:p>
          <a:p>
            <a:r>
              <a:rPr lang="de-DE" dirty="0" smtClean="0"/>
              <a:t>On stock (16.1.2018)</a:t>
            </a:r>
          </a:p>
          <a:p>
            <a:endParaRPr lang="de-DE" dirty="0" smtClean="0"/>
          </a:p>
          <a:p>
            <a:r>
              <a:rPr lang="de-DE" dirty="0" smtClean="0"/>
              <a:t>	stock	</a:t>
            </a:r>
            <a:r>
              <a:rPr lang="de-DE" dirty="0" err="1" smtClean="0"/>
              <a:t>needed</a:t>
            </a:r>
            <a:endParaRPr lang="de-DE" dirty="0"/>
          </a:p>
          <a:p>
            <a:r>
              <a:rPr lang="de-DE" dirty="0" smtClean="0"/>
              <a:t>L1fwd: 	13	~5</a:t>
            </a:r>
          </a:p>
          <a:p>
            <a:r>
              <a:rPr lang="de-DE" dirty="0" smtClean="0"/>
              <a:t>L1bwd	17	~5</a:t>
            </a:r>
          </a:p>
          <a:p>
            <a:r>
              <a:rPr lang="de-DE" dirty="0" smtClean="0"/>
              <a:t>L2fwd	44	~10</a:t>
            </a:r>
          </a:p>
          <a:p>
            <a:r>
              <a:rPr lang="de-DE" dirty="0" smtClean="0"/>
              <a:t>L2bwd	36	~10</a:t>
            </a:r>
          </a:p>
        </p:txBody>
      </p:sp>
    </p:spTree>
    <p:extLst>
      <p:ext uri="{BB962C8B-B14F-4D97-AF65-F5344CB8AC3E}">
        <p14:creationId xmlns:p14="http://schemas.microsoft.com/office/powerpoint/2010/main" val="170813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Kapton</a:t>
            </a:r>
            <a:r>
              <a:rPr lang="de-DE" dirty="0" smtClean="0"/>
              <a:t> Attachment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4691"/>
            <a:ext cx="437803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3830874" cy="13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92829" y="1412776"/>
            <a:ext cx="395012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Inner</a:t>
            </a:r>
            <a:r>
              <a:rPr lang="de-DE" sz="2400" b="1" dirty="0" smtClean="0"/>
              <a:t> Layer</a:t>
            </a:r>
          </a:p>
          <a:p>
            <a:endParaRPr lang="de-DE" dirty="0"/>
          </a:p>
          <a:p>
            <a:r>
              <a:rPr lang="de-DE" dirty="0" smtClean="0"/>
              <a:t>IB: 13 Modules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Kapton</a:t>
            </a:r>
            <a:endParaRPr lang="de-DE" dirty="0" smtClean="0"/>
          </a:p>
          <a:p>
            <a:r>
              <a:rPr lang="de-DE" dirty="0" smtClean="0"/>
              <a:t>IF: 14 Modules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Kapton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All </a:t>
            </a:r>
            <a:r>
              <a:rPr lang="de-DE" dirty="0" err="1" smtClean="0"/>
              <a:t>tested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Failures</a:t>
            </a:r>
            <a:r>
              <a:rPr lang="de-DE" dirty="0" smtClean="0"/>
              <a:t> not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Kapton</a:t>
            </a:r>
            <a:r>
              <a:rPr lang="de-DE" dirty="0" smtClean="0"/>
              <a:t> </a:t>
            </a:r>
            <a:r>
              <a:rPr lang="de-DE" dirty="0" err="1" smtClean="0"/>
              <a:t>attachment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12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Kapton</a:t>
            </a:r>
            <a:r>
              <a:rPr lang="de-DE" dirty="0" smtClean="0"/>
              <a:t> Attachment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9"/>
          <a:stretch/>
        </p:blipFill>
        <p:spPr bwMode="auto">
          <a:xfrm>
            <a:off x="4829116" y="4005064"/>
            <a:ext cx="3830874" cy="33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92829" y="1412776"/>
            <a:ext cx="2670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Outer</a:t>
            </a:r>
            <a:r>
              <a:rPr lang="de-DE" sz="2400" b="1" dirty="0" smtClean="0"/>
              <a:t> Layer</a:t>
            </a:r>
          </a:p>
          <a:p>
            <a:endParaRPr lang="de-DE" dirty="0"/>
          </a:p>
          <a:p>
            <a:r>
              <a:rPr lang="de-DE" dirty="0"/>
              <a:t>O</a:t>
            </a:r>
            <a:r>
              <a:rPr lang="de-DE" dirty="0" smtClean="0"/>
              <a:t>B: 8 Modules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Kapton</a:t>
            </a:r>
            <a:endParaRPr lang="de-DE" dirty="0" smtClean="0"/>
          </a:p>
          <a:p>
            <a:r>
              <a:rPr lang="de-DE" dirty="0"/>
              <a:t>O</a:t>
            </a:r>
            <a:r>
              <a:rPr lang="de-DE" dirty="0" smtClean="0"/>
              <a:t>F: 7 Modules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Kapton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653"/>
            <a:ext cx="4829116" cy="323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3" y="1083508"/>
            <a:ext cx="4654011" cy="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74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X-</a:t>
            </a:r>
            <a:r>
              <a:rPr lang="de-DE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pic>
        <p:nvPicPr>
          <p:cNvPr id="5122" name="Picture 2" descr="C:\Users\Moser\AppData\Local\Microsoft\Windows\INetCache\Content.Outlook\IX65OJDE\W09-OF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202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ser\AppData\Local\Microsoft\Windows\INetCache\Content.Outlook\IX65OJDE\W41IF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2" y="1302028"/>
            <a:ext cx="4094738" cy="40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59025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soldered</a:t>
            </a:r>
            <a:r>
              <a:rPr lang="de-DE" dirty="0" smtClean="0"/>
              <a:t> </a:t>
            </a:r>
            <a:r>
              <a:rPr lang="de-DE" dirty="0" err="1" smtClean="0"/>
              <a:t>kaptons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x-</a:t>
            </a:r>
            <a:r>
              <a:rPr lang="de-DE" dirty="0" err="1" smtClean="0"/>
              <a:t>rayed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check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solder</a:t>
            </a:r>
            <a:r>
              <a:rPr lang="de-DE" dirty="0" smtClean="0"/>
              <a:t> </a:t>
            </a:r>
            <a:r>
              <a:rPr lang="de-DE" dirty="0" err="1" smtClean="0"/>
              <a:t>wedding</a:t>
            </a:r>
            <a:r>
              <a:rPr lang="de-DE" dirty="0" smtClean="0"/>
              <a:t>. </a:t>
            </a:r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looks</a:t>
            </a:r>
            <a:r>
              <a:rPr lang="de-DE" dirty="0" smtClean="0"/>
              <a:t> marginal but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94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Ladder</a:t>
            </a:r>
            <a:r>
              <a:rPr lang="de-DE" dirty="0" smtClean="0"/>
              <a:t> </a:t>
            </a:r>
            <a:r>
              <a:rPr lang="de-DE" dirty="0" err="1" smtClean="0"/>
              <a:t>glueing</a:t>
            </a:r>
            <a:endParaRPr lang="de-DE" dirty="0"/>
          </a:p>
        </p:txBody>
      </p:sp>
      <p:pic>
        <p:nvPicPr>
          <p:cNvPr id="4098" name="Picture 2" descr="S:\Belle_2_MPP\pictures\2017_12_13_DEPFET_Ladders\IMG_20171213_142248_49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2" b="13897"/>
          <a:stretch/>
        </p:blipFill>
        <p:spPr bwMode="auto">
          <a:xfrm>
            <a:off x="895947" y="1124744"/>
            <a:ext cx="7680960" cy="43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30636" y="5765211"/>
            <a:ext cx="6011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/>
              <a:t> </a:t>
            </a:r>
            <a:r>
              <a:rPr lang="de-DE" dirty="0" smtClean="0"/>
              <a:t>9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ladders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glued</a:t>
            </a:r>
            <a:r>
              <a:rPr lang="de-DE" dirty="0" smtClean="0"/>
              <a:t>. </a:t>
            </a:r>
            <a:r>
              <a:rPr lang="de-DE" dirty="0" err="1" smtClean="0"/>
              <a:t>Failures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gluing</a:t>
            </a:r>
            <a:r>
              <a:rPr lang="de-DE" dirty="0" smtClean="0"/>
              <a:t>: 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48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Inspection and Survey</a:t>
            </a:r>
            <a:endParaRPr lang="en-GB" dirty="0"/>
          </a:p>
        </p:txBody>
      </p:sp>
      <p:pic>
        <p:nvPicPr>
          <p:cNvPr id="1028" name="Picture 4" descr="D:\talks\Belle II\DEPFET Ringberg 2017\Ladder8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087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alks\Belle II\DEPFET Ringberg 2017\Ladder8g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667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alks\Belle II\DEPFET Ringberg 2017\Ladder8versat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7" y="4005064"/>
            <a:ext cx="3522047" cy="26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alks\Belle II\DEPFET Ringberg 2017\Ladder8prof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84" y="3972360"/>
            <a:ext cx="3609256" cy="27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64288" y="1877923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Glue gap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4725144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Delta in plane 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5805264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Delta out of plane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1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Gap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4139952" y="3717032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µm</a:t>
            </a:r>
            <a:endParaRPr lang="de-DE" sz="1200" dirty="0"/>
          </a:p>
        </p:txBody>
      </p:sp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959029"/>
              </p:ext>
            </p:extLst>
          </p:nvPr>
        </p:nvGraphicFramePr>
        <p:xfrm>
          <a:off x="251520" y="1124744"/>
          <a:ext cx="4032448" cy="294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S:\Belle_2_MPP\Kontrollen zur Ladder-Fertigung\L1 Ladderklebung\2018.01.10 LK-21\2018.01.10 LK-21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109864" cy="30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87824" y="4482390"/>
            <a:ext cx="32912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Gap </a:t>
            </a:r>
            <a:r>
              <a:rPr lang="de-DE" dirty="0" err="1" smtClean="0"/>
              <a:t>between</a:t>
            </a:r>
            <a:r>
              <a:rPr lang="de-DE" dirty="0" smtClean="0"/>
              <a:t> Metallisation</a:t>
            </a:r>
            <a:endParaRPr lang="de-DE" dirty="0"/>
          </a:p>
          <a:p>
            <a:endParaRPr lang="de-DE" dirty="0" smtClean="0"/>
          </a:p>
          <a:p>
            <a:r>
              <a:rPr lang="de-DE" sz="1200" dirty="0"/>
              <a:t>	</a:t>
            </a:r>
            <a:r>
              <a:rPr lang="de-DE" sz="1200" dirty="0" smtClean="0"/>
              <a:t>all </a:t>
            </a:r>
            <a:r>
              <a:rPr lang="de-DE" sz="1200" dirty="0" err="1" smtClean="0"/>
              <a:t>ladders</a:t>
            </a:r>
            <a:r>
              <a:rPr lang="de-DE" sz="1200" dirty="0" smtClean="0"/>
              <a:t>	</a:t>
            </a:r>
            <a:r>
              <a:rPr lang="de-DE" sz="1200" dirty="0" err="1" smtClean="0"/>
              <a:t>production</a:t>
            </a:r>
            <a:r>
              <a:rPr lang="de-DE" sz="1200" dirty="0" smtClean="0"/>
              <a:t> </a:t>
            </a:r>
            <a:r>
              <a:rPr lang="de-DE" sz="1200" dirty="0" err="1" smtClean="0"/>
              <a:t>ladders</a:t>
            </a:r>
            <a:endParaRPr lang="de-DE" sz="1200" dirty="0" smtClean="0"/>
          </a:p>
          <a:p>
            <a:r>
              <a:rPr lang="de-DE" sz="1200" dirty="0" err="1" smtClean="0"/>
              <a:t>mean</a:t>
            </a:r>
            <a:r>
              <a:rPr lang="de-DE" sz="1200" dirty="0" smtClean="0"/>
              <a:t>	107 µm	110 µm</a:t>
            </a:r>
          </a:p>
          <a:p>
            <a:r>
              <a:rPr lang="de-DE" sz="1200" dirty="0" err="1"/>
              <a:t>r</a:t>
            </a:r>
            <a:r>
              <a:rPr lang="de-DE" sz="1200" dirty="0" err="1" smtClean="0"/>
              <a:t>ms</a:t>
            </a:r>
            <a:r>
              <a:rPr lang="de-DE" sz="1200" dirty="0" smtClean="0"/>
              <a:t>	 10 µm	11 µm</a:t>
            </a:r>
          </a:p>
        </p:txBody>
      </p:sp>
    </p:spTree>
    <p:extLst>
      <p:ext uri="{BB962C8B-B14F-4D97-AF65-F5344CB8AC3E}">
        <p14:creationId xmlns:p14="http://schemas.microsoft.com/office/powerpoint/2010/main" val="826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displacement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3995936" y="380201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µm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184608" y="4482390"/>
            <a:ext cx="28977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Lateral </a:t>
            </a:r>
            <a:r>
              <a:rPr lang="de-DE" dirty="0" err="1" smtClean="0"/>
              <a:t>displacement</a:t>
            </a:r>
            <a:r>
              <a:rPr lang="de-DE" dirty="0" smtClean="0"/>
              <a:t> (</a:t>
            </a:r>
            <a:r>
              <a:rPr lang="de-DE" dirty="0" err="1" smtClean="0"/>
              <a:t>metal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 smtClean="0"/>
          </a:p>
          <a:p>
            <a:r>
              <a:rPr lang="de-DE" sz="1200" dirty="0"/>
              <a:t>	</a:t>
            </a:r>
            <a:r>
              <a:rPr lang="de-DE" sz="1200" dirty="0" smtClean="0"/>
              <a:t>all </a:t>
            </a:r>
            <a:r>
              <a:rPr lang="de-DE" sz="1200" dirty="0" err="1" smtClean="0"/>
              <a:t>ladders</a:t>
            </a:r>
            <a:r>
              <a:rPr lang="de-DE" sz="1200" dirty="0" smtClean="0"/>
              <a:t>	</a:t>
            </a:r>
          </a:p>
          <a:p>
            <a:r>
              <a:rPr lang="de-DE" sz="1200" dirty="0" err="1" smtClean="0"/>
              <a:t>mean</a:t>
            </a:r>
            <a:r>
              <a:rPr lang="de-DE" sz="1200" dirty="0" smtClean="0"/>
              <a:t>	-2 µm</a:t>
            </a:r>
            <a:endParaRPr lang="de-DE" sz="1200" dirty="0"/>
          </a:p>
          <a:p>
            <a:r>
              <a:rPr lang="de-DE" sz="1200" dirty="0" err="1"/>
              <a:t>r</a:t>
            </a:r>
            <a:r>
              <a:rPr lang="de-DE" sz="1200" dirty="0" err="1" smtClean="0"/>
              <a:t>ms</a:t>
            </a:r>
            <a:r>
              <a:rPr lang="de-DE" sz="1200" dirty="0" smtClean="0"/>
              <a:t>	10 µm</a:t>
            </a:r>
          </a:p>
        </p:txBody>
      </p:sp>
      <p:pic>
        <p:nvPicPr>
          <p:cNvPr id="7170" name="Picture 2" descr="S:\Belle_2_MPP\Kontrollen zur Ladder-Fertigung\L1 Ladderklebung\2017.12.01 LK-19\2017.12.06 LK-19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4839"/>
            <a:ext cx="3935565" cy="29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117534"/>
              </p:ext>
            </p:extLst>
          </p:nvPr>
        </p:nvGraphicFramePr>
        <p:xfrm>
          <a:off x="0" y="953252"/>
          <a:ext cx="4289504" cy="317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040672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Bildschirmpräsentation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2_Standarddesign</vt:lpstr>
      <vt:lpstr>Ladder Assembly</vt:lpstr>
      <vt:lpstr>Kapton Tests</vt:lpstr>
      <vt:lpstr>Kapton Attachment</vt:lpstr>
      <vt:lpstr>Kapton Attachment</vt:lpstr>
      <vt:lpstr>X-ray control</vt:lpstr>
      <vt:lpstr>Ladder glueing</vt:lpstr>
      <vt:lpstr>Optical Inspection and Survey</vt:lpstr>
      <vt:lpstr>Gap</vt:lpstr>
      <vt:lpstr>Lateral displacement</vt:lpstr>
      <vt:lpstr>Height displacement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2018-01-22T15:38:06Z</dcterms:modified>
</cp:coreProperties>
</file>